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5" r:id="rId3"/>
    <p:sldId id="276" r:id="rId4"/>
    <p:sldId id="277" r:id="rId5"/>
    <p:sldId id="278" r:id="rId6"/>
    <p:sldId id="279" r:id="rId7"/>
    <p:sldId id="280" r:id="rId8"/>
    <p:sldId id="281" r:id="rId9"/>
    <p:sldId id="282" r:id="rId10"/>
    <p:sldId id="283" r:id="rId11"/>
    <p:sldId id="299" r:id="rId12"/>
    <p:sldId id="300" r:id="rId13"/>
    <p:sldId id="301" r:id="rId14"/>
    <p:sldId id="284" r:id="rId15"/>
    <p:sldId id="285" r:id="rId16"/>
    <p:sldId id="287" r:id="rId17"/>
    <p:sldId id="288" r:id="rId18"/>
    <p:sldId id="289" r:id="rId19"/>
    <p:sldId id="290" r:id="rId20"/>
    <p:sldId id="291" r:id="rId21"/>
    <p:sldId id="292" r:id="rId22"/>
    <p:sldId id="293" r:id="rId23"/>
    <p:sldId id="294" r:id="rId24"/>
    <p:sldId id="295" r:id="rId25"/>
    <p:sldId id="296" r:id="rId26"/>
    <p:sldId id="297" r:id="rId27"/>
    <p:sldId id="305" r:id="rId28"/>
    <p:sldId id="298" r:id="rId29"/>
    <p:sldId id="302" r:id="rId30"/>
    <p:sldId id="303" r:id="rId31"/>
    <p:sldId id="304"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A02"/>
    <a:srgbClr val="01000A"/>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516"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gliaccio\Desktop\TESI%20DI%20DOTTORATO\analisi%20dei%20dati%20rilevati.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igliaccio\Desktop\TESI%20DI%20DOTTORATO\analisi%20dei%20dati%20rileva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igliaccio\Desktop\TESI%20DI%20DOTTORATO\analisi%20dei%20dati%20rilevat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igliaccio\Desktop\TESI%20DI%20DOTTORATO\analisi%20dei%20dati%20rileva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44"/>
  <c:chart>
    <c:autoTitleDeleted val="1"/>
    <c:plotArea>
      <c:layout>
        <c:manualLayout>
          <c:layoutTarget val="inner"/>
          <c:xMode val="edge"/>
          <c:yMode val="edge"/>
          <c:x val="0.25635550856496298"/>
          <c:y val="0.23630215735228224"/>
          <c:w val="0.46207098670970725"/>
          <c:h val="0.63788336214070862"/>
        </c:manualLayout>
      </c:layout>
      <c:radarChart>
        <c:radarStyle val="marker"/>
        <c:ser>
          <c:idx val="0"/>
          <c:order val="0"/>
          <c:tx>
            <c:strRef>
              <c:f>'COMBINAZIONE OTTIMALE'!$Q$6</c:f>
              <c:strCache>
                <c:ptCount val="1"/>
                <c:pt idx="0">
                  <c:v>Combinazione Efficace</c:v>
                </c:pt>
              </c:strCache>
            </c:strRef>
          </c:tx>
          <c:marker>
            <c:symbol val="none"/>
          </c:marker>
          <c:cat>
            <c:strRef>
              <c:f>'COMBINAZIONE OTTIMALE'!$P$7:$P$22</c:f>
              <c:strCache>
                <c:ptCount val="16"/>
                <c:pt idx="0">
                  <c:v>Sistema valutazione del personale</c:v>
                </c:pt>
                <c:pt idx="1">
                  <c:v>Mobilità interna del personale</c:v>
                </c:pt>
                <c:pt idx="2">
                  <c:v>Turnover</c:v>
                </c:pt>
                <c:pt idx="3">
                  <c:v>Outsourcing</c:v>
                </c:pt>
                <c:pt idx="4">
                  <c:v>Numero di livelli gerarchici</c:v>
                </c:pt>
                <c:pt idx="5">
                  <c:v>Livello standardizzazione (routine)</c:v>
                </c:pt>
                <c:pt idx="6">
                  <c:v>Regole e procedure formali</c:v>
                </c:pt>
                <c:pt idx="7">
                  <c:v>Livello di dec./centr. (autonomia)</c:v>
                </c:pt>
                <c:pt idx="8">
                  <c:v>Partnership</c:v>
                </c:pt>
                <c:pt idx="9">
                  <c:v>Processi di innovazione </c:v>
                </c:pt>
                <c:pt idx="10">
                  <c:v>Trasparenza e comunicazione</c:v>
                </c:pt>
                <c:pt idx="11">
                  <c:v>Accountability</c:v>
                </c:pt>
                <c:pt idx="12">
                  <c:v>Processi decisionali partecipati, inclusivi</c:v>
                </c:pt>
                <c:pt idx="13">
                  <c:v>Team Work</c:v>
                </c:pt>
                <c:pt idx="14">
                  <c:v>Comunità di pratiche</c:v>
                </c:pt>
                <c:pt idx="15">
                  <c:v>Project work</c:v>
                </c:pt>
              </c:strCache>
            </c:strRef>
          </c:cat>
          <c:val>
            <c:numRef>
              <c:f>'COMBINAZIONE OTTIMALE'!$Q$7:$Q$22</c:f>
              <c:numCache>
                <c:formatCode>0.00</c:formatCode>
                <c:ptCount val="16"/>
                <c:pt idx="0">
                  <c:v>0.2</c:v>
                </c:pt>
                <c:pt idx="1">
                  <c:v>0.1</c:v>
                </c:pt>
                <c:pt idx="2">
                  <c:v>0.4</c:v>
                </c:pt>
                <c:pt idx="3">
                  <c:v>0.4</c:v>
                </c:pt>
                <c:pt idx="4">
                  <c:v>0.5</c:v>
                </c:pt>
                <c:pt idx="5">
                  <c:v>0.2</c:v>
                </c:pt>
                <c:pt idx="6">
                  <c:v>0.35000000000000031</c:v>
                </c:pt>
                <c:pt idx="7">
                  <c:v>0.2</c:v>
                </c:pt>
                <c:pt idx="8">
                  <c:v>0.30000000000000032</c:v>
                </c:pt>
                <c:pt idx="9">
                  <c:v>0.2</c:v>
                </c:pt>
                <c:pt idx="10">
                  <c:v>0.4</c:v>
                </c:pt>
                <c:pt idx="11">
                  <c:v>0.2</c:v>
                </c:pt>
                <c:pt idx="12">
                  <c:v>0.4</c:v>
                </c:pt>
                <c:pt idx="13">
                  <c:v>0.2</c:v>
                </c:pt>
                <c:pt idx="14">
                  <c:v>0.4</c:v>
                </c:pt>
                <c:pt idx="15">
                  <c:v>0.2</c:v>
                </c:pt>
              </c:numCache>
            </c:numRef>
          </c:val>
        </c:ser>
        <c:axId val="61016320"/>
        <c:axId val="61018112"/>
      </c:radarChart>
      <c:catAx>
        <c:axId val="61016320"/>
        <c:scaling>
          <c:orientation val="minMax"/>
        </c:scaling>
        <c:axPos val="b"/>
        <c:majorGridlines/>
        <c:tickLblPos val="nextTo"/>
        <c:crossAx val="61018112"/>
        <c:crosses val="autoZero"/>
        <c:auto val="1"/>
        <c:lblAlgn val="ctr"/>
        <c:lblOffset val="100"/>
      </c:catAx>
      <c:valAx>
        <c:axId val="61018112"/>
        <c:scaling>
          <c:orientation val="minMax"/>
          <c:max val="1"/>
        </c:scaling>
        <c:axPos val="l"/>
        <c:majorGridlines/>
        <c:numFmt formatCode="0.00" sourceLinked="1"/>
        <c:majorTickMark val="cross"/>
        <c:tickLblPos val="nextTo"/>
        <c:crossAx val="61016320"/>
        <c:crosses val="autoZero"/>
        <c:crossBetween val="between"/>
        <c:majorUnit val="0.2"/>
        <c:minorUnit val="1.0000000000000083E-2"/>
      </c:valAx>
    </c:plotArea>
    <c:legend>
      <c:legendPos val="r"/>
      <c:layout>
        <c:manualLayout>
          <c:xMode val="edge"/>
          <c:yMode val="edge"/>
          <c:x val="0.59080084954045065"/>
          <c:y val="2.3401830868702452E-2"/>
          <c:w val="0.35030633538299716"/>
          <c:h val="8.8074515075861906E-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42"/>
  <c:chart>
    <c:autoTitleDeleted val="1"/>
    <c:plotArea>
      <c:layout>
        <c:manualLayout>
          <c:layoutTarget val="inner"/>
          <c:xMode val="edge"/>
          <c:yMode val="edge"/>
          <c:x val="0.22220773838676874"/>
          <c:y val="0.23903576671560123"/>
          <c:w val="0.54495008100064046"/>
          <c:h val="0.6434721295431296"/>
        </c:manualLayout>
      </c:layout>
      <c:radarChart>
        <c:radarStyle val="marker"/>
        <c:ser>
          <c:idx val="0"/>
          <c:order val="0"/>
          <c:tx>
            <c:strRef>
              <c:f>'COMBINAZIONE OTTIMALE'!$U$6</c:f>
              <c:strCache>
                <c:ptCount val="1"/>
                <c:pt idx="0">
                  <c:v>2^ Combinazione</c:v>
                </c:pt>
              </c:strCache>
            </c:strRef>
          </c:tx>
          <c:marker>
            <c:symbol val="none"/>
          </c:marker>
          <c:cat>
            <c:strRef>
              <c:f>'COMBINAZIONE OTTIMALE'!$T$7:$T$22</c:f>
              <c:strCache>
                <c:ptCount val="16"/>
                <c:pt idx="0">
                  <c:v>Sistema valutazione del personale</c:v>
                </c:pt>
                <c:pt idx="1">
                  <c:v>Mobilità interna del personale</c:v>
                </c:pt>
                <c:pt idx="2">
                  <c:v>Turnover</c:v>
                </c:pt>
                <c:pt idx="3">
                  <c:v>Outsourcing</c:v>
                </c:pt>
                <c:pt idx="4">
                  <c:v>Numero di livelli gerarchici</c:v>
                </c:pt>
                <c:pt idx="5">
                  <c:v>Livello standardizzazione (routine)</c:v>
                </c:pt>
                <c:pt idx="6">
                  <c:v>Regole e procedure formali</c:v>
                </c:pt>
                <c:pt idx="7">
                  <c:v>Livello di dec./centr. (autonomia)</c:v>
                </c:pt>
                <c:pt idx="8">
                  <c:v>Partnership</c:v>
                </c:pt>
                <c:pt idx="9">
                  <c:v>Processi di innovazione </c:v>
                </c:pt>
                <c:pt idx="10">
                  <c:v>Trasparenza e comunicazione</c:v>
                </c:pt>
                <c:pt idx="11">
                  <c:v>Accountability</c:v>
                </c:pt>
                <c:pt idx="12">
                  <c:v>Processi decisionali partecipati, inclusivi</c:v>
                </c:pt>
                <c:pt idx="13">
                  <c:v>Team Work</c:v>
                </c:pt>
                <c:pt idx="14">
                  <c:v>Comunità di pratiche</c:v>
                </c:pt>
                <c:pt idx="15">
                  <c:v>Project work</c:v>
                </c:pt>
              </c:strCache>
            </c:strRef>
          </c:cat>
          <c:val>
            <c:numRef>
              <c:f>'COMBINAZIONE OTTIMALE'!$U$7:$U$22</c:f>
              <c:numCache>
                <c:formatCode>0.00</c:formatCode>
                <c:ptCount val="16"/>
                <c:pt idx="0">
                  <c:v>0.2</c:v>
                </c:pt>
                <c:pt idx="1">
                  <c:v>0.2</c:v>
                </c:pt>
                <c:pt idx="2">
                  <c:v>0.8</c:v>
                </c:pt>
                <c:pt idx="3">
                  <c:v>1</c:v>
                </c:pt>
                <c:pt idx="4">
                  <c:v>0.56999999999999995</c:v>
                </c:pt>
                <c:pt idx="5">
                  <c:v>0.33000000000000518</c:v>
                </c:pt>
                <c:pt idx="6">
                  <c:v>0.5</c:v>
                </c:pt>
                <c:pt idx="7">
                  <c:v>0.53</c:v>
                </c:pt>
                <c:pt idx="8">
                  <c:v>0.30000000000000032</c:v>
                </c:pt>
                <c:pt idx="9">
                  <c:v>0.2</c:v>
                </c:pt>
                <c:pt idx="10">
                  <c:v>0.8</c:v>
                </c:pt>
                <c:pt idx="11">
                  <c:v>0.2</c:v>
                </c:pt>
                <c:pt idx="12">
                  <c:v>0.4</c:v>
                </c:pt>
                <c:pt idx="13">
                  <c:v>0.4</c:v>
                </c:pt>
                <c:pt idx="14">
                  <c:v>0.4</c:v>
                </c:pt>
                <c:pt idx="15">
                  <c:v>0.2</c:v>
                </c:pt>
              </c:numCache>
            </c:numRef>
          </c:val>
        </c:ser>
        <c:axId val="61063936"/>
        <c:axId val="61065472"/>
      </c:radarChart>
      <c:catAx>
        <c:axId val="61063936"/>
        <c:scaling>
          <c:orientation val="minMax"/>
        </c:scaling>
        <c:axPos val="b"/>
        <c:majorGridlines/>
        <c:tickLblPos val="nextTo"/>
        <c:crossAx val="61065472"/>
        <c:crosses val="autoZero"/>
        <c:auto val="1"/>
        <c:lblAlgn val="ctr"/>
        <c:lblOffset val="100"/>
      </c:catAx>
      <c:valAx>
        <c:axId val="61065472"/>
        <c:scaling>
          <c:orientation val="minMax"/>
        </c:scaling>
        <c:axPos val="l"/>
        <c:majorGridlines/>
        <c:numFmt formatCode="0.00" sourceLinked="1"/>
        <c:majorTickMark val="cross"/>
        <c:tickLblPos val="nextTo"/>
        <c:crossAx val="61063936"/>
        <c:crosses val="autoZero"/>
        <c:crossBetween val="between"/>
        <c:majorUnit val="0.2"/>
        <c:minorUnit val="2.0000000000000011E-2"/>
      </c:valAx>
    </c:plotArea>
    <c:legend>
      <c:legendPos val="r"/>
      <c:layout>
        <c:manualLayout>
          <c:xMode val="edge"/>
          <c:yMode val="edge"/>
          <c:x val="0.65611438987583859"/>
          <c:y val="0.13295817045835998"/>
          <c:w val="0.30155259055616151"/>
          <c:h val="4.9734816082122033E-2"/>
        </c:manualLayout>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style val="5"/>
  <c:chart>
    <c:title>
      <c:tx>
        <c:rich>
          <a:bodyPr/>
          <a:lstStyle/>
          <a:p>
            <a:pPr>
              <a:defRPr/>
            </a:pPr>
            <a:r>
              <a:rPr lang="en-US" sz="1100">
                <a:latin typeface="Times New Roman" pitchFamily="18" charset="0"/>
                <a:cs typeface="Times New Roman" pitchFamily="18" charset="0"/>
              </a:rPr>
              <a:t>Attitudini manageriali dei medici coordinatori</a:t>
            </a:r>
          </a:p>
        </c:rich>
      </c:tx>
      <c:layout/>
    </c:title>
    <c:view3D>
      <c:rAngAx val="1"/>
    </c:view3D>
    <c:plotArea>
      <c:layout/>
      <c:bar3DChart>
        <c:barDir val="col"/>
        <c:grouping val="clustered"/>
        <c:ser>
          <c:idx val="1"/>
          <c:order val="1"/>
          <c:tx>
            <c:strRef>
              <c:f>'medico o manager'!$M$10</c:f>
            </c:strRef>
          </c:tx>
          <c:cat>
            <c:multiLvlStrRef>
              <c:f>'medico o manager'!$L$11:$L$18</c:f>
            </c:multiLvlStrRef>
          </c:cat>
          <c:val>
            <c:numRef>
              <c:f>'medico o manager'!$M$11:$M$18</c:f>
            </c:numRef>
          </c:val>
        </c:ser>
        <c:ser>
          <c:idx val="0"/>
          <c:order val="0"/>
          <c:tx>
            <c:strRef>
              <c:f>'medico o manager'!$M$19</c:f>
              <c:strCache>
                <c:ptCount val="1"/>
                <c:pt idx="0">
                  <c:v>punteggio</c:v>
                </c:pt>
              </c:strCache>
            </c:strRef>
          </c:tx>
          <c:cat>
            <c:strRef>
              <c:f>'medico o manager'!$L$20:$L$27</c:f>
              <c:strCache>
                <c:ptCount val="8"/>
                <c:pt idx="0">
                  <c:v>Pianificatore</c:v>
                </c:pt>
                <c:pt idx="1">
                  <c:v>Interazione 1:N</c:v>
                </c:pt>
                <c:pt idx="2">
                  <c:v>Professionalità proattiva</c:v>
                </c:pt>
                <c:pt idx="3">
                  <c:v>Accetta gratificazione ritardata</c:v>
                </c:pt>
                <c:pt idx="4">
                  <c:v>Collaborazione=Valore</c:v>
                </c:pt>
                <c:pt idx="5">
                  <c:v>Partecipativo</c:v>
                </c:pt>
                <c:pt idx="6">
                  <c:v>Orientato all'Organizzazione</c:v>
                </c:pt>
                <c:pt idx="7">
                  <c:v>Identificato con l'Organizzazione</c:v>
                </c:pt>
              </c:strCache>
            </c:strRef>
          </c:cat>
          <c:val>
            <c:numRef>
              <c:f>'medico o manager'!$M$20:$M$27</c:f>
              <c:numCache>
                <c:formatCode>General</c:formatCode>
                <c:ptCount val="8"/>
                <c:pt idx="0">
                  <c:v>3</c:v>
                </c:pt>
                <c:pt idx="1">
                  <c:v>6</c:v>
                </c:pt>
                <c:pt idx="2">
                  <c:v>9</c:v>
                </c:pt>
                <c:pt idx="3">
                  <c:v>9</c:v>
                </c:pt>
                <c:pt idx="4">
                  <c:v>9</c:v>
                </c:pt>
                <c:pt idx="5">
                  <c:v>5</c:v>
                </c:pt>
                <c:pt idx="6">
                  <c:v>3</c:v>
                </c:pt>
                <c:pt idx="7">
                  <c:v>2</c:v>
                </c:pt>
              </c:numCache>
            </c:numRef>
          </c:val>
        </c:ser>
        <c:shape val="box"/>
        <c:axId val="61260544"/>
        <c:axId val="61262080"/>
        <c:axId val="0"/>
      </c:bar3DChart>
      <c:catAx>
        <c:axId val="61260544"/>
        <c:scaling>
          <c:orientation val="minMax"/>
        </c:scaling>
        <c:axPos val="b"/>
        <c:tickLblPos val="nextTo"/>
        <c:txPr>
          <a:bodyPr/>
          <a:lstStyle/>
          <a:p>
            <a:pPr>
              <a:defRPr sz="800">
                <a:latin typeface="Times New Roman" pitchFamily="18" charset="0"/>
                <a:cs typeface="Times New Roman" pitchFamily="18" charset="0"/>
              </a:defRPr>
            </a:pPr>
            <a:endParaRPr lang="it-IT"/>
          </a:p>
        </c:txPr>
        <c:crossAx val="61262080"/>
        <c:crosses val="autoZero"/>
        <c:auto val="1"/>
        <c:lblAlgn val="ctr"/>
        <c:lblOffset val="100"/>
      </c:catAx>
      <c:valAx>
        <c:axId val="61262080"/>
        <c:scaling>
          <c:orientation val="minMax"/>
          <c:max val="10"/>
        </c:scaling>
        <c:axPos val="l"/>
        <c:majorGridlines/>
        <c:numFmt formatCode="General" sourceLinked="1"/>
        <c:tickLblPos val="nextTo"/>
        <c:crossAx val="61260544"/>
        <c:crosses val="autoZero"/>
        <c:crossBetween val="between"/>
      </c:valAx>
    </c:plotArea>
    <c:legend>
      <c:legendPos val="r"/>
      <c:legendEntry>
        <c:idx val="0"/>
        <c:delete val="1"/>
      </c:legendEntry>
      <c:layout/>
      <c:txPr>
        <a:bodyPr/>
        <a:lstStyle/>
        <a:p>
          <a:pPr>
            <a:defRPr>
              <a:latin typeface="Times New Roman" pitchFamily="18" charset="0"/>
              <a:cs typeface="Times New Roman" pitchFamily="18" charset="0"/>
            </a:defRPr>
          </a:pPr>
          <a:endParaRPr lang="it-IT"/>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it-IT" sz="1200">
                <a:latin typeface="Times New Roman" pitchFamily="18" charset="0"/>
                <a:cs typeface="Times New Roman" pitchFamily="18" charset="0"/>
              </a:rPr>
              <a:t>Attitudini</a:t>
            </a:r>
            <a:r>
              <a:rPr lang="it-IT" sz="1200" baseline="0">
                <a:latin typeface="Times New Roman" pitchFamily="18" charset="0"/>
                <a:cs typeface="Times New Roman" pitchFamily="18" charset="0"/>
              </a:rPr>
              <a:t> cliniche dei medici coordinatori</a:t>
            </a:r>
            <a:endParaRPr lang="it-IT" sz="120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'medico o manager'!$M$10</c:f>
              <c:strCache>
                <c:ptCount val="1"/>
                <c:pt idx="0">
                  <c:v>Punteggio</c:v>
                </c:pt>
              </c:strCache>
            </c:strRef>
          </c:tx>
          <c:cat>
            <c:strRef>
              <c:f>'medico o manager'!$L$11:$L$18</c:f>
              <c:strCache>
                <c:ptCount val="8"/>
                <c:pt idx="0">
                  <c:v>orientato all'azione</c:v>
                </c:pt>
                <c:pt idx="1">
                  <c:v>interazione 1:1</c:v>
                </c:pt>
                <c:pt idx="2">
                  <c:v>Professionalità reattiva</c:v>
                </c:pt>
                <c:pt idx="3">
                  <c:v>Richiede immediata gratificazione</c:v>
                </c:pt>
                <c:pt idx="4">
                  <c:v>Autonomia=Valore</c:v>
                </c:pt>
                <c:pt idx="5">
                  <c:v>indipendente</c:v>
                </c:pt>
                <c:pt idx="6">
                  <c:v>Orientato al paziente</c:v>
                </c:pt>
                <c:pt idx="7">
                  <c:v>Identificato con la professione</c:v>
                </c:pt>
              </c:strCache>
            </c:strRef>
          </c:cat>
          <c:val>
            <c:numRef>
              <c:f>'medico o manager'!$M$11:$M$18</c:f>
              <c:numCache>
                <c:formatCode>General</c:formatCode>
                <c:ptCount val="8"/>
                <c:pt idx="0">
                  <c:v>9</c:v>
                </c:pt>
                <c:pt idx="1">
                  <c:v>6</c:v>
                </c:pt>
                <c:pt idx="2">
                  <c:v>3</c:v>
                </c:pt>
                <c:pt idx="3">
                  <c:v>3</c:v>
                </c:pt>
                <c:pt idx="4">
                  <c:v>3</c:v>
                </c:pt>
                <c:pt idx="5">
                  <c:v>7</c:v>
                </c:pt>
                <c:pt idx="6">
                  <c:v>9</c:v>
                </c:pt>
                <c:pt idx="7">
                  <c:v>10</c:v>
                </c:pt>
              </c:numCache>
            </c:numRef>
          </c:val>
        </c:ser>
        <c:shape val="box"/>
        <c:axId val="61288832"/>
        <c:axId val="61290368"/>
        <c:axId val="0"/>
      </c:bar3DChart>
      <c:catAx>
        <c:axId val="61288832"/>
        <c:scaling>
          <c:orientation val="minMax"/>
        </c:scaling>
        <c:axPos val="b"/>
        <c:tickLblPos val="nextTo"/>
        <c:txPr>
          <a:bodyPr/>
          <a:lstStyle/>
          <a:p>
            <a:pPr>
              <a:defRPr sz="800">
                <a:latin typeface="Times New Roman" pitchFamily="18" charset="0"/>
                <a:cs typeface="Times New Roman" pitchFamily="18" charset="0"/>
              </a:defRPr>
            </a:pPr>
            <a:endParaRPr lang="it-IT"/>
          </a:p>
        </c:txPr>
        <c:crossAx val="61290368"/>
        <c:crosses val="autoZero"/>
        <c:auto val="1"/>
        <c:lblAlgn val="ctr"/>
        <c:lblOffset val="100"/>
      </c:catAx>
      <c:valAx>
        <c:axId val="61290368"/>
        <c:scaling>
          <c:orientation val="minMax"/>
        </c:scaling>
        <c:axPos val="l"/>
        <c:majorGridlines/>
        <c:numFmt formatCode="General" sourceLinked="1"/>
        <c:tickLblPos val="nextTo"/>
        <c:crossAx val="61288832"/>
        <c:crosses val="autoZero"/>
        <c:crossBetween val="between"/>
      </c:valAx>
    </c:plotArea>
    <c:legend>
      <c:legendPos val="r"/>
      <c:legendEntry>
        <c:idx val="0"/>
        <c:txPr>
          <a:bodyPr/>
          <a:lstStyle/>
          <a:p>
            <a:pPr>
              <a:defRPr>
                <a:latin typeface="Times New Roman" pitchFamily="18" charset="0"/>
                <a:cs typeface="Times New Roman" pitchFamily="18" charset="0"/>
              </a:defRPr>
            </a:pPr>
            <a:endParaRPr lang="it-IT"/>
          </a:p>
        </c:txPr>
      </c:legendEntry>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50D03-864C-4608-916D-F7FFCE2C928A}" type="doc">
      <dgm:prSet loTypeId="urn:microsoft.com/office/officeart/2005/8/layout/chevron1" loCatId="process" qsTypeId="urn:microsoft.com/office/officeart/2005/8/quickstyle/simple1" qsCatId="simple" csTypeId="urn:microsoft.com/office/officeart/2005/8/colors/colorful5" csCatId="colorful" phldr="1"/>
      <dgm:spPr/>
    </dgm:pt>
    <dgm:pt modelId="{80DD30B2-97A3-48A9-8895-F0CE4EB1A3BB}">
      <dgm:prSet phldrT="[Testo]" custT="1"/>
      <dgm:spPr/>
      <dgm:t>
        <a:bodyPr/>
        <a:lstStyle/>
        <a:p>
          <a:r>
            <a:rPr lang="it-IT" sz="1000">
              <a:latin typeface="Times New Roman" pitchFamily="18" charset="0"/>
              <a:cs typeface="Times New Roman" pitchFamily="18" charset="0"/>
            </a:rPr>
            <a:t>AMBIENTE	</a:t>
          </a:r>
        </a:p>
      </dgm:t>
    </dgm:pt>
    <dgm:pt modelId="{64F0BD68-C925-440A-B876-51971069444A}" type="parTrans" cxnId="{17A270DC-3699-4705-9B92-9D1C2212E35D}">
      <dgm:prSet/>
      <dgm:spPr/>
      <dgm:t>
        <a:bodyPr/>
        <a:lstStyle/>
        <a:p>
          <a:endParaRPr lang="it-IT"/>
        </a:p>
      </dgm:t>
    </dgm:pt>
    <dgm:pt modelId="{BC8F65DD-4195-4841-826B-132DE76488B9}" type="sibTrans" cxnId="{17A270DC-3699-4705-9B92-9D1C2212E35D}">
      <dgm:prSet/>
      <dgm:spPr/>
      <dgm:t>
        <a:bodyPr/>
        <a:lstStyle/>
        <a:p>
          <a:endParaRPr lang="it-IT"/>
        </a:p>
      </dgm:t>
    </dgm:pt>
    <dgm:pt modelId="{63AC41FE-D19C-473C-98C6-EAE8375BAA60}">
      <dgm:prSet phldrT="[Testo]" custT="1"/>
      <dgm:spPr/>
      <dgm:t>
        <a:bodyPr/>
        <a:lstStyle/>
        <a:p>
          <a:r>
            <a:rPr lang="it-IT" sz="1000">
              <a:latin typeface="Times New Roman" pitchFamily="18" charset="0"/>
              <a:cs typeface="Times New Roman" pitchFamily="18" charset="0"/>
            </a:rPr>
            <a:t>STRATEGIA</a:t>
          </a:r>
        </a:p>
      </dgm:t>
    </dgm:pt>
    <dgm:pt modelId="{79366B8D-D905-462A-A41C-0E88A5333A23}" type="parTrans" cxnId="{04D36D94-B274-4287-BD48-0F6AEDB6A6BD}">
      <dgm:prSet/>
      <dgm:spPr/>
      <dgm:t>
        <a:bodyPr/>
        <a:lstStyle/>
        <a:p>
          <a:endParaRPr lang="it-IT"/>
        </a:p>
      </dgm:t>
    </dgm:pt>
    <dgm:pt modelId="{772C5FC0-C604-49F3-9168-586FDE2BF2FB}" type="sibTrans" cxnId="{04D36D94-B274-4287-BD48-0F6AEDB6A6BD}">
      <dgm:prSet/>
      <dgm:spPr/>
      <dgm:t>
        <a:bodyPr/>
        <a:lstStyle/>
        <a:p>
          <a:endParaRPr lang="it-IT"/>
        </a:p>
      </dgm:t>
    </dgm:pt>
    <dgm:pt modelId="{40E42E63-F5A9-4DB1-AE13-BE9934EFB55D}">
      <dgm:prSet phldrT="[Testo]" custT="1"/>
      <dgm:spPr/>
      <dgm:t>
        <a:bodyPr/>
        <a:lstStyle/>
        <a:p>
          <a:r>
            <a:rPr lang="it-IT" sz="1000">
              <a:latin typeface="Times New Roman" pitchFamily="18" charset="0"/>
              <a:cs typeface="Times New Roman" pitchFamily="18" charset="0"/>
            </a:rPr>
            <a:t>STRUTTURA</a:t>
          </a:r>
        </a:p>
      </dgm:t>
    </dgm:pt>
    <dgm:pt modelId="{DAFA166F-5EF8-49CE-BE9A-66A00368CEC2}" type="parTrans" cxnId="{948CB575-08AD-49A6-AC0B-225806AAA935}">
      <dgm:prSet/>
      <dgm:spPr/>
      <dgm:t>
        <a:bodyPr/>
        <a:lstStyle/>
        <a:p>
          <a:endParaRPr lang="it-IT"/>
        </a:p>
      </dgm:t>
    </dgm:pt>
    <dgm:pt modelId="{CE4B7530-B75F-4C96-90A4-B2868D041099}" type="sibTrans" cxnId="{948CB575-08AD-49A6-AC0B-225806AAA935}">
      <dgm:prSet/>
      <dgm:spPr/>
      <dgm:t>
        <a:bodyPr/>
        <a:lstStyle/>
        <a:p>
          <a:endParaRPr lang="it-IT"/>
        </a:p>
      </dgm:t>
    </dgm:pt>
    <dgm:pt modelId="{8BD4B444-D629-46F8-AF9F-267E2B6AB7F8}" type="pres">
      <dgm:prSet presAssocID="{7DC50D03-864C-4608-916D-F7FFCE2C928A}" presName="Name0" presStyleCnt="0">
        <dgm:presLayoutVars>
          <dgm:dir/>
          <dgm:animLvl val="lvl"/>
          <dgm:resizeHandles val="exact"/>
        </dgm:presLayoutVars>
      </dgm:prSet>
      <dgm:spPr/>
    </dgm:pt>
    <dgm:pt modelId="{9AD9836F-3861-4EF6-9919-F399E3FFDD4E}" type="pres">
      <dgm:prSet presAssocID="{80DD30B2-97A3-48A9-8895-F0CE4EB1A3BB}" presName="parTxOnly" presStyleLbl="node1" presStyleIdx="0" presStyleCnt="3" custLinFactNeighborX="-820">
        <dgm:presLayoutVars>
          <dgm:chMax val="0"/>
          <dgm:chPref val="0"/>
          <dgm:bulletEnabled val="1"/>
        </dgm:presLayoutVars>
      </dgm:prSet>
      <dgm:spPr/>
      <dgm:t>
        <a:bodyPr/>
        <a:lstStyle/>
        <a:p>
          <a:endParaRPr lang="it-IT"/>
        </a:p>
      </dgm:t>
    </dgm:pt>
    <dgm:pt modelId="{9330C36F-0B68-4D2C-B4FA-A988A79ECA72}" type="pres">
      <dgm:prSet presAssocID="{BC8F65DD-4195-4841-826B-132DE76488B9}" presName="parTxOnlySpace" presStyleCnt="0"/>
      <dgm:spPr/>
    </dgm:pt>
    <dgm:pt modelId="{E60B9CD0-F161-4F1C-AEA4-F1F95453F4F8}" type="pres">
      <dgm:prSet presAssocID="{63AC41FE-D19C-473C-98C6-EAE8375BAA60}" presName="parTxOnly" presStyleLbl="node1" presStyleIdx="1" presStyleCnt="3">
        <dgm:presLayoutVars>
          <dgm:chMax val="0"/>
          <dgm:chPref val="0"/>
          <dgm:bulletEnabled val="1"/>
        </dgm:presLayoutVars>
      </dgm:prSet>
      <dgm:spPr/>
      <dgm:t>
        <a:bodyPr/>
        <a:lstStyle/>
        <a:p>
          <a:endParaRPr lang="it-IT"/>
        </a:p>
      </dgm:t>
    </dgm:pt>
    <dgm:pt modelId="{F893FE33-0B20-4A44-A655-950BD1F94EE7}" type="pres">
      <dgm:prSet presAssocID="{772C5FC0-C604-49F3-9168-586FDE2BF2FB}" presName="parTxOnlySpace" presStyleCnt="0"/>
      <dgm:spPr/>
    </dgm:pt>
    <dgm:pt modelId="{B3615FDC-D7BB-4464-A97B-5026E0239121}" type="pres">
      <dgm:prSet presAssocID="{40E42E63-F5A9-4DB1-AE13-BE9934EFB55D}" presName="parTxOnly" presStyleLbl="node1" presStyleIdx="2" presStyleCnt="3">
        <dgm:presLayoutVars>
          <dgm:chMax val="0"/>
          <dgm:chPref val="0"/>
          <dgm:bulletEnabled val="1"/>
        </dgm:presLayoutVars>
      </dgm:prSet>
      <dgm:spPr/>
      <dgm:t>
        <a:bodyPr/>
        <a:lstStyle/>
        <a:p>
          <a:endParaRPr lang="it-IT"/>
        </a:p>
      </dgm:t>
    </dgm:pt>
  </dgm:ptLst>
  <dgm:cxnLst>
    <dgm:cxn modelId="{948CB575-08AD-49A6-AC0B-225806AAA935}" srcId="{7DC50D03-864C-4608-916D-F7FFCE2C928A}" destId="{40E42E63-F5A9-4DB1-AE13-BE9934EFB55D}" srcOrd="2" destOrd="0" parTransId="{DAFA166F-5EF8-49CE-BE9A-66A00368CEC2}" sibTransId="{CE4B7530-B75F-4C96-90A4-B2868D041099}"/>
    <dgm:cxn modelId="{847CD2AC-D1B0-40E0-B460-8F402118B535}" type="presOf" srcId="{63AC41FE-D19C-473C-98C6-EAE8375BAA60}" destId="{E60B9CD0-F161-4F1C-AEA4-F1F95453F4F8}" srcOrd="0" destOrd="0" presId="urn:microsoft.com/office/officeart/2005/8/layout/chevron1"/>
    <dgm:cxn modelId="{4E0BF22C-FAC2-40EF-9982-C0C0446116A3}" type="presOf" srcId="{40E42E63-F5A9-4DB1-AE13-BE9934EFB55D}" destId="{B3615FDC-D7BB-4464-A97B-5026E0239121}" srcOrd="0" destOrd="0" presId="urn:microsoft.com/office/officeart/2005/8/layout/chevron1"/>
    <dgm:cxn modelId="{17A270DC-3699-4705-9B92-9D1C2212E35D}" srcId="{7DC50D03-864C-4608-916D-F7FFCE2C928A}" destId="{80DD30B2-97A3-48A9-8895-F0CE4EB1A3BB}" srcOrd="0" destOrd="0" parTransId="{64F0BD68-C925-440A-B876-51971069444A}" sibTransId="{BC8F65DD-4195-4841-826B-132DE76488B9}"/>
    <dgm:cxn modelId="{97C66177-697B-4D58-8E57-8CBFEF6329E1}" type="presOf" srcId="{80DD30B2-97A3-48A9-8895-F0CE4EB1A3BB}" destId="{9AD9836F-3861-4EF6-9919-F399E3FFDD4E}" srcOrd="0" destOrd="0" presId="urn:microsoft.com/office/officeart/2005/8/layout/chevron1"/>
    <dgm:cxn modelId="{0BC4CE4A-263B-4EF0-9511-297AEF8877D2}" type="presOf" srcId="{7DC50D03-864C-4608-916D-F7FFCE2C928A}" destId="{8BD4B444-D629-46F8-AF9F-267E2B6AB7F8}" srcOrd="0" destOrd="0" presId="urn:microsoft.com/office/officeart/2005/8/layout/chevron1"/>
    <dgm:cxn modelId="{04D36D94-B274-4287-BD48-0F6AEDB6A6BD}" srcId="{7DC50D03-864C-4608-916D-F7FFCE2C928A}" destId="{63AC41FE-D19C-473C-98C6-EAE8375BAA60}" srcOrd="1" destOrd="0" parTransId="{79366B8D-D905-462A-A41C-0E88A5333A23}" sibTransId="{772C5FC0-C604-49F3-9168-586FDE2BF2FB}"/>
    <dgm:cxn modelId="{EBFDE8F4-CD02-4F1F-96A3-FABEF0900800}" type="presParOf" srcId="{8BD4B444-D629-46F8-AF9F-267E2B6AB7F8}" destId="{9AD9836F-3861-4EF6-9919-F399E3FFDD4E}" srcOrd="0" destOrd="0" presId="urn:microsoft.com/office/officeart/2005/8/layout/chevron1"/>
    <dgm:cxn modelId="{C5ADE929-01AD-4008-9763-3B201B9646C6}" type="presParOf" srcId="{8BD4B444-D629-46F8-AF9F-267E2B6AB7F8}" destId="{9330C36F-0B68-4D2C-B4FA-A988A79ECA72}" srcOrd="1" destOrd="0" presId="urn:microsoft.com/office/officeart/2005/8/layout/chevron1"/>
    <dgm:cxn modelId="{8C0ACE35-DEA8-4747-AC93-D440C571A335}" type="presParOf" srcId="{8BD4B444-D629-46F8-AF9F-267E2B6AB7F8}" destId="{E60B9CD0-F161-4F1C-AEA4-F1F95453F4F8}" srcOrd="2" destOrd="0" presId="urn:microsoft.com/office/officeart/2005/8/layout/chevron1"/>
    <dgm:cxn modelId="{B0D9D4E1-FD90-407C-BBB4-07B61B9E2D73}" type="presParOf" srcId="{8BD4B444-D629-46F8-AF9F-267E2B6AB7F8}" destId="{F893FE33-0B20-4A44-A655-950BD1F94EE7}" srcOrd="3" destOrd="0" presId="urn:microsoft.com/office/officeart/2005/8/layout/chevron1"/>
    <dgm:cxn modelId="{699D334F-E9C1-460D-B34C-7268F4BB69BD}" type="presParOf" srcId="{8BD4B444-D629-46F8-AF9F-267E2B6AB7F8}" destId="{B3615FDC-D7BB-4464-A97B-5026E0239121}"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0.28947</cdr:x>
      <cdr:y>0.0339</cdr:y>
    </cdr:from>
    <cdr:to>
      <cdr:x>0.74641</cdr:x>
      <cdr:y>0.0904</cdr:y>
    </cdr:to>
    <cdr:sp macro="" textlink="">
      <cdr:nvSpPr>
        <cdr:cNvPr id="2" name="CasellaDiTesto 1"/>
        <cdr:cNvSpPr txBox="1"/>
      </cdr:nvSpPr>
      <cdr:spPr>
        <a:xfrm xmlns:a="http://schemas.openxmlformats.org/drawingml/2006/main">
          <a:off x="1536700" y="152400"/>
          <a:ext cx="2425700" cy="254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it-IT" sz="1600" b="1">
              <a:solidFill>
                <a:schemeClr val="bg1"/>
              </a:solidFill>
              <a:latin typeface="Times New Roman" pitchFamily="18" charset="0"/>
              <a:cs typeface="Times New Roman" pitchFamily="18" charset="0"/>
            </a:rPr>
            <a:t>Combinazione</a:t>
          </a:r>
          <a:r>
            <a:rPr lang="it-IT" sz="1600" b="1" baseline="0">
              <a:solidFill>
                <a:schemeClr val="bg1"/>
              </a:solidFill>
              <a:latin typeface="Times New Roman" pitchFamily="18" charset="0"/>
              <a:cs typeface="Times New Roman" pitchFamily="18" charset="0"/>
            </a:rPr>
            <a:t> inefficace</a:t>
          </a:r>
          <a:endParaRPr lang="it-IT" sz="1600" b="1">
            <a:solidFill>
              <a:schemeClr val="bg1"/>
            </a:solidFill>
            <a:latin typeface="Times New Roman" pitchFamily="18" charset="0"/>
            <a:cs typeface="Times New Roman"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17" name="Segnaposto piè di pagina 16"/>
          <p:cNvSpPr>
            <a:spLocks noGrp="1"/>
          </p:cNvSpPr>
          <p:nvPr>
            <p:ph type="ftr" sz="quarter" idx="11"/>
          </p:nvPr>
        </p:nvSpPr>
        <p:spPr/>
        <p:txBody>
          <a:bodyPr/>
          <a:lstStyle>
            <a:extLst/>
          </a:lstStyle>
          <a:p>
            <a:endParaRPr lang="it-IT"/>
          </a:p>
        </p:txBody>
      </p:sp>
      <p:sp>
        <p:nvSpPr>
          <p:cNvPr id="29" name="Segnaposto numero diapositiva 28"/>
          <p:cNvSpPr>
            <a:spLocks noGrp="1"/>
          </p:cNvSpPr>
          <p:nvPr>
            <p:ph type="sldNum" sz="quarter" idx="12"/>
          </p:nvPr>
        </p:nvSpPr>
        <p:spPr/>
        <p:txBody>
          <a:bodyPr/>
          <a:lstStyle>
            <a:extLst/>
          </a:lstStyle>
          <a:p>
            <a:fld id="{33387518-6494-42A6-A9AC-BE8F35BE913D}"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3387518-6494-42A6-A9AC-BE8F35BE913D}"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33387518-6494-42A6-A9AC-BE8F35BE913D}"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4D80948-3A86-4D39-BE58-40A6C27DE046}" type="datetimeFigureOut">
              <a:rPr lang="it-IT" smtClean="0"/>
              <a:pPr/>
              <a:t>06/05/2013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3387518-6494-42A6-A9AC-BE8F35BE913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14D80948-3A86-4D39-BE58-40A6C27DE046}" type="datetimeFigureOut">
              <a:rPr lang="it-IT" smtClean="0"/>
              <a:pPr/>
              <a:t>06/05/2013</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33387518-6494-42A6-A9AC-BE8F35BE913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4D80948-3A86-4D39-BE58-40A6C27DE046}" type="datetimeFigureOut">
              <a:rPr lang="it-IT" smtClean="0"/>
              <a:pPr/>
              <a:t>06/05/2013</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3387518-6494-42A6-A9AC-BE8F35BE913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package" Target="../embeddings/Foglio_di_lavoro_di_Microsoft_Office_Excel2.xlsx"/><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package" Target="../embeddings/Foglio_di_lavoro_di_Microsoft_Office_Excel3.xlsx"/><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gif"/><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diagramData" Target="../diagrams/data1.xml"/><Relationship Id="rId5" Type="http://schemas.openxmlformats.org/officeDocument/2006/relationships/package" Target="../embeddings/Foglio_di_lavoro_di_Microsoft_Office_Excel4.xlsx"/><Relationship Id="rId4" Type="http://schemas.openxmlformats.org/officeDocument/2006/relationships/image" Target="../media/image3.gif"/><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file:///C:\Documents%20and%20Settings\Migliaccio\Desktop\Presentazione%20Tesi%20di%20dottorato\Tabella%202%20-%20Combinazioni%20organizzative%20rilevate%20nel%20campione.docx" TargetMode="External"/><Relationship Id="rId5" Type="http://schemas.openxmlformats.org/officeDocument/2006/relationships/oleObject" Target="file:///C:\Documents%20and%20Settings\Migliaccio\Desktop\Presentazione%20Tesi%20di%20dottorato\Tabella%201%20Classificazione%20degli%20elementi%20organizzativi.docx" TargetMode="Externa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Foglio_di_lavoro_di_Microsoft_Office_Excel6.xlsx"/><Relationship Id="rId5" Type="http://schemas.openxmlformats.org/officeDocument/2006/relationships/package" Target="../embeddings/Foglio_di_lavoro_di_Microsoft_Office_Excel5.xlsx"/><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file:///C:\Documents%20and%20Settings\Migliaccio\Desktop\Presentazione%20Tesi%20di%20dottorato\Capitolo%204%20-%20%20La%20Ricerca%20sulla%20Sanita%20Penitenziaria%20in%20Campania.docx" TargetMode="External"/><Relationship Id="rId5" Type="http://schemas.openxmlformats.org/officeDocument/2006/relationships/package" Target="../embeddings/Foglio_di_lavoro_di_Microsoft_Office_Excel7.xlsx"/><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package" Target="../embeddings/Foglio_di_lavoro_di_Microsoft_Office_Excel8.xlsx"/><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package" Target="../embeddings/Foglio_di_lavoro_di_Microsoft_Office_Excel9.xlsx"/><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package" Target="../embeddings/Foglio_di_lavoro_di_Microsoft_Office_Excel10.xlsx"/><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package" Target="../embeddings/Foglio_di_lavoro_di_Microsoft_Office_Excel11.xlsx"/><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package" Target="../embeddings/Foglio_di_lavoro_di_Microsoft_Office_Excel12.xlsx"/><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package" Target="../embeddings/Foglio_di_lavoro_di_Microsoft_Office_Excel13.xlsx"/><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package" Target="../embeddings/Foglio_di_lavoro_di_Microsoft_Office_Excel1.xlsx"/><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00100" y="2000240"/>
            <a:ext cx="7772400" cy="2928958"/>
          </a:xfrm>
        </p:spPr>
        <p:txBody>
          <a:bodyPr/>
          <a:lstStyle/>
          <a:p>
            <a:pPr algn="ctr"/>
            <a:r>
              <a:rPr lang="it-IT" dirty="0" smtClean="0"/>
              <a:t>LE NUOVE FRONTIERE DEL SERVIZIO SANITARIO PENITENZIARIO</a:t>
            </a:r>
            <a:endParaRPr lang="it-IT" dirty="0"/>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8" name="CasellaDiTesto 7"/>
          <p:cNvSpPr txBox="1"/>
          <p:nvPr/>
        </p:nvSpPr>
        <p:spPr>
          <a:xfrm>
            <a:off x="1285852" y="1428736"/>
            <a:ext cx="6357982" cy="2769989"/>
          </a:xfrm>
          <a:prstGeom prst="rect">
            <a:avLst/>
          </a:prstGeom>
          <a:noFill/>
        </p:spPr>
        <p:txBody>
          <a:bodyPr wrap="square" rtlCol="0">
            <a:spAutoFit/>
          </a:bodyPr>
          <a:lstStyle/>
          <a:p>
            <a:pPr algn="just"/>
            <a:r>
              <a:rPr lang="it-IT" sz="1400" b="1" u="sng" dirty="0" smtClean="0">
                <a:solidFill>
                  <a:srgbClr val="FFC000"/>
                </a:solidFill>
                <a:latin typeface="+mj-lt"/>
              </a:rPr>
              <a:t>Nella prima parte del lavoro  (cap. II &amp; III)</a:t>
            </a:r>
            <a:r>
              <a:rPr lang="it-IT" sz="1400" b="1" dirty="0" smtClean="0">
                <a:solidFill>
                  <a:srgbClr val="FFC000"/>
                </a:solidFill>
                <a:latin typeface="+mj-lt"/>
              </a:rPr>
              <a:t>  </a:t>
            </a:r>
            <a:r>
              <a:rPr lang="it-IT" sz="1400" dirty="0" smtClean="0">
                <a:solidFill>
                  <a:srgbClr val="FFC000"/>
                </a:solidFill>
                <a:latin typeface="+mj-lt"/>
              </a:rPr>
              <a:t>è stata espletata un’analisi testuale  secondo una modalità di analisi classificatoria e relazionale. Il materiale raccolto nella ricerca è prevalentemente di fonte primaria  ed è stato originato a seguito di rilevazioni  di natura qualitativa e quantitativa, espletate dalle Amministrazioni interessate. Il materiale raccolto nella ricerca è stato sistematizzato nelle sue parti affini orientando l’analisi con la formazione di categorie, liste, matrici e grafici di varia natura atti a classificare e </a:t>
            </a:r>
            <a:r>
              <a:rPr lang="it-IT" sz="1400" dirty="0" err="1" smtClean="0">
                <a:solidFill>
                  <a:srgbClr val="FFC000"/>
                </a:solidFill>
                <a:latin typeface="+mj-lt"/>
              </a:rPr>
              <a:t>tipologizzare</a:t>
            </a:r>
            <a:r>
              <a:rPr lang="it-IT" sz="1400" dirty="0" smtClean="0">
                <a:solidFill>
                  <a:srgbClr val="FFC000"/>
                </a:solidFill>
                <a:latin typeface="+mj-lt"/>
              </a:rPr>
              <a:t> l’esperienza , a volte anche con l’individuazione di cammini causali. </a:t>
            </a:r>
            <a:r>
              <a:rPr lang="it-IT" sz="1000" dirty="0" smtClean="0">
                <a:solidFill>
                  <a:srgbClr val="FFC000"/>
                </a:solidFill>
                <a:latin typeface="+mj-lt"/>
              </a:rPr>
              <a:t>(</a:t>
            </a:r>
            <a:r>
              <a:rPr lang="it-IT" sz="1000" dirty="0" err="1" smtClean="0">
                <a:solidFill>
                  <a:srgbClr val="FFC000"/>
                </a:solidFill>
                <a:latin typeface="+mj-lt"/>
              </a:rPr>
              <a:t>M.B.</a:t>
            </a:r>
            <a:r>
              <a:rPr lang="it-IT" sz="1000" dirty="0" smtClean="0">
                <a:solidFill>
                  <a:srgbClr val="FFC000"/>
                </a:solidFill>
                <a:latin typeface="+mj-lt"/>
              </a:rPr>
              <a:t> </a:t>
            </a:r>
            <a:r>
              <a:rPr lang="it-IT" sz="1000" dirty="0" err="1" smtClean="0">
                <a:solidFill>
                  <a:srgbClr val="FFC000"/>
                </a:solidFill>
                <a:latin typeface="+mj-lt"/>
              </a:rPr>
              <a:t>Miles</a:t>
            </a:r>
            <a:r>
              <a:rPr lang="it-IT" sz="1000" dirty="0" smtClean="0">
                <a:solidFill>
                  <a:srgbClr val="FFC000"/>
                </a:solidFill>
                <a:latin typeface="+mj-lt"/>
              </a:rPr>
              <a:t> e A.M. </a:t>
            </a:r>
            <a:r>
              <a:rPr lang="it-IT" sz="1000" dirty="0" err="1" smtClean="0">
                <a:solidFill>
                  <a:srgbClr val="FFC000"/>
                </a:solidFill>
                <a:latin typeface="+mj-lt"/>
              </a:rPr>
              <a:t>Huberman</a:t>
            </a:r>
            <a:r>
              <a:rPr lang="it-IT" sz="1000" dirty="0" smtClean="0">
                <a:solidFill>
                  <a:srgbClr val="FFC000"/>
                </a:solidFill>
                <a:latin typeface="+mj-lt"/>
              </a:rPr>
              <a:t>, “Qualitative Data </a:t>
            </a:r>
            <a:r>
              <a:rPr lang="it-IT" sz="1000" dirty="0" err="1" smtClean="0">
                <a:solidFill>
                  <a:srgbClr val="FFC000"/>
                </a:solidFill>
                <a:latin typeface="+mj-lt"/>
              </a:rPr>
              <a:t>Analysis</a:t>
            </a:r>
            <a:r>
              <a:rPr lang="it-IT" sz="1000" dirty="0" smtClean="0">
                <a:solidFill>
                  <a:srgbClr val="FFC000"/>
                </a:solidFill>
                <a:latin typeface="+mj-lt"/>
              </a:rPr>
              <a:t>, </a:t>
            </a:r>
            <a:r>
              <a:rPr lang="it-IT" sz="1000" dirty="0" err="1" smtClean="0">
                <a:solidFill>
                  <a:srgbClr val="FFC000"/>
                </a:solidFill>
                <a:latin typeface="+mj-lt"/>
              </a:rPr>
              <a:t>Sage</a:t>
            </a:r>
            <a:r>
              <a:rPr lang="it-IT" sz="1000" dirty="0" smtClean="0">
                <a:solidFill>
                  <a:srgbClr val="FFC000"/>
                </a:solidFill>
                <a:latin typeface="+mj-lt"/>
              </a:rPr>
              <a:t>, </a:t>
            </a:r>
            <a:r>
              <a:rPr lang="it-IT" sz="1000" dirty="0" err="1" smtClean="0">
                <a:solidFill>
                  <a:srgbClr val="FFC000"/>
                </a:solidFill>
                <a:latin typeface="+mj-lt"/>
              </a:rPr>
              <a:t>Thousand</a:t>
            </a:r>
            <a:r>
              <a:rPr lang="it-IT" sz="1000" dirty="0" smtClean="0">
                <a:solidFill>
                  <a:srgbClr val="FFC000"/>
                </a:solidFill>
                <a:latin typeface="+mj-lt"/>
              </a:rPr>
              <a:t> </a:t>
            </a:r>
            <a:r>
              <a:rPr lang="it-IT" sz="1000" dirty="0" err="1" smtClean="0">
                <a:solidFill>
                  <a:srgbClr val="FFC000"/>
                </a:solidFill>
                <a:latin typeface="+mj-lt"/>
              </a:rPr>
              <a:t>Oaks</a:t>
            </a:r>
            <a:r>
              <a:rPr lang="it-IT" sz="1000" dirty="0" smtClean="0">
                <a:solidFill>
                  <a:srgbClr val="FFC000"/>
                </a:solidFill>
                <a:latin typeface="+mj-lt"/>
              </a:rPr>
              <a:t> 1994; </a:t>
            </a:r>
            <a:r>
              <a:rPr lang="it-IT" sz="1000" dirty="0" err="1" smtClean="0">
                <a:solidFill>
                  <a:srgbClr val="FFC000"/>
                </a:solidFill>
                <a:latin typeface="+mj-lt"/>
              </a:rPr>
              <a:t>A.L.</a:t>
            </a:r>
            <a:r>
              <a:rPr lang="it-IT" sz="1000" dirty="0" smtClean="0">
                <a:solidFill>
                  <a:srgbClr val="FFC000"/>
                </a:solidFill>
                <a:latin typeface="+mj-lt"/>
              </a:rPr>
              <a:t> Strauss, Qualitative </a:t>
            </a:r>
            <a:r>
              <a:rPr lang="it-IT" sz="1000" dirty="0" err="1" smtClean="0">
                <a:solidFill>
                  <a:srgbClr val="FFC000"/>
                </a:solidFill>
                <a:latin typeface="+mj-lt"/>
              </a:rPr>
              <a:t>Analysis</a:t>
            </a:r>
            <a:r>
              <a:rPr lang="it-IT" sz="1000" dirty="0" smtClean="0">
                <a:solidFill>
                  <a:srgbClr val="FFC000"/>
                </a:solidFill>
                <a:latin typeface="+mj-lt"/>
              </a:rPr>
              <a:t> </a:t>
            </a:r>
            <a:r>
              <a:rPr lang="it-IT" sz="1000" dirty="0" err="1" smtClean="0">
                <a:solidFill>
                  <a:srgbClr val="FFC000"/>
                </a:solidFill>
                <a:latin typeface="+mj-lt"/>
              </a:rPr>
              <a:t>for</a:t>
            </a:r>
            <a:r>
              <a:rPr lang="it-IT" sz="1000" dirty="0" smtClean="0">
                <a:solidFill>
                  <a:srgbClr val="FFC000"/>
                </a:solidFill>
                <a:latin typeface="+mj-lt"/>
              </a:rPr>
              <a:t> Social </a:t>
            </a:r>
            <a:r>
              <a:rPr lang="it-IT" sz="1000" dirty="0" err="1" smtClean="0">
                <a:solidFill>
                  <a:srgbClr val="FFC000"/>
                </a:solidFill>
                <a:latin typeface="+mj-lt"/>
              </a:rPr>
              <a:t>Scientists</a:t>
            </a:r>
            <a:r>
              <a:rPr lang="it-IT" sz="1000" dirty="0" smtClean="0">
                <a:solidFill>
                  <a:srgbClr val="FFC000"/>
                </a:solidFill>
                <a:latin typeface="+mj-lt"/>
              </a:rPr>
              <a:t>, Cambridge </a:t>
            </a:r>
            <a:r>
              <a:rPr lang="it-IT" sz="1000" dirty="0" err="1" smtClean="0">
                <a:solidFill>
                  <a:srgbClr val="FFC000"/>
                </a:solidFill>
                <a:latin typeface="+mj-lt"/>
              </a:rPr>
              <a:t>University</a:t>
            </a:r>
            <a:r>
              <a:rPr lang="it-IT" sz="1000" dirty="0" smtClean="0">
                <a:solidFill>
                  <a:srgbClr val="FFC000"/>
                </a:solidFill>
                <a:latin typeface="+mj-lt"/>
              </a:rPr>
              <a:t> Press, Cambridge 1987)  </a:t>
            </a:r>
            <a:endParaRPr lang="it-IT" sz="1000" dirty="0">
              <a:solidFill>
                <a:srgbClr val="FFC000"/>
              </a:solidFill>
              <a:latin typeface="+mj-lt"/>
            </a:endParaRPr>
          </a:p>
        </p:txBody>
      </p:sp>
      <p:sp>
        <p:nvSpPr>
          <p:cNvPr id="9" name="CasellaDiTesto 8"/>
          <p:cNvSpPr txBox="1"/>
          <p:nvPr/>
        </p:nvSpPr>
        <p:spPr>
          <a:xfrm>
            <a:off x="1357290" y="4286256"/>
            <a:ext cx="6286544" cy="1200329"/>
          </a:xfrm>
          <a:prstGeom prst="rect">
            <a:avLst/>
          </a:prstGeom>
          <a:noFill/>
        </p:spPr>
        <p:txBody>
          <a:bodyPr wrap="square" rtlCol="0">
            <a:spAutoFit/>
          </a:bodyPr>
          <a:lstStyle/>
          <a:p>
            <a:pPr algn="just"/>
            <a:r>
              <a:rPr lang="it-IT" sz="1200" b="1" u="sng" dirty="0" smtClean="0">
                <a:solidFill>
                  <a:srgbClr val="FFC000"/>
                </a:solidFill>
                <a:latin typeface="+mj-lt"/>
              </a:rPr>
              <a:t>Nella seconda parte del lavoro  (cap. IV</a:t>
            </a:r>
            <a:r>
              <a:rPr lang="it-IT" sz="1200" dirty="0" smtClean="0">
                <a:solidFill>
                  <a:srgbClr val="FFC000"/>
                </a:solidFill>
                <a:latin typeface="+mj-lt"/>
              </a:rPr>
              <a:t>), si è provveduto ad espletare un’analisi logica dei dati a disposizione considerato il basso numero di casi che rende inapplicabile il metodo statistico. Con le tavole di verità e l’algebra di </a:t>
            </a:r>
            <a:r>
              <a:rPr lang="it-IT" sz="1200" dirty="0" err="1" smtClean="0">
                <a:solidFill>
                  <a:srgbClr val="FFC000"/>
                </a:solidFill>
                <a:latin typeface="+mj-lt"/>
              </a:rPr>
              <a:t>Boole</a:t>
            </a:r>
            <a:r>
              <a:rPr lang="it-IT" sz="1200" dirty="0" smtClean="0">
                <a:solidFill>
                  <a:srgbClr val="FFC000"/>
                </a:solidFill>
                <a:latin typeface="+mj-lt"/>
              </a:rPr>
              <a:t> si esamina se la presenza o assenza di una proprietà si accompagna alla presenza o assenza di una seconda nei casi considerati in accordo a specifiche forme di relazione ipotizzate.</a:t>
            </a:r>
            <a:endParaRPr lang="it-IT" sz="12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organizzativi della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sanita’</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penitenziaria in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italia</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prima del </a:t>
            </a:r>
            <a:r>
              <a:rPr kumimoji="0" lang="it-IT" sz="2000" b="1" i="0" u="none" strike="noStrike" kern="1200" cap="all" spc="0" normalizeH="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dpcm</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1 aprile 2008</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6561" name="Object 1"/>
          <p:cNvGraphicFramePr>
            <a:graphicFrameLocks noChangeAspect="1"/>
          </p:cNvGraphicFramePr>
          <p:nvPr/>
        </p:nvGraphicFramePr>
        <p:xfrm>
          <a:off x="1857356" y="1571612"/>
          <a:ext cx="6832878" cy="4643470"/>
        </p:xfrm>
        <a:graphic>
          <a:graphicData uri="http://schemas.openxmlformats.org/presentationml/2006/ole">
            <p:oleObj spid="_x0000_s66561" name="Foglio di lavoro" r:id="rId5" imgW="5495849" imgH="4391076" progId="Excel.Shee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la situazione ambientale del servizio sanitario penitenziario in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italia</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06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0659" name="Object 3"/>
          <p:cNvGraphicFramePr>
            <a:graphicFrameLocks noChangeAspect="1"/>
          </p:cNvGraphicFramePr>
          <p:nvPr/>
        </p:nvGraphicFramePr>
        <p:xfrm>
          <a:off x="357159" y="1285860"/>
          <a:ext cx="4487526" cy="4357718"/>
        </p:xfrm>
        <a:graphic>
          <a:graphicData uri="http://schemas.openxmlformats.org/presentationml/2006/ole">
            <p:oleObj spid="_x0000_s70659" name="Foglio di lavoro" r:id="rId5" imgW="5495849" imgH="3248076" progId="Excel.Sheet.12">
              <p:embed/>
            </p:oleObj>
          </a:graphicData>
        </a:graphic>
      </p:graphicFrame>
      <p:pic>
        <p:nvPicPr>
          <p:cNvPr id="70661" name="Grafico 1"/>
          <p:cNvPicPr>
            <a:picLocks noChangeArrowheads="1"/>
          </p:cNvPicPr>
          <p:nvPr/>
        </p:nvPicPr>
        <p:blipFill>
          <a:blip r:embed="rId6"/>
          <a:srcRect b="-60"/>
          <a:stretch>
            <a:fillRect/>
          </a:stretch>
        </p:blipFill>
        <p:spPr bwMode="auto">
          <a:xfrm>
            <a:off x="3428992" y="1285860"/>
            <a:ext cx="5715008" cy="3071834"/>
          </a:xfrm>
          <a:prstGeom prst="rect">
            <a:avLst/>
          </a:prstGeom>
          <a:noFill/>
          <a:ln w="9525">
            <a:noFill/>
            <a:miter lim="800000"/>
            <a:headEnd/>
            <a:tailEnd/>
          </a:ln>
        </p:spPr>
      </p:pic>
      <p:sp>
        <p:nvSpPr>
          <p:cNvPr id="70662" name="Rectangle 6"/>
          <p:cNvSpPr>
            <a:spLocks noChangeArrowheads="1"/>
          </p:cNvSpPr>
          <p:nvPr/>
        </p:nvSpPr>
        <p:spPr bwMode="auto">
          <a:xfrm>
            <a:off x="1571604" y="5643578"/>
            <a:ext cx="37862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ea typeface="Times New Roman" pitchFamily="18" charset="0"/>
              </a:rPr>
              <a:t>Situazione nazionale delle presenze/capienza regolamentare dei detenuti nelle carceri   italiane (</a:t>
            </a:r>
            <a:r>
              <a:rPr kumimoji="0" lang="it-IT" sz="1000" b="1" i="0" u="none" strike="noStrike" cap="none" normalizeH="0" baseline="0" dirty="0" smtClean="0">
                <a:ln>
                  <a:noFill/>
                </a:ln>
                <a:solidFill>
                  <a:schemeClr val="tx1"/>
                </a:solidFill>
                <a:effectLst/>
                <a:latin typeface="+mj-lt"/>
                <a:ea typeface="Times New Roman" pitchFamily="18" charset="0"/>
              </a:rPr>
              <a:t>Fonte:</a:t>
            </a:r>
            <a:r>
              <a:rPr kumimoji="0" lang="it-IT" sz="1000" b="0" i="0" u="none" strike="noStrike" cap="none" normalizeH="0" baseline="0" dirty="0" smtClean="0">
                <a:ln>
                  <a:noFill/>
                </a:ln>
                <a:solidFill>
                  <a:schemeClr val="tx1"/>
                </a:solidFill>
                <a:effectLst/>
                <a:latin typeface="+mj-lt"/>
                <a:ea typeface="Times New Roman" pitchFamily="18" charset="0"/>
              </a:rPr>
              <a:t> Ministero della Giustizia – </a:t>
            </a:r>
            <a:r>
              <a:rPr kumimoji="0" lang="it-IT" sz="1000" b="0" i="0" u="none" strike="noStrike" cap="none" normalizeH="0" baseline="0" dirty="0" err="1" smtClean="0">
                <a:ln>
                  <a:noFill/>
                </a:ln>
                <a:solidFill>
                  <a:schemeClr val="tx1"/>
                </a:solidFill>
                <a:effectLst/>
                <a:latin typeface="+mj-lt"/>
                <a:ea typeface="Times New Roman" pitchFamily="18" charset="0"/>
              </a:rPr>
              <a:t>D.a.p.</a:t>
            </a:r>
            <a:r>
              <a:rPr kumimoji="0" lang="it-IT" sz="1000" b="0" i="0" u="none" strike="noStrike" cap="none" normalizeH="0" baseline="0" dirty="0" smtClean="0">
                <a:ln>
                  <a:noFill/>
                </a:ln>
                <a:solidFill>
                  <a:schemeClr val="tx1"/>
                </a:solidFill>
                <a:effectLst/>
                <a:latin typeface="+mj-lt"/>
                <a:ea typeface="Times New Roman" pitchFamily="18" charset="0"/>
              </a:rPr>
              <a:t> – Dati aggiornati al 31 marzo 2011)</a:t>
            </a:r>
            <a:endParaRPr kumimoji="0" lang="it-IT" sz="1800" b="0" i="0" u="none" strike="noStrike" cap="none" normalizeH="0" baseline="0" dirty="0" smtClean="0">
              <a:ln>
                <a:noFill/>
              </a:ln>
              <a:solidFill>
                <a:schemeClr val="tx1"/>
              </a:solidFill>
              <a:effectLst/>
              <a:latin typeface="+mj-lt"/>
            </a:endParaRPr>
          </a:p>
        </p:txBody>
      </p:sp>
      <p:pic>
        <p:nvPicPr>
          <p:cNvPr id="70663" name="Grafico 1"/>
          <p:cNvPicPr>
            <a:picLocks noChangeArrowheads="1"/>
          </p:cNvPicPr>
          <p:nvPr/>
        </p:nvPicPr>
        <p:blipFill>
          <a:blip r:embed="rId7"/>
          <a:srcRect b="-201"/>
          <a:stretch>
            <a:fillRect/>
          </a:stretch>
        </p:blipFill>
        <p:spPr bwMode="auto">
          <a:xfrm>
            <a:off x="5357823" y="4143380"/>
            <a:ext cx="3786177" cy="2238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la situazione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DelLA</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SANITA’ PENITENZIARIA A</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LIVELLO INTERNAZIONALE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06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1683" name="Object 3"/>
          <p:cNvGraphicFramePr>
            <a:graphicFrameLocks noChangeAspect="1"/>
          </p:cNvGraphicFramePr>
          <p:nvPr/>
        </p:nvGraphicFramePr>
        <p:xfrm>
          <a:off x="1500166" y="1571612"/>
          <a:ext cx="5929354" cy="3994206"/>
        </p:xfrm>
        <a:graphic>
          <a:graphicData uri="http://schemas.openxmlformats.org/presentationml/2006/ole">
            <p:oleObj spid="_x0000_s71683" name="Foglio di lavoro" r:id="rId5" imgW="5134051" imgH="3867252" progId="Excel.Sheet.12">
              <p:embed/>
            </p:oleObj>
          </a:graphicData>
        </a:graphic>
      </p:graphicFrame>
      <p:sp>
        <p:nvSpPr>
          <p:cNvPr id="71685" name="AutoShape 5"/>
          <p:cNvSpPr>
            <a:spLocks noChangeArrowheads="1"/>
          </p:cNvSpPr>
          <p:nvPr/>
        </p:nvSpPr>
        <p:spPr bwMode="auto">
          <a:xfrm>
            <a:off x="1500166" y="1428736"/>
            <a:ext cx="6143668" cy="7858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E5B8B7"/>
              </a:gs>
            </a:gsLst>
            <a:lin ang="5400000" scaled="1"/>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FFC000"/>
                </a:solidFill>
                <a:effectLst/>
                <a:latin typeface="Broadway" pitchFamily="82" charset="0"/>
                <a:ea typeface="Calibri" pitchFamily="34" charset="0"/>
                <a:cs typeface="Times New Roman" pitchFamily="18" charset="0"/>
              </a:rPr>
              <a:t>Fattor</a:t>
            </a:r>
            <a:r>
              <a:rPr kumimoji="0" lang="it-IT" sz="1100" b="0" i="0" u="none" strike="noStrike" cap="none" normalizeH="0" baseline="0" dirty="0" smtClean="0">
                <a:ln>
                  <a:noFill/>
                </a:ln>
                <a:solidFill>
                  <a:srgbClr val="FFC000"/>
                </a:solidFill>
                <a:effectLst/>
                <a:latin typeface="Broadway" pitchFamily="82" charset="0"/>
                <a:ea typeface="Calibri" pitchFamily="34" charset="0"/>
                <a:cs typeface="Times New Roman" pitchFamily="18" charset="0"/>
              </a:rPr>
              <a:t>i</a:t>
            </a:r>
            <a:endParaRPr kumimoji="0" lang="it-IT" sz="1800" b="0" i="0" u="none" strike="noStrike" cap="none" normalizeH="0" baseline="0" dirty="0" smtClean="0">
              <a:ln>
                <a:noFill/>
              </a:ln>
              <a:solidFill>
                <a:srgbClr val="FFC000"/>
              </a:solidFill>
              <a:effectLst/>
              <a:latin typeface="Arial" pitchFamily="34" charset="0"/>
            </a:endParaRPr>
          </a:p>
        </p:txBody>
      </p:sp>
      <p:sp>
        <p:nvSpPr>
          <p:cNvPr id="71684" name="AutoShape 4"/>
          <p:cNvSpPr>
            <a:spLocks noChangeArrowheads="1"/>
          </p:cNvSpPr>
          <p:nvPr/>
        </p:nvSpPr>
        <p:spPr bwMode="auto">
          <a:xfrm rot="5400000">
            <a:off x="6207943" y="3293255"/>
            <a:ext cx="3729038" cy="7143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D6E3BC"/>
              </a:gs>
            </a:gsLst>
            <a:lin ang="5400000" scaled="1"/>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FFC000"/>
                </a:solidFill>
                <a:effectLst/>
                <a:latin typeface="Broadway" pitchFamily="82" charset="0"/>
                <a:ea typeface="Calibri" pitchFamily="34" charset="0"/>
                <a:cs typeface="Times New Roman" pitchFamily="18" charset="0"/>
              </a:rPr>
              <a:t>indicatori</a:t>
            </a:r>
            <a:endParaRPr kumimoji="0" lang="it-IT" sz="1100" b="0" i="0" u="none" strike="noStrike" cap="none" normalizeH="0" baseline="0" dirty="0" smtClean="0">
              <a:ln>
                <a:noFill/>
              </a:ln>
              <a:solidFill>
                <a:srgbClr val="FFC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71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1690" name="Rectangle 1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1691" name="Rectangle 11"/>
          <p:cNvSpPr>
            <a:spLocks noChangeArrowheads="1"/>
          </p:cNvSpPr>
          <p:nvPr/>
        </p:nvSpPr>
        <p:spPr bwMode="auto">
          <a:xfrm>
            <a:off x="0" y="462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100" b="0" i="0" u="none" strike="noStrike" cap="none" normalizeH="0" baseline="0" smtClean="0">
                <a:ln>
                  <a:noFill/>
                </a:ln>
                <a:solidFill>
                  <a:schemeClr val="tx1"/>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graphicFrame>
        <p:nvGraphicFramePr>
          <p:cNvPr id="22" name="Diagramma 21"/>
          <p:cNvGraphicFramePr/>
          <p:nvPr/>
        </p:nvGraphicFramePr>
        <p:xfrm>
          <a:off x="1500166" y="5715016"/>
          <a:ext cx="5929354" cy="344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METODOLOGIA dell’indagine di ricerca nella</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regione </a:t>
            </a:r>
            <a:r>
              <a:rPr kumimoji="0" lang="it-IT" sz="2000" b="1" i="0" u="none" strike="noStrike" kern="1200" cap="all" spc="0" normalizeH="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campania</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9" name="CasellaDiTesto 8"/>
          <p:cNvSpPr txBox="1"/>
          <p:nvPr/>
        </p:nvSpPr>
        <p:spPr>
          <a:xfrm>
            <a:off x="1500166" y="1500174"/>
            <a:ext cx="6286544" cy="4524315"/>
          </a:xfrm>
          <a:prstGeom prst="rect">
            <a:avLst/>
          </a:prstGeom>
          <a:noFill/>
        </p:spPr>
        <p:txBody>
          <a:bodyPr wrap="square" rtlCol="0">
            <a:spAutoFit/>
          </a:bodyPr>
          <a:lstStyle/>
          <a:p>
            <a:pPr algn="just"/>
            <a:endParaRPr lang="it-IT" sz="1600" b="1" dirty="0" smtClean="0">
              <a:solidFill>
                <a:srgbClr val="FFC000"/>
              </a:solidFill>
              <a:latin typeface="+mj-lt"/>
            </a:endParaRPr>
          </a:p>
          <a:p>
            <a:pPr algn="just"/>
            <a:r>
              <a:rPr lang="it-IT" sz="1600" b="1" dirty="0" smtClean="0">
                <a:solidFill>
                  <a:srgbClr val="FFC000"/>
                </a:solidFill>
                <a:latin typeface="+mj-lt"/>
              </a:rPr>
              <a:t>Indagine espletata mediante la somministrazione di un questionario a risposte chiuse ed aperte; destinatari i Medici Coordinatori delle Aree Sanitarie degli Istituti Penitenziari della Regione Campania. Il campione ha coperto circa l’80% delle strutture presenti sul territorio con un bacino di utenza pari ad 8.231 ristretti, rappresentativo di una realtà tra le più complesse sia a livello nazionale che internazionale.</a:t>
            </a:r>
          </a:p>
          <a:p>
            <a:pPr algn="just"/>
            <a:endParaRPr lang="it-IT" sz="1600" b="1" dirty="0" smtClean="0">
              <a:solidFill>
                <a:srgbClr val="FFC000"/>
              </a:solidFill>
              <a:latin typeface="+mj-lt"/>
            </a:endParaRPr>
          </a:p>
          <a:p>
            <a:pPr algn="just"/>
            <a:r>
              <a:rPr lang="it-IT" sz="1600" b="1" dirty="0" smtClean="0">
                <a:solidFill>
                  <a:srgbClr val="FFC000"/>
                </a:solidFill>
                <a:latin typeface="+mj-lt"/>
              </a:rPr>
              <a:t>Periodo di rilevazione : dal 2009 al 2012</a:t>
            </a:r>
          </a:p>
          <a:p>
            <a:pPr algn="just"/>
            <a:endParaRPr lang="it-IT" sz="1600" b="1" dirty="0" smtClean="0">
              <a:solidFill>
                <a:srgbClr val="FFC000"/>
              </a:solidFill>
              <a:latin typeface="+mj-lt"/>
            </a:endParaRPr>
          </a:p>
          <a:p>
            <a:pPr algn="just"/>
            <a:r>
              <a:rPr lang="it-IT" sz="1600" b="1" dirty="0" smtClean="0">
                <a:solidFill>
                  <a:schemeClr val="accent1">
                    <a:lumMod val="60000"/>
                    <a:lumOff val="40000"/>
                  </a:schemeClr>
                </a:solidFill>
                <a:latin typeface="+mj-lt"/>
              </a:rPr>
              <a:t>LA RICERCA E’ INNOVATIVA SIA PER IL CONTESTO </a:t>
            </a:r>
            <a:r>
              <a:rPr lang="it-IT" sz="1600" b="1" dirty="0" err="1" smtClean="0">
                <a:solidFill>
                  <a:schemeClr val="accent1">
                    <a:lumMod val="60000"/>
                    <a:lumOff val="40000"/>
                  </a:schemeClr>
                </a:solidFill>
                <a:latin typeface="+mj-lt"/>
              </a:rPr>
              <a:t>DI</a:t>
            </a:r>
            <a:r>
              <a:rPr lang="it-IT" sz="1600" b="1" dirty="0" smtClean="0">
                <a:solidFill>
                  <a:schemeClr val="accent1">
                    <a:lumMod val="60000"/>
                    <a:lumOff val="40000"/>
                  </a:schemeClr>
                </a:solidFill>
                <a:latin typeface="+mj-lt"/>
              </a:rPr>
              <a:t> INDAGINE CHE PER IL FOCUS MANAGERIALE ED ORGANIZZATIVO, CON CUI LA STESSA VIENE ESPLETATA. TRATTASI DELLA PRIMA INDAGINE </a:t>
            </a:r>
            <a:r>
              <a:rPr lang="it-IT" sz="1600" b="1" dirty="0" err="1" smtClean="0">
                <a:solidFill>
                  <a:schemeClr val="accent1">
                    <a:lumMod val="60000"/>
                    <a:lumOff val="40000"/>
                  </a:schemeClr>
                </a:solidFill>
                <a:latin typeface="+mj-lt"/>
              </a:rPr>
              <a:t>DI</a:t>
            </a:r>
            <a:r>
              <a:rPr lang="it-IT" sz="1600" b="1" dirty="0" smtClean="0">
                <a:solidFill>
                  <a:schemeClr val="accent1">
                    <a:lumMod val="60000"/>
                    <a:lumOff val="40000"/>
                  </a:schemeClr>
                </a:solidFill>
                <a:latin typeface="+mj-lt"/>
              </a:rPr>
              <a:t> TALE TIPOLOGIA ESPLETATA A LIVELLO NAZIONALE.  </a:t>
            </a:r>
            <a:endParaRPr lang="it-IT" sz="1600" dirty="0">
              <a:solidFill>
                <a:schemeClr val="accent1">
                  <a:lumMod val="60000"/>
                  <a:lumOff val="40000"/>
                </a:schemeClr>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Fasi della ricerca sulle aree sanitarie degli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ii.pp.</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campania</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cxnSp>
        <p:nvCxnSpPr>
          <p:cNvPr id="23554" name="AutoShape 2"/>
          <p:cNvCxnSpPr>
            <a:cxnSpLocks noChangeShapeType="1"/>
          </p:cNvCxnSpPr>
          <p:nvPr/>
        </p:nvCxnSpPr>
        <p:spPr bwMode="auto">
          <a:xfrm flipV="1">
            <a:off x="1466850" y="3689350"/>
            <a:ext cx="4962525" cy="66675"/>
          </a:xfrm>
          <a:prstGeom prst="straightConnector1">
            <a:avLst/>
          </a:prstGeom>
          <a:noFill/>
          <a:ln w="9525">
            <a:solidFill>
              <a:srgbClr val="000000"/>
            </a:solidFill>
            <a:round/>
            <a:headEnd/>
            <a:tailEnd/>
          </a:ln>
        </p:spPr>
      </p:cxnSp>
      <p:pic>
        <p:nvPicPr>
          <p:cNvPr id="10" name="Immagine 9"/>
          <p:cNvPicPr/>
          <p:nvPr/>
        </p:nvPicPr>
        <p:blipFill>
          <a:blip r:embed="rId4"/>
          <a:srcRect/>
          <a:stretch>
            <a:fillRect/>
          </a:stretch>
        </p:blipFill>
        <p:spPr bwMode="auto">
          <a:xfrm>
            <a:off x="1071538" y="1285860"/>
            <a:ext cx="7215238" cy="457203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RISULTATI DELL’INDAGINE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RICERCA</a:t>
            </a:r>
            <a:r>
              <a:rPr kumimoji="0" lang="it-IT" sz="2000" b="1" i="0" u="none" strike="noStrike" kern="1200" cap="all"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 CAMPANIA</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9" name="CasellaDiTesto 8"/>
          <p:cNvSpPr txBox="1"/>
          <p:nvPr/>
        </p:nvSpPr>
        <p:spPr>
          <a:xfrm>
            <a:off x="714348" y="2071678"/>
            <a:ext cx="6286544" cy="338554"/>
          </a:xfrm>
          <a:prstGeom prst="rect">
            <a:avLst/>
          </a:prstGeom>
          <a:noFill/>
        </p:spPr>
        <p:txBody>
          <a:bodyPr wrap="square" rtlCol="0">
            <a:spAutoFit/>
          </a:bodyPr>
          <a:lstStyle/>
          <a:p>
            <a:pPr algn="just">
              <a:buFont typeface="Wingdings" pitchFamily="2" charset="2"/>
              <a:buChar char="Ø"/>
            </a:pPr>
            <a:r>
              <a:rPr lang="it-IT" sz="1600" dirty="0" smtClean="0">
                <a:solidFill>
                  <a:srgbClr val="FFC000"/>
                </a:solidFill>
                <a:latin typeface="+mj-lt"/>
              </a:rPr>
              <a:t> CLASSIFICAZIONE DEGLI ELEMENTI ORGANIZZATIVI </a:t>
            </a:r>
            <a:endParaRPr lang="it-IT" sz="1600" dirty="0">
              <a:solidFill>
                <a:srgbClr val="FFC000"/>
              </a:solidFill>
              <a:latin typeface="+mj-lt"/>
            </a:endParaRPr>
          </a:p>
        </p:txBody>
      </p:sp>
      <p:sp>
        <p:nvSpPr>
          <p:cNvPr id="10" name="CasellaDiTesto 9"/>
          <p:cNvSpPr txBox="1"/>
          <p:nvPr/>
        </p:nvSpPr>
        <p:spPr>
          <a:xfrm>
            <a:off x="714348" y="2643182"/>
            <a:ext cx="6286544" cy="338554"/>
          </a:xfrm>
          <a:prstGeom prst="rect">
            <a:avLst/>
          </a:prstGeom>
          <a:noFill/>
        </p:spPr>
        <p:txBody>
          <a:bodyPr wrap="square" rtlCol="0">
            <a:spAutoFit/>
          </a:bodyPr>
          <a:lstStyle/>
          <a:p>
            <a:pPr algn="just">
              <a:buFont typeface="Wingdings" pitchFamily="2" charset="2"/>
              <a:buChar char="Ø"/>
            </a:pPr>
            <a:r>
              <a:rPr lang="it-IT" sz="1600" dirty="0" smtClean="0">
                <a:solidFill>
                  <a:srgbClr val="FFC000"/>
                </a:solidFill>
                <a:latin typeface="+mj-lt"/>
              </a:rPr>
              <a:t>COMBINAZIONI ORGANIZZATIVE RILEVATE NEL CAMPIONE</a:t>
            </a:r>
            <a:endParaRPr lang="it-IT" sz="1600" dirty="0">
              <a:solidFill>
                <a:srgbClr val="FFC000"/>
              </a:solidFill>
              <a:latin typeface="+mj-lt"/>
            </a:endParaRPr>
          </a:p>
        </p:txBody>
      </p:sp>
      <p:graphicFrame>
        <p:nvGraphicFramePr>
          <p:cNvPr id="11" name="Oggetto 10"/>
          <p:cNvGraphicFramePr>
            <a:graphicFrameLocks noChangeAspect="1"/>
          </p:cNvGraphicFramePr>
          <p:nvPr/>
        </p:nvGraphicFramePr>
        <p:xfrm>
          <a:off x="6143636" y="2000240"/>
          <a:ext cx="914400" cy="714375"/>
        </p:xfrm>
        <a:graphic>
          <a:graphicData uri="http://schemas.openxmlformats.org/presentationml/2006/ole">
            <p:oleObj spid="_x0000_s29700" name="Documento" showAsIcon="1" r:id="rId5" imgW="914400" imgH="714240" progId="Word.Document.12">
              <p:link updateAutomatic="1"/>
            </p:oleObj>
          </a:graphicData>
        </a:graphic>
      </p:graphicFrame>
      <p:graphicFrame>
        <p:nvGraphicFramePr>
          <p:cNvPr id="14" name="Oggetto 13"/>
          <p:cNvGraphicFramePr>
            <a:graphicFrameLocks noChangeAspect="1"/>
          </p:cNvGraphicFramePr>
          <p:nvPr/>
        </p:nvGraphicFramePr>
        <p:xfrm>
          <a:off x="6500826" y="2571744"/>
          <a:ext cx="914400" cy="714375"/>
        </p:xfrm>
        <a:graphic>
          <a:graphicData uri="http://schemas.openxmlformats.org/presentationml/2006/ole">
            <p:oleObj spid="_x0000_s29701" name="Documento" showAsIcon="1" r:id="rId6" imgW="914400" imgH="714240" progId="Word.Document.12">
              <p:link updateAutomatic="1"/>
            </p:oleObj>
          </a:graphicData>
        </a:graphic>
      </p:graphicFrame>
      <p:sp>
        <p:nvSpPr>
          <p:cNvPr id="12" name="CasellaDiTesto 11"/>
          <p:cNvSpPr txBox="1"/>
          <p:nvPr/>
        </p:nvSpPr>
        <p:spPr>
          <a:xfrm>
            <a:off x="1357290" y="3429000"/>
            <a:ext cx="6215106" cy="1384995"/>
          </a:xfrm>
          <a:prstGeom prst="rect">
            <a:avLst/>
          </a:prstGeom>
          <a:noFill/>
        </p:spPr>
        <p:txBody>
          <a:bodyPr wrap="square" rtlCol="0">
            <a:spAutoFit/>
          </a:bodyPr>
          <a:lstStyle/>
          <a:p>
            <a:pPr algn="just"/>
            <a:r>
              <a:rPr lang="it-IT" sz="1400" dirty="0" smtClean="0">
                <a:solidFill>
                  <a:srgbClr val="FFC000"/>
                </a:solidFill>
                <a:latin typeface="+mj-lt"/>
              </a:rPr>
              <a:t>L’aggregazione delle pratiche nelle quattro classi fondamentali  (mercato, burocrazia, strategia, comunità), ci consente di individuare le combinazioni più efficaci mediante l’analisi e la rappresentazione grafica di una figura geometrica che si approssima ad un quadrato con i vertici sui valori medi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10" name="Grafico 9"/>
          <p:cNvGraphicFramePr/>
          <p:nvPr/>
        </p:nvGraphicFramePr>
        <p:xfrm>
          <a:off x="2000233" y="1571612"/>
          <a:ext cx="6000792" cy="4143404"/>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a:off x="571472" y="1142984"/>
            <a:ext cx="4857784" cy="461665"/>
          </a:xfrm>
          <a:prstGeom prst="rect">
            <a:avLst/>
          </a:prstGeom>
          <a:noFill/>
        </p:spPr>
        <p:txBody>
          <a:bodyPr wrap="square" rtlCol="0">
            <a:spAutoFit/>
          </a:bodyPr>
          <a:lstStyle/>
          <a:p>
            <a:pPr algn="just"/>
            <a:r>
              <a:rPr lang="it-IT" sz="1200" dirty="0" smtClean="0">
                <a:solidFill>
                  <a:srgbClr val="FFC000"/>
                </a:solidFill>
                <a:latin typeface="+mj-lt"/>
              </a:rPr>
              <a:t>La  figura sintetizza l’intensità di utilizzo dei diversi meccanismi che compongono la combinazione n.° 4</a:t>
            </a:r>
            <a:endParaRPr lang="it-IT" sz="1200" dirty="0">
              <a:solidFill>
                <a:srgbClr val="FFC000"/>
              </a:solidFill>
              <a:latin typeface="+mj-lt"/>
            </a:endParaRPr>
          </a:p>
        </p:txBody>
      </p:sp>
      <p:sp>
        <p:nvSpPr>
          <p:cNvPr id="12" name="CasellaDiTesto 11"/>
          <p:cNvSpPr txBox="1"/>
          <p:nvPr/>
        </p:nvSpPr>
        <p:spPr>
          <a:xfrm>
            <a:off x="1928794" y="5643578"/>
            <a:ext cx="6072230" cy="461665"/>
          </a:xfrm>
          <a:prstGeom prst="rect">
            <a:avLst/>
          </a:prstGeom>
          <a:noFill/>
        </p:spPr>
        <p:txBody>
          <a:bodyPr wrap="square" rtlCol="0">
            <a:spAutoFit/>
          </a:bodyPr>
          <a:lstStyle/>
          <a:p>
            <a:r>
              <a:rPr lang="it-IT" sz="1200" dirty="0" smtClean="0">
                <a:latin typeface="+mj-lt"/>
              </a:rPr>
              <a:t>Configurazione organizzativa efficace (disaggregazione per pratiche)</a:t>
            </a:r>
          </a:p>
          <a:p>
            <a:r>
              <a:rPr lang="it-IT" sz="1200" dirty="0" smtClean="0">
                <a:latin typeface="+mj-lt"/>
              </a:rPr>
              <a:t>Elaborazione propria, 2012</a:t>
            </a:r>
            <a:endParaRPr lang="it-IT" sz="12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47106" name="Object 2"/>
          <p:cNvGraphicFramePr>
            <a:graphicFrameLocks noChangeAspect="1"/>
          </p:cNvGraphicFramePr>
          <p:nvPr/>
        </p:nvGraphicFramePr>
        <p:xfrm>
          <a:off x="357158" y="1500175"/>
          <a:ext cx="3553353" cy="3357586"/>
        </p:xfrm>
        <a:graphic>
          <a:graphicData uri="http://schemas.openxmlformats.org/presentationml/2006/ole">
            <p:oleObj spid="_x0000_s47106" name="Foglio di lavoro" r:id="rId5" imgW="3486302" imgH="3590976" progId="Excel.Sheet.12">
              <p:embed/>
            </p:oleObj>
          </a:graphicData>
        </a:graphic>
      </p:graphicFrame>
      <p:graphicFrame>
        <p:nvGraphicFramePr>
          <p:cNvPr id="47107" name="Object 3"/>
          <p:cNvGraphicFramePr>
            <a:graphicFrameLocks noChangeAspect="1"/>
          </p:cNvGraphicFramePr>
          <p:nvPr/>
        </p:nvGraphicFramePr>
        <p:xfrm>
          <a:off x="3857620" y="1500174"/>
          <a:ext cx="5049837" cy="3357586"/>
        </p:xfrm>
        <a:graphic>
          <a:graphicData uri="http://schemas.openxmlformats.org/presentationml/2006/ole">
            <p:oleObj spid="_x0000_s47107" name="Foglio di lavoro" r:id="rId6" imgW="4896002" imgH="3819576" progId="Excel.Sheet.12">
              <p:embed/>
            </p:oleObj>
          </a:graphicData>
        </a:graphic>
      </p:graphicFrame>
      <p:sp>
        <p:nvSpPr>
          <p:cNvPr id="11" name="CasellaDiTesto 10"/>
          <p:cNvSpPr txBox="1"/>
          <p:nvPr/>
        </p:nvSpPr>
        <p:spPr>
          <a:xfrm>
            <a:off x="1000100" y="5072074"/>
            <a:ext cx="7929618" cy="523220"/>
          </a:xfrm>
          <a:prstGeom prst="rect">
            <a:avLst/>
          </a:prstGeom>
          <a:noFill/>
        </p:spPr>
        <p:txBody>
          <a:bodyPr wrap="square" rtlCol="0">
            <a:spAutoFit/>
          </a:bodyPr>
          <a:lstStyle/>
          <a:p>
            <a:r>
              <a:rPr lang="it-IT" sz="1400" i="1" dirty="0" smtClean="0">
                <a:latin typeface="+mj-lt"/>
              </a:rPr>
              <a:t>Esempio di configurazione organizzativa efficace (aggregazione per classi)</a:t>
            </a:r>
          </a:p>
          <a:p>
            <a:r>
              <a:rPr lang="it-IT" sz="1400" i="1" dirty="0" smtClean="0">
                <a:latin typeface="+mj-lt"/>
              </a:rPr>
              <a:t>Elaborazione propria, 2012</a:t>
            </a:r>
            <a:endParaRPr lang="it-IT" sz="1400" i="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10" name="Grafico 9"/>
          <p:cNvGraphicFramePr/>
          <p:nvPr/>
        </p:nvGraphicFramePr>
        <p:xfrm>
          <a:off x="1714480" y="1714488"/>
          <a:ext cx="5286375" cy="3714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a:off x="571472" y="1142984"/>
            <a:ext cx="4857784" cy="461665"/>
          </a:xfrm>
          <a:prstGeom prst="rect">
            <a:avLst/>
          </a:prstGeom>
          <a:noFill/>
        </p:spPr>
        <p:txBody>
          <a:bodyPr wrap="square" rtlCol="0">
            <a:spAutoFit/>
          </a:bodyPr>
          <a:lstStyle/>
          <a:p>
            <a:pPr algn="just"/>
            <a:r>
              <a:rPr lang="it-IT" sz="1200" dirty="0" smtClean="0">
                <a:solidFill>
                  <a:srgbClr val="FFC000"/>
                </a:solidFill>
                <a:latin typeface="+mj-lt"/>
              </a:rPr>
              <a:t>La  figura sintetizza l’intensità di utilizzo dei diversi meccanismi che compongono la combinazione n.° 2 </a:t>
            </a:r>
            <a:endParaRPr lang="it-IT" sz="1200" dirty="0">
              <a:solidFill>
                <a:srgbClr val="FFC000"/>
              </a:solidFill>
              <a:latin typeface="+mj-lt"/>
            </a:endParaRPr>
          </a:p>
        </p:txBody>
      </p:sp>
      <p:sp>
        <p:nvSpPr>
          <p:cNvPr id="12" name="Rettangolo 11"/>
          <p:cNvSpPr/>
          <p:nvPr/>
        </p:nvSpPr>
        <p:spPr>
          <a:xfrm>
            <a:off x="1571604" y="5357826"/>
            <a:ext cx="6286544" cy="461665"/>
          </a:xfrm>
          <a:prstGeom prst="rect">
            <a:avLst/>
          </a:prstGeom>
        </p:spPr>
        <p:txBody>
          <a:bodyPr wrap="square">
            <a:spAutoFit/>
          </a:bodyPr>
          <a:lstStyle/>
          <a:p>
            <a:r>
              <a:rPr lang="it-IT" sz="1200" dirty="0" smtClean="0">
                <a:latin typeface="+mj-lt"/>
              </a:rPr>
              <a:t>Configurazione organizzativa efficace (disaggregazione per pratiche)</a:t>
            </a:r>
          </a:p>
          <a:p>
            <a:r>
              <a:rPr lang="it-IT" sz="1200" dirty="0" smtClean="0">
                <a:latin typeface="+mj-lt"/>
              </a:rPr>
              <a:t>Elaborazione propria, 2012</a:t>
            </a:r>
            <a:endParaRPr lang="it-IT" sz="12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785794"/>
            <a:ext cx="5214974" cy="714380"/>
          </a:xfrm>
        </p:spPr>
        <p:txBody>
          <a:bodyPr/>
          <a:lstStyle/>
          <a:p>
            <a:pPr algn="ctr"/>
            <a:r>
              <a:rPr lang="it-IT" sz="2000" dirty="0" smtClean="0"/>
              <a:t>PRESENTAZIONE della ricerca</a:t>
            </a:r>
            <a:endParaRPr lang="it-IT" sz="2000" dirty="0"/>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CasellaDiTesto 6"/>
          <p:cNvSpPr txBox="1"/>
          <p:nvPr/>
        </p:nvSpPr>
        <p:spPr>
          <a:xfrm>
            <a:off x="1785918" y="2000240"/>
            <a:ext cx="6215106" cy="1846659"/>
          </a:xfrm>
          <a:prstGeom prst="rect">
            <a:avLst/>
          </a:prstGeom>
          <a:noFill/>
        </p:spPr>
        <p:txBody>
          <a:bodyPr wrap="square" rtlCol="0">
            <a:spAutoFit/>
          </a:bodyPr>
          <a:lstStyle/>
          <a:p>
            <a:pPr>
              <a:buFont typeface="Wingdings" pitchFamily="2" charset="2"/>
              <a:buChar char="Ø"/>
            </a:pPr>
            <a:r>
              <a:rPr lang="it-IT" dirty="0" smtClean="0">
                <a:solidFill>
                  <a:srgbClr val="FFC000"/>
                </a:solidFill>
                <a:latin typeface="+mj-lt"/>
              </a:rPr>
              <a:t> </a:t>
            </a:r>
            <a:r>
              <a:rPr lang="it-IT" sz="1600" dirty="0" smtClean="0">
                <a:solidFill>
                  <a:srgbClr val="FFC000"/>
                </a:solidFill>
                <a:latin typeface="+mj-lt"/>
              </a:rPr>
              <a:t>Obiettivi della Ricerca</a:t>
            </a:r>
          </a:p>
          <a:p>
            <a:pPr>
              <a:buFont typeface="Wingdings" pitchFamily="2" charset="2"/>
              <a:buChar char="Ø"/>
            </a:pPr>
            <a:endParaRPr lang="it-IT" sz="1600" dirty="0" smtClean="0">
              <a:solidFill>
                <a:srgbClr val="FFC000"/>
              </a:solidFill>
              <a:latin typeface="+mj-lt"/>
            </a:endParaRPr>
          </a:p>
          <a:p>
            <a:pPr>
              <a:buFont typeface="Wingdings" pitchFamily="2" charset="2"/>
              <a:buChar char="Ø"/>
            </a:pPr>
            <a:r>
              <a:rPr lang="it-IT" sz="1600" dirty="0" smtClean="0">
                <a:solidFill>
                  <a:srgbClr val="FFC000"/>
                </a:solidFill>
                <a:latin typeface="+mj-lt"/>
              </a:rPr>
              <a:t> Assetti Teorici e Metodologia d’indagine</a:t>
            </a:r>
          </a:p>
          <a:p>
            <a:pPr>
              <a:buFont typeface="Wingdings" pitchFamily="2" charset="2"/>
              <a:buChar char="Ø"/>
            </a:pPr>
            <a:endParaRPr lang="it-IT" sz="1600" dirty="0" smtClean="0">
              <a:solidFill>
                <a:srgbClr val="FFC000"/>
              </a:solidFill>
              <a:latin typeface="+mj-lt"/>
            </a:endParaRPr>
          </a:p>
          <a:p>
            <a:pPr>
              <a:buFont typeface="Wingdings" pitchFamily="2" charset="2"/>
              <a:buChar char="Ø"/>
            </a:pPr>
            <a:r>
              <a:rPr lang="it-IT" sz="1600" dirty="0" smtClean="0">
                <a:solidFill>
                  <a:srgbClr val="FFC000"/>
                </a:solidFill>
                <a:latin typeface="+mj-lt"/>
              </a:rPr>
              <a:t> Risultati</a:t>
            </a:r>
          </a:p>
          <a:p>
            <a:r>
              <a:rPr lang="it-IT" sz="1600" dirty="0" smtClean="0">
                <a:solidFill>
                  <a:srgbClr val="FFC000"/>
                </a:solidFill>
                <a:latin typeface="+mj-lt"/>
              </a:rPr>
              <a:t> </a:t>
            </a:r>
          </a:p>
          <a:p>
            <a:pPr>
              <a:buFont typeface="Wingdings" pitchFamily="2" charset="2"/>
              <a:buChar char="Ø"/>
            </a:pPr>
            <a:r>
              <a:rPr lang="it-IT" sz="1600" dirty="0" smtClean="0">
                <a:solidFill>
                  <a:srgbClr val="FFC000"/>
                </a:solidFill>
                <a:latin typeface="+mj-lt"/>
              </a:rPr>
              <a:t> Prospettive future </a:t>
            </a:r>
            <a:endParaRPr lang="it-IT" sz="1600" dirty="0">
              <a:solidFill>
                <a:srgbClr val="FFC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graphicFrame>
        <p:nvGraphicFramePr>
          <p:cNvPr id="50177" name="Object 1"/>
          <p:cNvGraphicFramePr>
            <a:graphicFrameLocks noChangeAspect="1"/>
          </p:cNvGraphicFramePr>
          <p:nvPr/>
        </p:nvGraphicFramePr>
        <p:xfrm>
          <a:off x="357158" y="1428736"/>
          <a:ext cx="4445231" cy="4000528"/>
        </p:xfrm>
        <a:graphic>
          <a:graphicData uri="http://schemas.openxmlformats.org/presentationml/2006/ole">
            <p:oleObj spid="_x0000_s50177" name="Foglio di lavoro" r:id="rId5" imgW="4009949" imgH="4429278" progId="Excel.Sheet.12">
              <p:embed/>
            </p:oleObj>
          </a:graphicData>
        </a:graphic>
      </p:graphicFrame>
      <p:sp>
        <p:nvSpPr>
          <p:cNvPr id="10" name="CasellaDiTesto 9"/>
          <p:cNvSpPr txBox="1"/>
          <p:nvPr/>
        </p:nvSpPr>
        <p:spPr>
          <a:xfrm>
            <a:off x="4786314" y="2643182"/>
            <a:ext cx="4357686" cy="584775"/>
          </a:xfrm>
          <a:prstGeom prst="rect">
            <a:avLst/>
          </a:prstGeom>
          <a:noFill/>
        </p:spPr>
        <p:txBody>
          <a:bodyPr wrap="square" rtlCol="0">
            <a:spAutoFit/>
          </a:bodyPr>
          <a:lstStyle/>
          <a:p>
            <a:pPr>
              <a:buFont typeface="Wingdings" pitchFamily="2" charset="2"/>
              <a:buChar char="Ø"/>
            </a:pPr>
            <a:r>
              <a:rPr lang="it-IT" dirty="0" smtClean="0"/>
              <a:t> </a:t>
            </a:r>
            <a:r>
              <a:rPr lang="it-IT" sz="1400" dirty="0" smtClean="0">
                <a:solidFill>
                  <a:srgbClr val="FFC000"/>
                </a:solidFill>
                <a:latin typeface="+mj-lt"/>
              </a:rPr>
              <a:t>Configurazione organizzativa inefficace  (aggregazione per classi)</a:t>
            </a:r>
            <a:endParaRPr lang="it-IT" sz="1400" dirty="0">
              <a:solidFill>
                <a:srgbClr val="FFC000"/>
              </a:solidFill>
              <a:latin typeface="+mj-lt"/>
            </a:endParaRPr>
          </a:p>
        </p:txBody>
      </p:sp>
      <p:graphicFrame>
        <p:nvGraphicFramePr>
          <p:cNvPr id="11" name="Oggetto 10"/>
          <p:cNvGraphicFramePr>
            <a:graphicFrameLocks noChangeAspect="1"/>
          </p:cNvGraphicFramePr>
          <p:nvPr/>
        </p:nvGraphicFramePr>
        <p:xfrm>
          <a:off x="7358082" y="3000372"/>
          <a:ext cx="914400" cy="714375"/>
        </p:xfrm>
        <a:graphic>
          <a:graphicData uri="http://schemas.openxmlformats.org/presentationml/2006/ole">
            <p:oleObj spid="_x0000_s50179" name="Documento" showAsIcon="1" r:id="rId6" imgW="914400" imgH="714240" progId="Word.Document.12">
              <p:link updateAutomatic="1"/>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49153" name="Object 1"/>
          <p:cNvGraphicFramePr>
            <a:graphicFrameLocks noChangeAspect="1"/>
          </p:cNvGraphicFramePr>
          <p:nvPr/>
        </p:nvGraphicFramePr>
        <p:xfrm>
          <a:off x="1643042" y="2714620"/>
          <a:ext cx="6362724" cy="1624012"/>
        </p:xfrm>
        <a:graphic>
          <a:graphicData uri="http://schemas.openxmlformats.org/presentationml/2006/ole">
            <p:oleObj spid="_x0000_s49153" name="Foglio di lavoro" r:id="rId5" imgW="5210251" imgH="1743228" progId="Excel.Sheet.12">
              <p:embed/>
            </p:oleObj>
          </a:graphicData>
        </a:graphic>
      </p:graphicFrame>
      <p:sp>
        <p:nvSpPr>
          <p:cNvPr id="49155" name="Rectangle 3"/>
          <p:cNvSpPr>
            <a:spLocks noChangeArrowheads="1"/>
          </p:cNvSpPr>
          <p:nvPr/>
        </p:nvSpPr>
        <p:spPr bwMode="auto">
          <a:xfrm>
            <a:off x="1643042" y="4143380"/>
            <a:ext cx="671517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200" b="1" dirty="0" smtClean="0">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mj-lt"/>
                <a:ea typeface="Calibri" pitchFamily="34" charset="0"/>
                <a:cs typeface="Times New Roman" pitchFamily="18" charset="0"/>
              </a:rPr>
              <a:t>Fonte</a:t>
            </a: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 in  “La progettazione organizzativa”, A. Cicchetti, 2004, pag. 157, ed. Franco Angeli</a:t>
            </a:r>
            <a:endParaRPr kumimoji="0" lang="it-IT"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49157" name="Rectangle 5"/>
          <p:cNvSpPr>
            <a:spLocks noChangeArrowheads="1"/>
          </p:cNvSpPr>
          <p:nvPr/>
        </p:nvSpPr>
        <p:spPr bwMode="auto">
          <a:xfrm>
            <a:off x="1571604" y="1714488"/>
            <a:ext cx="63579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Principali differenze tra clinico e manager - Adattato dall’autore da </a:t>
            </a:r>
            <a:r>
              <a:rPr kumimoji="0" lang="it-IT" sz="1200" b="0" i="0" u="none" strike="noStrike" cap="none" normalizeH="0" baseline="0" dirty="0" err="1" smtClean="0">
                <a:ln>
                  <a:noFill/>
                </a:ln>
                <a:solidFill>
                  <a:schemeClr val="tx1"/>
                </a:solidFill>
                <a:effectLst/>
                <a:latin typeface="+mj-lt"/>
                <a:ea typeface="Calibri" pitchFamily="34" charset="0"/>
                <a:cs typeface="Times New Roman" pitchFamily="18" charset="0"/>
              </a:rPr>
              <a:t>Kurtz</a:t>
            </a: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 M.E. 1992. </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The dual role dilemma, in D.A. </a:t>
            </a: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Kindig</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e A. R. </a:t>
            </a: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Konver</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Eds. The role of physician executive, Health Administration Press, Ann Arbor </a:t>
            </a: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Mitchigan</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it-IT"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8129" name="Object 1"/>
          <p:cNvGraphicFramePr>
            <a:graphicFrameLocks noChangeAspect="1"/>
          </p:cNvGraphicFramePr>
          <p:nvPr/>
        </p:nvGraphicFramePr>
        <p:xfrm>
          <a:off x="2000232" y="2000240"/>
          <a:ext cx="6500858" cy="4243220"/>
        </p:xfrm>
        <a:graphic>
          <a:graphicData uri="http://schemas.openxmlformats.org/presentationml/2006/ole">
            <p:oleObj spid="_x0000_s48129" name="Foglio di lavoro" r:id="rId5" imgW="4515002" imgH="3019476" progId="Excel.Sheet.12">
              <p:embed/>
            </p:oleObj>
          </a:graphicData>
        </a:graphic>
      </p:graphicFrame>
      <p:sp>
        <p:nvSpPr>
          <p:cNvPr id="48131" name="Rectangle 3"/>
          <p:cNvSpPr>
            <a:spLocks noChangeArrowheads="1"/>
          </p:cNvSpPr>
          <p:nvPr/>
        </p:nvSpPr>
        <p:spPr bwMode="auto">
          <a:xfrm>
            <a:off x="1928794" y="1357298"/>
            <a:ext cx="650085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Grado di </a:t>
            </a:r>
            <a:r>
              <a:rPr kumimoji="0" lang="it-IT" sz="1200" b="0" i="0" u="none" strike="noStrike" cap="none" normalizeH="0" baseline="0" dirty="0" err="1" smtClean="0">
                <a:ln>
                  <a:noFill/>
                </a:ln>
                <a:solidFill>
                  <a:schemeClr val="tx1"/>
                </a:solidFill>
                <a:effectLst/>
                <a:latin typeface="+mj-lt"/>
                <a:ea typeface="Calibri" pitchFamily="34" charset="0"/>
                <a:cs typeface="Times New Roman" pitchFamily="18" charset="0"/>
              </a:rPr>
              <a:t>managerializzazione</a:t>
            </a: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 e </a:t>
            </a:r>
            <a:r>
              <a:rPr kumimoji="0" lang="it-IT" sz="1200" b="0" i="0" u="none" strike="noStrike" cap="none" normalizeH="0" baseline="0" dirty="0" err="1" smtClean="0">
                <a:ln>
                  <a:noFill/>
                </a:ln>
                <a:solidFill>
                  <a:schemeClr val="tx1"/>
                </a:solidFill>
                <a:effectLst/>
                <a:latin typeface="+mj-lt"/>
                <a:ea typeface="Calibri" pitchFamily="34" charset="0"/>
                <a:cs typeface="Times New Roman" pitchFamily="18" charset="0"/>
              </a:rPr>
              <a:t>clinicità</a:t>
            </a:r>
            <a:r>
              <a:rPr kumimoji="0" lang="it-IT" sz="1200" b="0" i="0" u="none" strike="noStrike" cap="none" normalizeH="0" baseline="0" dirty="0" smtClean="0">
                <a:ln>
                  <a:noFill/>
                </a:ln>
                <a:solidFill>
                  <a:schemeClr val="tx1"/>
                </a:solidFill>
                <a:effectLst/>
                <a:latin typeface="+mj-lt"/>
                <a:ea typeface="Calibri" pitchFamily="34" charset="0"/>
                <a:cs typeface="Times New Roman" pitchFamily="18" charset="0"/>
              </a:rPr>
              <a:t> dei medici coordinatori del servizio sanitario penitenziario presso gli Istituti della Regione Campania</a:t>
            </a:r>
            <a:r>
              <a:rPr kumimoji="0" lang="it-IT" sz="1200" b="0" i="0" u="none" strike="noStrike" cap="none" normalizeH="0" dirty="0" smtClean="0">
                <a:ln>
                  <a:noFill/>
                </a:ln>
                <a:solidFill>
                  <a:schemeClr val="tx1"/>
                </a:solidFill>
                <a:effectLst/>
                <a:latin typeface="+mj-lt"/>
                <a:ea typeface="Calibri" pitchFamily="34" charset="0"/>
                <a:cs typeface="Times New Roman" pitchFamily="18" charset="0"/>
              </a:rPr>
              <a:t> (elaborazione propria, 2012)</a:t>
            </a:r>
            <a:endParaRPr kumimoji="0" lang="it-IT"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7" name="Grafico 6"/>
          <p:cNvGraphicFramePr/>
          <p:nvPr/>
        </p:nvGraphicFramePr>
        <p:xfrm>
          <a:off x="714348" y="1643050"/>
          <a:ext cx="7715304" cy="39290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RISULTATI DELL’INDAGINE </a:t>
            </a:r>
            <a:r>
              <a:rPr lang="it-IT" sz="2000" b="1" cap="all" dirty="0" err="1" smtClean="0">
                <a:solidFill>
                  <a:schemeClr val="tx2">
                    <a:satMod val="200000"/>
                  </a:schemeClr>
                </a:solidFill>
                <a:effectLst>
                  <a:reflection blurRad="12700" stA="34000" endA="740" endPos="53000" dir="5400000" sy="-100000" algn="bl" rotWithShape="0"/>
                </a:effectLst>
              </a:rPr>
              <a:t>DI</a:t>
            </a:r>
            <a:r>
              <a:rPr lang="it-IT" sz="2000" b="1" cap="all" dirty="0" smtClean="0">
                <a:solidFill>
                  <a:schemeClr val="tx2">
                    <a:satMod val="200000"/>
                  </a:schemeClr>
                </a:solidFill>
                <a:effectLst>
                  <a:reflection blurRad="12700" stA="34000" endA="740" endPos="53000" dir="5400000" sy="-100000" algn="bl" rotWithShape="0"/>
                </a:effectLst>
              </a:rPr>
              <a:t> RICERCA IN CAMPANIA </a:t>
            </a:r>
            <a:endParaRPr lang="it-IT" sz="2000" b="1" cap="all" dirty="0">
              <a:solidFill>
                <a:schemeClr val="tx2">
                  <a:satMod val="200000"/>
                </a:schemeClr>
              </a:solidFill>
              <a:effectLst>
                <a:reflection blurRad="12700" stA="34000" endA="740" endPos="53000" dir="5400000" sy="-100000" algn="bl" rotWithShape="0"/>
              </a:effectLst>
            </a:endParaRPr>
          </a:p>
        </p:txBody>
      </p:sp>
      <p:graphicFrame>
        <p:nvGraphicFramePr>
          <p:cNvPr id="7" name="Grafico 6"/>
          <p:cNvGraphicFramePr/>
          <p:nvPr/>
        </p:nvGraphicFramePr>
        <p:xfrm>
          <a:off x="1214382" y="1928802"/>
          <a:ext cx="7929618" cy="4305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Riprogettazione del sistema sanitario penitenziario : una proposta </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7" name="CasellaDiTesto 6"/>
          <p:cNvSpPr txBox="1"/>
          <p:nvPr/>
        </p:nvSpPr>
        <p:spPr>
          <a:xfrm>
            <a:off x="357158" y="1357298"/>
            <a:ext cx="8572560" cy="3908762"/>
          </a:xfrm>
          <a:prstGeom prst="rect">
            <a:avLst/>
          </a:prstGeom>
          <a:noFill/>
        </p:spPr>
        <p:txBody>
          <a:bodyPr wrap="square" rtlCol="0">
            <a:spAutoFit/>
          </a:bodyPr>
          <a:lstStyle/>
          <a:p>
            <a:pPr algn="just">
              <a:buFont typeface="Wingdings" pitchFamily="2" charset="2"/>
              <a:buChar char="Ø"/>
            </a:pPr>
            <a:r>
              <a:rPr lang="it-IT" sz="1400" dirty="0" smtClean="0">
                <a:solidFill>
                  <a:schemeClr val="accent1">
                    <a:lumMod val="40000"/>
                    <a:lumOff val="60000"/>
                  </a:schemeClr>
                </a:solidFill>
                <a:latin typeface="+mj-lt"/>
              </a:rPr>
              <a:t>Implementazione di una politica strategica tale da incentivare partnership con Enti pubblici e privati operanti sul territorio al fine di costituire una rete tra tutti gli attori del processo di assistenza sanitaria al paziente detenuto. </a:t>
            </a:r>
            <a:r>
              <a:rPr lang="it-IT" sz="1200" b="1" dirty="0" smtClean="0">
                <a:solidFill>
                  <a:srgbClr val="FFFF00"/>
                </a:solidFill>
                <a:latin typeface="+mj-lt"/>
              </a:rPr>
              <a:t>(OCSE – “La strategia deve entrare a far parte dei disegni e dell’implementazione delle riforme al fine di valutarne i risultati e l’efficacia delle stesse”  - Public Sector </a:t>
            </a:r>
            <a:r>
              <a:rPr lang="it-IT" sz="1200" b="1" dirty="0" err="1" smtClean="0">
                <a:solidFill>
                  <a:srgbClr val="FFFF00"/>
                </a:solidFill>
                <a:latin typeface="+mj-lt"/>
              </a:rPr>
              <a:t>Modernisation</a:t>
            </a:r>
            <a:r>
              <a:rPr lang="it-IT" sz="1200" b="1" dirty="0" smtClean="0">
                <a:solidFill>
                  <a:srgbClr val="FFFF00"/>
                </a:solidFill>
                <a:latin typeface="+mj-lt"/>
              </a:rPr>
              <a:t>)</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Adeguare la figura del medico coordinatore degli </a:t>
            </a:r>
            <a:r>
              <a:rPr lang="it-IT" sz="1400" dirty="0" err="1" smtClean="0">
                <a:solidFill>
                  <a:schemeClr val="accent1">
                    <a:lumMod val="40000"/>
                    <a:lumOff val="60000"/>
                  </a:schemeClr>
                </a:solidFill>
                <a:latin typeface="+mj-lt"/>
              </a:rPr>
              <a:t>II.PP</a:t>
            </a:r>
            <a:r>
              <a:rPr lang="it-IT" sz="1400" dirty="0" smtClean="0">
                <a:solidFill>
                  <a:schemeClr val="accent1">
                    <a:lumMod val="40000"/>
                    <a:lumOff val="60000"/>
                  </a:schemeClr>
                </a:solidFill>
                <a:latin typeface="+mj-lt"/>
              </a:rPr>
              <a:t>. Regolamentata dalla Legge 740/70 alle nuove sfide del processo di riforma della sanità penitenziaria culminato con l’emissione del </a:t>
            </a:r>
            <a:r>
              <a:rPr lang="it-IT" sz="1400" dirty="0" err="1" smtClean="0">
                <a:solidFill>
                  <a:schemeClr val="accent1">
                    <a:lumMod val="40000"/>
                    <a:lumOff val="60000"/>
                  </a:schemeClr>
                </a:solidFill>
                <a:latin typeface="+mj-lt"/>
              </a:rPr>
              <a:t>dpcm</a:t>
            </a:r>
            <a:r>
              <a:rPr lang="it-IT" sz="1400" dirty="0" smtClean="0">
                <a:solidFill>
                  <a:schemeClr val="accent1">
                    <a:lumMod val="40000"/>
                    <a:lumOff val="60000"/>
                  </a:schemeClr>
                </a:solidFill>
                <a:latin typeface="+mj-lt"/>
              </a:rPr>
              <a:t> 1 aprile 2008.</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Scarso ricorso alle nuove tecnologie – deficit di innovazione e trasparenza nella gestione del flusso documentale; bisognerebbe, da subito, procedere all’informatizzazione delle cartelle cliniche sanitarie e procedere alla condivisione dei dati con il sistema giudiziario e dell’esecuzione penale. </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Introduzione di sistemi di monitoraggio epidemiologico e di </a:t>
            </a:r>
            <a:r>
              <a:rPr lang="it-IT" sz="1400" dirty="0" err="1" smtClean="0">
                <a:solidFill>
                  <a:schemeClr val="accent1">
                    <a:lumMod val="40000"/>
                    <a:lumOff val="60000"/>
                  </a:schemeClr>
                </a:solidFill>
                <a:latin typeface="+mj-lt"/>
              </a:rPr>
              <a:t>accountability</a:t>
            </a:r>
            <a:r>
              <a:rPr lang="it-IT" sz="1400" dirty="0" smtClean="0">
                <a:solidFill>
                  <a:schemeClr val="accent1">
                    <a:lumMod val="40000"/>
                    <a:lumOff val="60000"/>
                  </a:schemeClr>
                </a:solidFill>
                <a:latin typeface="+mj-lt"/>
              </a:rPr>
              <a:t> in grado di orientare le decisioni del management entro standard di efficienza ed efficacia dell’azione amministrativa.</a:t>
            </a:r>
            <a:endParaRPr lang="it-IT" sz="1400" dirty="0">
              <a:solidFill>
                <a:schemeClr val="accent1">
                  <a:lumMod val="40000"/>
                  <a:lumOff val="60000"/>
                </a:schemeClr>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Riprogettazione del sistema sanitario penitenziario : una proposta </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7" name="CasellaDiTesto 6"/>
          <p:cNvSpPr txBox="1"/>
          <p:nvPr/>
        </p:nvSpPr>
        <p:spPr>
          <a:xfrm>
            <a:off x="357158" y="1357298"/>
            <a:ext cx="8572560" cy="4185761"/>
          </a:xfrm>
          <a:prstGeom prst="rect">
            <a:avLst/>
          </a:prstGeom>
          <a:noFill/>
        </p:spPr>
        <p:txBody>
          <a:bodyPr wrap="square" rtlCol="0">
            <a:spAutoFit/>
          </a:bodyPr>
          <a:lstStyle/>
          <a:p>
            <a:pPr algn="just">
              <a:buFont typeface="Wingdings" pitchFamily="2" charset="2"/>
              <a:buChar char="Ø"/>
            </a:pPr>
            <a:r>
              <a:rPr lang="it-IT" sz="1400" dirty="0" smtClean="0">
                <a:solidFill>
                  <a:schemeClr val="accent1">
                    <a:lumMod val="40000"/>
                    <a:lumOff val="60000"/>
                  </a:schemeClr>
                </a:solidFill>
                <a:latin typeface="+mj-lt"/>
              </a:rPr>
              <a:t>Come previsto dal circolo vizioso di </a:t>
            </a:r>
            <a:r>
              <a:rPr lang="it-IT" sz="1400" dirty="0" err="1" smtClean="0">
                <a:solidFill>
                  <a:schemeClr val="accent1">
                    <a:lumMod val="40000"/>
                    <a:lumOff val="60000"/>
                  </a:schemeClr>
                </a:solidFill>
                <a:latin typeface="+mj-lt"/>
              </a:rPr>
              <a:t>Merton</a:t>
            </a:r>
            <a:r>
              <a:rPr lang="it-IT" sz="1400" dirty="0" smtClean="0">
                <a:solidFill>
                  <a:schemeClr val="accent1">
                    <a:lumMod val="40000"/>
                    <a:lumOff val="60000"/>
                  </a:schemeClr>
                </a:solidFill>
                <a:latin typeface="+mj-lt"/>
              </a:rPr>
              <a:t>, l’incapacità di adattarsi al nuovo è dovuto ad un processo di riforma rimasto nella norma e calato dall’alto; bisognerebbe ripartire dal basso, dalle unità operative di sanità penitenziaria mediante l’inserimento di figure professionali o l’avvio di processi in grado di aggiornare il background formativo del personale, limitando quanto più possibile i fenomeni di erosione del trasferimento della conoscenza, mediante una drastica riduzione dell’outsourcing e del </a:t>
            </a:r>
            <a:r>
              <a:rPr lang="it-IT" sz="1400" dirty="0" err="1" smtClean="0">
                <a:solidFill>
                  <a:schemeClr val="accent1">
                    <a:lumMod val="40000"/>
                    <a:lumOff val="60000"/>
                  </a:schemeClr>
                </a:solidFill>
                <a:latin typeface="+mj-lt"/>
              </a:rPr>
              <a:t>turover</a:t>
            </a:r>
            <a:r>
              <a:rPr lang="it-IT" sz="1400" dirty="0" smtClean="0">
                <a:solidFill>
                  <a:schemeClr val="accent1">
                    <a:lumMod val="40000"/>
                    <a:lumOff val="60000"/>
                  </a:schemeClr>
                </a:solidFill>
                <a:latin typeface="+mj-lt"/>
              </a:rPr>
              <a:t>.</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 EXECUTIVE AGENCY – PROGRAMMA “NEXT STEPS” – AUTONOMIA ORGANIZZATIVA INTERNA, IDENTIFICAZIONE DELLA MISSIONE E DELLE COMPETENZE, ESISTENZA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UN RAPPORTO CONVENZIONALE CON GLI ORGANI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INDIRIZZO POLITICO; LA CREAZIONE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TALE ORGANISMO, COLMEREBBE L’ATTUALE VUOTO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GOVERNO SUL TRANSITO DELLA MEDICINA PENITENZIARIA AL SISTEMA SANITARIO NAZIONALE.</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 IMPLEMENTAZIONE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UN SISTEMA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AUDIT E CONTROLLO INTERNO E </a:t>
            </a:r>
            <a:r>
              <a:rPr lang="it-IT" sz="1400" dirty="0" err="1" smtClean="0">
                <a:solidFill>
                  <a:schemeClr val="accent1">
                    <a:lumMod val="40000"/>
                    <a:lumOff val="60000"/>
                  </a:schemeClr>
                </a:solidFill>
                <a:latin typeface="+mj-lt"/>
              </a:rPr>
              <a:t>DI</a:t>
            </a:r>
            <a:r>
              <a:rPr lang="it-IT" sz="1400" dirty="0" smtClean="0">
                <a:solidFill>
                  <a:schemeClr val="accent1">
                    <a:lumMod val="40000"/>
                    <a:lumOff val="60000"/>
                  </a:schemeClr>
                </a:solidFill>
                <a:latin typeface="+mj-lt"/>
              </a:rPr>
              <a:t> VALUTAZIONE DELLE PERFORMANCE; </a:t>
            </a:r>
          </a:p>
          <a:p>
            <a:pPr algn="just">
              <a:buFont typeface="Wingdings" pitchFamily="2" charset="2"/>
              <a:buChar char="Ø"/>
            </a:pPr>
            <a:endParaRPr lang="it-IT" sz="1400" dirty="0" smtClean="0">
              <a:solidFill>
                <a:schemeClr val="accent1">
                  <a:lumMod val="40000"/>
                  <a:lumOff val="60000"/>
                </a:schemeClr>
              </a:solidFill>
              <a:latin typeface="+mj-lt"/>
            </a:endParaRPr>
          </a:p>
          <a:p>
            <a:pPr algn="just">
              <a:buFont typeface="Wingdings" pitchFamily="2" charset="2"/>
              <a:buChar char="Ø"/>
            </a:pPr>
            <a:r>
              <a:rPr lang="it-IT" sz="1400" dirty="0" smtClean="0">
                <a:solidFill>
                  <a:schemeClr val="accent1">
                    <a:lumMod val="40000"/>
                    <a:lumOff val="60000"/>
                  </a:schemeClr>
                </a:solidFill>
                <a:latin typeface="+mj-lt"/>
              </a:rPr>
              <a:t>SINERGIE CON IL MONDO ACCADEMICO E SCIENTIFICO.</a:t>
            </a:r>
          </a:p>
          <a:p>
            <a:pPr algn="just">
              <a:buFont typeface="Wingdings" pitchFamily="2" charset="2"/>
              <a:buChar char="Ø"/>
            </a:pPr>
            <a:endParaRPr lang="it-IT" sz="1400" dirty="0">
              <a:solidFill>
                <a:schemeClr val="accent1">
                  <a:lumMod val="40000"/>
                  <a:lumOff val="60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Articoli presentati a convegni nazionali ed internazionali</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7" name="CasellaDiTesto 6"/>
          <p:cNvSpPr txBox="1"/>
          <p:nvPr/>
        </p:nvSpPr>
        <p:spPr>
          <a:xfrm>
            <a:off x="1571604" y="1428736"/>
            <a:ext cx="7286676" cy="2062103"/>
          </a:xfrm>
          <a:prstGeom prst="rect">
            <a:avLst/>
          </a:prstGeom>
          <a:noFill/>
        </p:spPr>
        <p:txBody>
          <a:bodyPr wrap="square" rtlCol="0">
            <a:spAutoFit/>
          </a:bodyPr>
          <a:lstStyle/>
          <a:p>
            <a:pPr algn="just"/>
            <a:r>
              <a:rPr lang="it-IT" dirty="0" smtClean="0"/>
              <a:t>XXXV CONVEGNO ANNUALE AIDEA , Salerno 4- 5 Ottobre 2012 “Gli studi di Management, Tradizione e Paradigmi Emergenti”</a:t>
            </a:r>
          </a:p>
          <a:p>
            <a:pPr algn="just"/>
            <a:endParaRPr lang="it-IT" dirty="0" smtClean="0"/>
          </a:p>
          <a:p>
            <a:pPr algn="just"/>
            <a:r>
              <a:rPr lang="it-IT" sz="1000" dirty="0" smtClean="0"/>
              <a:t>Sessione Parallela</a:t>
            </a:r>
            <a:r>
              <a:rPr lang="it-IT" dirty="0" smtClean="0"/>
              <a:t>: “Strategie, management e cultura nel settore della Sanità” – </a:t>
            </a:r>
            <a:r>
              <a:rPr lang="it-IT" sz="1000" dirty="0" err="1" smtClean="0"/>
              <a:t>Chairman</a:t>
            </a:r>
            <a:r>
              <a:rPr lang="it-IT" sz="1000" dirty="0" smtClean="0"/>
              <a:t>  Prof. ZAVANI Mauro</a:t>
            </a:r>
          </a:p>
          <a:p>
            <a:pPr algn="just"/>
            <a:endParaRPr lang="it-IT" dirty="0" smtClean="0"/>
          </a:p>
          <a:p>
            <a:pPr algn="just"/>
            <a:r>
              <a:rPr lang="it-IT" sz="1000" dirty="0" err="1" smtClean="0"/>
              <a:t>Paper</a:t>
            </a:r>
            <a:r>
              <a:rPr lang="it-IT" dirty="0" smtClean="0"/>
              <a:t>: “</a:t>
            </a:r>
            <a:r>
              <a:rPr lang="it-IT" dirty="0" smtClean="0">
                <a:solidFill>
                  <a:srgbClr val="FFC000"/>
                </a:solidFill>
              </a:rPr>
              <a:t>La Sanità Penitenziaria fra tradizione e paradigmi emergenti” </a:t>
            </a:r>
            <a:r>
              <a:rPr lang="it-IT" sz="1000" dirty="0" smtClean="0"/>
              <a:t>aut. Migliaccio D./</a:t>
            </a:r>
            <a:r>
              <a:rPr lang="it-IT" sz="1000" dirty="0" err="1" smtClean="0"/>
              <a:t>Piscopo</a:t>
            </a:r>
            <a:r>
              <a:rPr lang="it-IT" sz="1000" dirty="0" smtClean="0"/>
              <a:t> G.</a:t>
            </a:r>
            <a:endParaRPr lang="it-IT" sz="1000" dirty="0"/>
          </a:p>
        </p:txBody>
      </p:sp>
      <p:sp>
        <p:nvSpPr>
          <p:cNvPr id="8" name="Rettangolo 7"/>
          <p:cNvSpPr/>
          <p:nvPr/>
        </p:nvSpPr>
        <p:spPr>
          <a:xfrm>
            <a:off x="1571604" y="3571876"/>
            <a:ext cx="7286676" cy="2462213"/>
          </a:xfrm>
          <a:prstGeom prst="rect">
            <a:avLst/>
          </a:prstGeom>
        </p:spPr>
        <p:txBody>
          <a:bodyPr wrap="square">
            <a:spAutoFit/>
          </a:bodyPr>
          <a:lstStyle/>
          <a:p>
            <a:pPr algn="just"/>
            <a:r>
              <a:rPr lang="it-IT" dirty="0" smtClean="0"/>
              <a:t>XV </a:t>
            </a:r>
            <a:r>
              <a:rPr lang="it-IT" dirty="0" smtClean="0"/>
              <a:t>CONVEGNO ANNUALE </a:t>
            </a:r>
            <a:r>
              <a:rPr lang="it-IT" dirty="0" smtClean="0"/>
              <a:t>AIDEA GIOVANI </a:t>
            </a:r>
            <a:r>
              <a:rPr lang="it-IT" dirty="0" smtClean="0"/>
              <a:t>, Salerno </a:t>
            </a:r>
            <a:r>
              <a:rPr lang="it-IT" dirty="0" smtClean="0"/>
              <a:t>11- 12 Novembre 2010 “Il controllo delle aziende e dei mercati, tendenze evolutive alla luce dei recenti cambiamenti”</a:t>
            </a:r>
          </a:p>
          <a:p>
            <a:pPr algn="just"/>
            <a:endParaRPr lang="it-IT" dirty="0" smtClean="0"/>
          </a:p>
          <a:p>
            <a:pPr algn="just"/>
            <a:r>
              <a:rPr lang="it-IT" sz="1000" dirty="0" smtClean="0"/>
              <a:t>Sessione Parallela</a:t>
            </a:r>
            <a:r>
              <a:rPr lang="it-IT" dirty="0" smtClean="0"/>
              <a:t>: “Modelli organizzativi e gestione delle risorse umane a supporto del controllo” – </a:t>
            </a:r>
            <a:r>
              <a:rPr lang="it-IT" sz="1000" dirty="0" err="1" smtClean="0"/>
              <a:t>Chair</a:t>
            </a:r>
            <a:r>
              <a:rPr lang="it-IT" sz="1000" dirty="0" smtClean="0"/>
              <a:t>: Prof. De Vita P.</a:t>
            </a:r>
          </a:p>
          <a:p>
            <a:pPr algn="just"/>
            <a:endParaRPr lang="it-IT" sz="1000" dirty="0" smtClean="0"/>
          </a:p>
          <a:p>
            <a:pPr algn="just"/>
            <a:r>
              <a:rPr lang="it-IT" sz="1000" dirty="0" err="1" smtClean="0"/>
              <a:t>Paper</a:t>
            </a:r>
            <a:r>
              <a:rPr lang="it-IT" sz="1000" dirty="0" smtClean="0"/>
              <a:t>: “</a:t>
            </a:r>
            <a:r>
              <a:rPr lang="it-IT" dirty="0" smtClean="0">
                <a:solidFill>
                  <a:srgbClr val="FFC000"/>
                </a:solidFill>
              </a:rPr>
              <a:t>Modelli organizzativi a supporto del controllo della performance: il caso di un Istituto Penitenziario.</a:t>
            </a:r>
            <a:r>
              <a:rPr lang="it-IT" dirty="0" smtClean="0"/>
              <a:t>” </a:t>
            </a:r>
            <a:r>
              <a:rPr lang="it-IT" sz="1000" dirty="0" smtClean="0"/>
              <a:t>– aut. Migliaccio D.</a:t>
            </a:r>
            <a:endParaRPr lang="it-IT" sz="1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Ulteriori approfondimenti – analisi dei circoli viziosi delle organizzazioni burocratiche</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7585" name="Object 1"/>
          <p:cNvGraphicFramePr>
            <a:graphicFrameLocks noChangeAspect="1"/>
          </p:cNvGraphicFramePr>
          <p:nvPr/>
        </p:nvGraphicFramePr>
        <p:xfrm>
          <a:off x="1685925" y="1590675"/>
          <a:ext cx="5772150" cy="3676650"/>
        </p:xfrm>
        <a:graphic>
          <a:graphicData uri="http://schemas.openxmlformats.org/presentationml/2006/ole">
            <p:oleObj spid="_x0000_s67585" name="Foglio di lavoro" r:id="rId5" imgW="5495849" imgH="3829050" progId="Excel.Sheet.12">
              <p:embed/>
            </p:oleObj>
          </a:graphicData>
        </a:graphic>
      </p:graphicFrame>
      <p:sp>
        <p:nvSpPr>
          <p:cNvPr id="67587" name="Rectangle 3"/>
          <p:cNvSpPr>
            <a:spLocks noChangeArrowheads="1"/>
          </p:cNvSpPr>
          <p:nvPr/>
        </p:nvSpPr>
        <p:spPr bwMode="auto">
          <a:xfrm>
            <a:off x="1714480" y="1357298"/>
            <a:ext cx="600076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Figura 1</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Il circolo vizioso di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Merton</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(fonte: March, Simon, 1958, trad.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it</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1971, p. 58)</a:t>
            </a: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Ulteriori approfondimenti – analisi dei circoli viziosi delle organizzazioni burocratiche</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3731" name="Object 3"/>
          <p:cNvGraphicFramePr>
            <a:graphicFrameLocks noChangeAspect="1"/>
          </p:cNvGraphicFramePr>
          <p:nvPr/>
        </p:nvGraphicFramePr>
        <p:xfrm>
          <a:off x="1209558" y="1714488"/>
          <a:ext cx="7705594" cy="3929090"/>
        </p:xfrm>
        <a:graphic>
          <a:graphicData uri="http://schemas.openxmlformats.org/presentationml/2006/ole">
            <p:oleObj spid="_x0000_s73731" name="Foglio di lavoro" r:id="rId5" imgW="5495849" imgH="3067152" progId="Excel.Sheet.12">
              <p:embed/>
            </p:oleObj>
          </a:graphicData>
        </a:graphic>
      </p:graphicFrame>
      <p:sp>
        <p:nvSpPr>
          <p:cNvPr id="73733" name="Rectangle 5"/>
          <p:cNvSpPr>
            <a:spLocks noChangeArrowheads="1"/>
          </p:cNvSpPr>
          <p:nvPr/>
        </p:nvSpPr>
        <p:spPr bwMode="auto">
          <a:xfrm>
            <a:off x="1214414" y="1428736"/>
            <a:ext cx="771530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 2 </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Il circolo vizioso di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Gouldner</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(fonte: March, Simon, 1958, trad.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it</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1971, p. 63)</a:t>
            </a: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85728"/>
            <a:ext cx="5143536" cy="1071570"/>
          </a:xfrm>
        </p:spPr>
        <p:txBody>
          <a:bodyPr/>
          <a:lstStyle/>
          <a:p>
            <a:pPr algn="ctr"/>
            <a:r>
              <a:rPr lang="it-IT" sz="2000" dirty="0" smtClean="0"/>
              <a:t>OBIETTIVI DELLA RICERCA</a:t>
            </a:r>
            <a:endParaRPr lang="it-IT" sz="2000" dirty="0"/>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CasellaDiTesto 6"/>
          <p:cNvSpPr txBox="1"/>
          <p:nvPr/>
        </p:nvSpPr>
        <p:spPr>
          <a:xfrm>
            <a:off x="785786" y="2000240"/>
            <a:ext cx="8143932" cy="3200876"/>
          </a:xfrm>
          <a:prstGeom prst="rect">
            <a:avLst/>
          </a:prstGeom>
          <a:noFill/>
        </p:spPr>
        <p:txBody>
          <a:bodyPr wrap="square" rtlCol="0">
            <a:spAutoFit/>
          </a:bodyPr>
          <a:lstStyle/>
          <a:p>
            <a:pPr algn="just">
              <a:buFont typeface="Wingdings" pitchFamily="2" charset="2"/>
              <a:buChar char="Ø"/>
            </a:pPr>
            <a:r>
              <a:rPr lang="it-IT" dirty="0" smtClean="0">
                <a:solidFill>
                  <a:srgbClr val="FFC000"/>
                </a:solidFill>
                <a:latin typeface="+mj-lt"/>
              </a:rPr>
              <a:t> </a:t>
            </a:r>
            <a:r>
              <a:rPr lang="it-IT" sz="1600" dirty="0" smtClean="0">
                <a:solidFill>
                  <a:srgbClr val="FFC000"/>
                </a:solidFill>
                <a:latin typeface="+mj-lt"/>
              </a:rPr>
              <a:t>Individuazione delle criticità sul processo di riforma del Servizio Sanitario Penitenziario in Italia</a:t>
            </a:r>
          </a:p>
          <a:p>
            <a:pPr>
              <a:buFont typeface="Wingdings" pitchFamily="2" charset="2"/>
              <a:buChar char="Ø"/>
            </a:pPr>
            <a:endParaRPr lang="it-IT" sz="2000" dirty="0" smtClean="0">
              <a:solidFill>
                <a:srgbClr val="FFC000"/>
              </a:solidFill>
              <a:latin typeface="+mj-lt"/>
            </a:endParaRPr>
          </a:p>
          <a:p>
            <a:pPr algn="just">
              <a:buFont typeface="Wingdings" pitchFamily="2" charset="2"/>
              <a:buChar char="Ø"/>
            </a:pPr>
            <a:r>
              <a:rPr lang="it-IT" sz="2000" dirty="0" smtClean="0">
                <a:solidFill>
                  <a:srgbClr val="FFC000"/>
                </a:solidFill>
                <a:latin typeface="+mj-lt"/>
              </a:rPr>
              <a:t> </a:t>
            </a:r>
            <a:r>
              <a:rPr lang="it-IT" sz="1600" dirty="0" smtClean="0">
                <a:solidFill>
                  <a:srgbClr val="FFC000"/>
                </a:solidFill>
                <a:latin typeface="+mj-lt"/>
              </a:rPr>
              <a:t>Dinamiche evolutive e criticità sulla realizzazione dei processi di riforma della Sanità Penitenziaria in  altre realtà internazionali (Francia, Norvegia, Inghilterra e Galles).</a:t>
            </a:r>
          </a:p>
          <a:p>
            <a:pPr>
              <a:buFont typeface="Wingdings" pitchFamily="2" charset="2"/>
              <a:buChar char="Ø"/>
            </a:pPr>
            <a:endParaRPr lang="it-IT" sz="2000" dirty="0" smtClean="0">
              <a:solidFill>
                <a:srgbClr val="FFC000"/>
              </a:solidFill>
              <a:latin typeface="+mj-lt"/>
            </a:endParaRPr>
          </a:p>
          <a:p>
            <a:pPr>
              <a:buFont typeface="Wingdings" pitchFamily="2" charset="2"/>
              <a:buChar char="Ø"/>
            </a:pPr>
            <a:r>
              <a:rPr lang="it-IT" sz="2000" dirty="0" smtClean="0">
                <a:solidFill>
                  <a:srgbClr val="FFC000"/>
                </a:solidFill>
                <a:latin typeface="+mj-lt"/>
              </a:rPr>
              <a:t> </a:t>
            </a:r>
            <a:r>
              <a:rPr lang="it-IT" sz="1600" dirty="0" smtClean="0">
                <a:solidFill>
                  <a:srgbClr val="FFC000"/>
                </a:solidFill>
                <a:latin typeface="+mj-lt"/>
              </a:rPr>
              <a:t>Risultati</a:t>
            </a:r>
          </a:p>
          <a:p>
            <a:r>
              <a:rPr lang="it-IT" sz="2000" dirty="0" smtClean="0">
                <a:solidFill>
                  <a:srgbClr val="FFC000"/>
                </a:solidFill>
                <a:latin typeface="+mj-lt"/>
              </a:rPr>
              <a:t> </a:t>
            </a:r>
          </a:p>
          <a:p>
            <a:pPr algn="just">
              <a:buFont typeface="Wingdings" pitchFamily="2" charset="2"/>
              <a:buChar char="Ø"/>
            </a:pPr>
            <a:r>
              <a:rPr lang="it-IT" sz="2000" dirty="0" smtClean="0">
                <a:solidFill>
                  <a:srgbClr val="FFC000"/>
                </a:solidFill>
                <a:latin typeface="+mj-lt"/>
              </a:rPr>
              <a:t> </a:t>
            </a:r>
            <a:r>
              <a:rPr lang="it-IT" sz="1600" dirty="0" smtClean="0">
                <a:solidFill>
                  <a:srgbClr val="FFC000"/>
                </a:solidFill>
                <a:latin typeface="+mj-lt"/>
              </a:rPr>
              <a:t>Prospettive future sulla progettazione di nuovi assetti organizzativi del Servizio Sanitario Penitenziario in Italia</a:t>
            </a:r>
            <a:endParaRPr lang="it-IT" sz="1600" dirty="0">
              <a:solidFill>
                <a:srgbClr val="FFC00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Ulteriori approfondimenti – analisi dei circoli viziosi delle organizzazioni burocratiche</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0897" name="Object 1"/>
          <p:cNvGraphicFramePr>
            <a:graphicFrameLocks noChangeAspect="1"/>
          </p:cNvGraphicFramePr>
          <p:nvPr/>
        </p:nvGraphicFramePr>
        <p:xfrm>
          <a:off x="2214546" y="1785926"/>
          <a:ext cx="5715040" cy="4506293"/>
        </p:xfrm>
        <a:graphic>
          <a:graphicData uri="http://schemas.openxmlformats.org/presentationml/2006/ole">
            <p:oleObj spid="_x0000_s80897" name="Foglio di lavoro" r:id="rId5" imgW="4886249" imgH="4210152" progId="Excel.Sheet.12">
              <p:embed/>
            </p:oleObj>
          </a:graphicData>
        </a:graphic>
      </p:graphicFrame>
      <p:sp>
        <p:nvSpPr>
          <p:cNvPr id="80899" name="Rectangle 3"/>
          <p:cNvSpPr>
            <a:spLocks noChangeArrowheads="1"/>
          </p:cNvSpPr>
          <p:nvPr/>
        </p:nvSpPr>
        <p:spPr bwMode="auto">
          <a:xfrm>
            <a:off x="2214546" y="1500175"/>
            <a:ext cx="571504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 3</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Il circolo vizioso di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Gouldner</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(fonte: March, Simon, 1958, trad. </a:t>
            </a:r>
            <a:r>
              <a:rPr kumimoji="0" lang="it-IT"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it</a:t>
            </a:r>
            <a:r>
              <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1971, p. 63)</a:t>
            </a: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10" name="Titolo 1"/>
          <p:cNvSpPr txBox="1">
            <a:spLocks/>
          </p:cNvSpPr>
          <p:nvPr/>
        </p:nvSpPr>
        <p:spPr>
          <a:xfrm>
            <a:off x="428596" y="214290"/>
            <a:ext cx="4857784" cy="928694"/>
          </a:xfrm>
          <a:prstGeom prst="rect">
            <a:avLst/>
          </a:prstGeom>
        </p:spPr>
        <p:txBody>
          <a:bodyPr vert="horz" anchor="t">
            <a:noAutofit/>
          </a:bodyPr>
          <a:lstStyle/>
          <a:p>
            <a:pPr marR="9144" lvl="0" algn="ctr">
              <a:spcBef>
                <a:spcPct val="0"/>
              </a:spcBef>
              <a:defRPr/>
            </a:pPr>
            <a:r>
              <a:rPr lang="it-IT" sz="2000" b="1" cap="all" dirty="0" smtClean="0">
                <a:solidFill>
                  <a:schemeClr val="tx2">
                    <a:satMod val="200000"/>
                  </a:schemeClr>
                </a:solidFill>
                <a:effectLst>
                  <a:reflection blurRad="12700" stA="34000" endA="740" endPos="53000" dir="5400000" sy="-100000" algn="bl" rotWithShape="0"/>
                </a:effectLst>
              </a:rPr>
              <a:t>Ulteriori approfondimenti – analisi dei circoli viziosi delle organizzazioni burocratiche</a:t>
            </a:r>
            <a:endParaRPr lang="it-IT" sz="2000" b="1" cap="all" dirty="0">
              <a:solidFill>
                <a:schemeClr val="tx2">
                  <a:satMod val="200000"/>
                </a:schemeClr>
              </a:solidFill>
              <a:effectLst>
                <a:reflection blurRad="12700" stA="34000" endA="740" endPos="53000" dir="5400000" sy="-100000" algn="bl" rotWithShape="0"/>
              </a:effectLst>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1923" name="Object 3"/>
          <p:cNvGraphicFramePr>
            <a:graphicFrameLocks noChangeAspect="1"/>
          </p:cNvGraphicFramePr>
          <p:nvPr/>
        </p:nvGraphicFramePr>
        <p:xfrm>
          <a:off x="1928794" y="1575268"/>
          <a:ext cx="6643733" cy="4659383"/>
        </p:xfrm>
        <a:graphic>
          <a:graphicData uri="http://schemas.openxmlformats.org/presentationml/2006/ole">
            <p:oleObj spid="_x0000_s81923" name="Foglio di lavoro" r:id="rId5" imgW="5495849" imgH="4210152" progId="Excel.Sheet.12">
              <p:embed/>
            </p:oleObj>
          </a:graphicData>
        </a:graphic>
      </p:graphicFrame>
      <p:sp>
        <p:nvSpPr>
          <p:cNvPr id="12" name="Rettangolo 11"/>
          <p:cNvSpPr/>
          <p:nvPr/>
        </p:nvSpPr>
        <p:spPr>
          <a:xfrm>
            <a:off x="571472" y="1285860"/>
            <a:ext cx="8001056" cy="276999"/>
          </a:xfrm>
          <a:prstGeom prst="rect">
            <a:avLst/>
          </a:prstGeom>
        </p:spPr>
        <p:txBody>
          <a:bodyPr wrap="square">
            <a:spAutoFit/>
          </a:bodyPr>
          <a:lstStyle/>
          <a:p>
            <a:r>
              <a:rPr lang="it-IT" sz="1200" b="1" dirty="0" smtClean="0">
                <a:latin typeface="+mj-lt"/>
              </a:rPr>
              <a:t>Fig. 4</a:t>
            </a:r>
            <a:r>
              <a:rPr lang="it-IT" sz="1200" dirty="0" smtClean="0">
                <a:latin typeface="+mj-lt"/>
              </a:rPr>
              <a:t> - Il circolo vizioso di </a:t>
            </a:r>
            <a:r>
              <a:rPr lang="it-IT" sz="1200" dirty="0" err="1" smtClean="0">
                <a:latin typeface="+mj-lt"/>
              </a:rPr>
              <a:t>Crozier</a:t>
            </a:r>
            <a:r>
              <a:rPr lang="it-IT" sz="1200" dirty="0" smtClean="0">
                <a:latin typeface="+mj-lt"/>
              </a:rPr>
              <a:t> (fonte: A. </a:t>
            </a:r>
            <a:r>
              <a:rPr lang="it-IT" sz="1200" dirty="0" err="1" smtClean="0">
                <a:latin typeface="+mj-lt"/>
              </a:rPr>
              <a:t>Hinna</a:t>
            </a:r>
            <a:r>
              <a:rPr lang="it-IT" sz="1200" dirty="0" smtClean="0">
                <a:latin typeface="+mj-lt"/>
              </a:rPr>
              <a:t> adattato da Isotta, 1996, p. III)</a:t>
            </a:r>
            <a:endParaRPr lang="it-IT" sz="12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357166"/>
            <a:ext cx="5286412" cy="928694"/>
          </a:xfrm>
        </p:spPr>
        <p:txBody>
          <a:bodyPr/>
          <a:lstStyle/>
          <a:p>
            <a:pPr algn="ctr"/>
            <a:r>
              <a:rPr lang="it-IT" sz="2000" dirty="0" smtClean="0"/>
              <a:t>ASSETTI TEORICI E METODOLOGIA </a:t>
            </a:r>
            <a:r>
              <a:rPr lang="it-IT" sz="2000" dirty="0" err="1" smtClean="0"/>
              <a:t>DI</a:t>
            </a:r>
            <a:r>
              <a:rPr lang="it-IT" sz="2000" dirty="0" smtClean="0"/>
              <a:t> INDAGINE</a:t>
            </a:r>
            <a:endParaRPr lang="it-IT" sz="2000" dirty="0"/>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1428736"/>
            <a:ext cx="8786842" cy="3357586"/>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lang="it-IT" sz="1600" b="1" cap="all" dirty="0" smtClean="0">
                <a:solidFill>
                  <a:srgbClr val="FFC000"/>
                </a:solidFill>
                <a:effectLst>
                  <a:reflection blurRad="12700" stA="34000" endA="740" endPos="53000" dir="5400000" sy="-100000" algn="bl" rotWithShape="0"/>
                </a:effectLst>
                <a:latin typeface="+mj-lt"/>
                <a:ea typeface="+mj-ea"/>
                <a:cs typeface="+mj-cs"/>
              </a:rPr>
              <a:t>MODELLO CONTINGENTE  </a:t>
            </a:r>
            <a:endParaRPr kumimoji="0" lang="it-IT" sz="1600" b="1" i="0" u="none" strike="noStrike" kern="1200" cap="all" spc="0" normalizeH="0" baseline="0" noProof="0" dirty="0">
              <a:ln>
                <a:noFill/>
              </a:ln>
              <a:solidFill>
                <a:srgbClr val="FFC000"/>
              </a:solidFill>
              <a:effectLst>
                <a:reflection blurRad="12700" stA="34000" endA="740" endPos="53000" dir="5400000" sy="-100000" algn="bl" rotWithShape="0"/>
              </a:effectLst>
              <a:uLnTx/>
              <a:uFillTx/>
              <a:latin typeface="+mj-lt"/>
              <a:ea typeface="+mj-ea"/>
              <a:cs typeface="+mj-cs"/>
            </a:endParaRPr>
          </a:p>
        </p:txBody>
      </p:sp>
      <p:sp>
        <p:nvSpPr>
          <p:cNvPr id="9" name="Freccia circolare a destra 8"/>
          <p:cNvSpPr/>
          <p:nvPr/>
        </p:nvSpPr>
        <p:spPr>
          <a:xfrm>
            <a:off x="2928926" y="1500174"/>
            <a:ext cx="714380" cy="928694"/>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solidFill>
                <a:schemeClr val="tx1"/>
              </a:solidFill>
            </a:endParaRPr>
          </a:p>
        </p:txBody>
      </p:sp>
      <p:sp>
        <p:nvSpPr>
          <p:cNvPr id="11" name="CasellaDiTesto 10"/>
          <p:cNvSpPr txBox="1"/>
          <p:nvPr/>
        </p:nvSpPr>
        <p:spPr>
          <a:xfrm>
            <a:off x="428596" y="2143116"/>
            <a:ext cx="8501122" cy="3908762"/>
          </a:xfrm>
          <a:prstGeom prst="rect">
            <a:avLst/>
          </a:prstGeom>
          <a:noFill/>
        </p:spPr>
        <p:txBody>
          <a:bodyPr wrap="square" rtlCol="0">
            <a:spAutoFit/>
          </a:bodyPr>
          <a:lstStyle/>
          <a:p>
            <a:r>
              <a:rPr lang="it-IT" sz="1600" dirty="0" smtClean="0">
                <a:solidFill>
                  <a:srgbClr val="FFC000"/>
                </a:solidFill>
                <a:latin typeface="+mj-lt"/>
              </a:rPr>
              <a:t>                             Approccio </a:t>
            </a:r>
            <a:r>
              <a:rPr lang="it-IT" sz="1600" dirty="0" err="1" smtClean="0">
                <a:solidFill>
                  <a:srgbClr val="FFC000"/>
                </a:solidFill>
                <a:latin typeface="+mj-lt"/>
              </a:rPr>
              <a:t>Configurazionista</a:t>
            </a:r>
            <a:endParaRPr lang="it-IT" sz="1600" dirty="0" smtClean="0">
              <a:solidFill>
                <a:srgbClr val="FFC000"/>
              </a:solidFill>
              <a:latin typeface="+mj-lt"/>
            </a:endParaRPr>
          </a:p>
          <a:p>
            <a:r>
              <a:rPr lang="it-IT" sz="1600" dirty="0" smtClean="0">
                <a:solidFill>
                  <a:srgbClr val="FFC000"/>
                </a:solidFill>
                <a:latin typeface="+mj-lt"/>
              </a:rPr>
              <a:t>                             </a:t>
            </a:r>
            <a:r>
              <a:rPr lang="it-IT" sz="1200" dirty="0" smtClean="0">
                <a:solidFill>
                  <a:srgbClr val="FFC000"/>
                </a:solidFill>
                <a:latin typeface="+mj-lt"/>
              </a:rPr>
              <a:t>(</a:t>
            </a:r>
            <a:r>
              <a:rPr lang="it-IT" sz="1200" dirty="0" err="1" smtClean="0">
                <a:solidFill>
                  <a:srgbClr val="FFC000"/>
                </a:solidFill>
                <a:latin typeface="+mj-lt"/>
              </a:rPr>
              <a:t>Mintzberg</a:t>
            </a:r>
            <a:r>
              <a:rPr lang="it-IT" sz="1200" dirty="0" smtClean="0">
                <a:solidFill>
                  <a:srgbClr val="FFC000"/>
                </a:solidFill>
                <a:latin typeface="+mj-lt"/>
              </a:rPr>
              <a:t> H., 1983)</a:t>
            </a:r>
          </a:p>
          <a:p>
            <a:endParaRPr lang="it-IT" sz="1600" dirty="0" smtClean="0">
              <a:solidFill>
                <a:srgbClr val="FFC000"/>
              </a:solidFill>
              <a:latin typeface="+mj-lt"/>
            </a:endParaRPr>
          </a:p>
          <a:p>
            <a:endParaRPr lang="it-IT" sz="1600" dirty="0" smtClean="0">
              <a:solidFill>
                <a:srgbClr val="FFC000"/>
              </a:solidFill>
              <a:latin typeface="+mj-lt"/>
            </a:endParaRPr>
          </a:p>
          <a:p>
            <a:pPr algn="just"/>
            <a:r>
              <a:rPr lang="it-IT" sz="1600" dirty="0" smtClean="0">
                <a:solidFill>
                  <a:srgbClr val="FFC000"/>
                </a:solidFill>
                <a:latin typeface="+mj-lt"/>
              </a:rPr>
              <a:t>                             Approccio Complementare : concetto largamente usato in economia ma la sua applicazione alla progettazione organizzativa è nuova attraverso la concezione degli “elementi” non come beni ma come “pratiche organizzative” </a:t>
            </a:r>
            <a:r>
              <a:rPr lang="it-IT" sz="1200" dirty="0" smtClean="0">
                <a:solidFill>
                  <a:srgbClr val="FFC000"/>
                </a:solidFill>
                <a:latin typeface="+mj-lt"/>
              </a:rPr>
              <a:t>(</a:t>
            </a:r>
            <a:r>
              <a:rPr lang="it-IT" sz="1200" dirty="0" err="1" smtClean="0">
                <a:solidFill>
                  <a:srgbClr val="FFC000"/>
                </a:solidFill>
                <a:latin typeface="+mj-lt"/>
              </a:rPr>
              <a:t>Furnari</a:t>
            </a:r>
            <a:r>
              <a:rPr lang="it-IT" sz="1200" dirty="0" smtClean="0">
                <a:solidFill>
                  <a:srgbClr val="FFC000"/>
                </a:solidFill>
                <a:latin typeface="+mj-lt"/>
              </a:rPr>
              <a:t> S., </a:t>
            </a:r>
            <a:r>
              <a:rPr lang="it-IT" sz="1200" dirty="0" err="1" smtClean="0">
                <a:solidFill>
                  <a:srgbClr val="FFC000"/>
                </a:solidFill>
                <a:latin typeface="+mj-lt"/>
              </a:rPr>
              <a:t>Grandori</a:t>
            </a:r>
            <a:r>
              <a:rPr lang="it-IT" sz="1200" dirty="0" smtClean="0">
                <a:solidFill>
                  <a:srgbClr val="FFC000"/>
                </a:solidFill>
                <a:latin typeface="+mj-lt"/>
              </a:rPr>
              <a:t> A., 2008)</a:t>
            </a:r>
          </a:p>
          <a:p>
            <a:pPr algn="just"/>
            <a:endParaRPr lang="it-IT" sz="1200" dirty="0" smtClean="0">
              <a:solidFill>
                <a:srgbClr val="FFC000"/>
              </a:solidFill>
              <a:latin typeface="+mj-lt"/>
            </a:endParaRPr>
          </a:p>
          <a:p>
            <a:pPr algn="just"/>
            <a:endParaRPr lang="it-IT" sz="1200" dirty="0" smtClean="0">
              <a:solidFill>
                <a:srgbClr val="FFC000"/>
              </a:solidFill>
              <a:latin typeface="+mj-lt"/>
            </a:endParaRPr>
          </a:p>
          <a:p>
            <a:pPr algn="just"/>
            <a:r>
              <a:rPr lang="it-IT" sz="1200" dirty="0" err="1" smtClean="0">
                <a:solidFill>
                  <a:srgbClr val="FFC000"/>
                </a:solidFill>
                <a:latin typeface="+mj-lt"/>
              </a:rPr>
              <a:t>Grandori</a:t>
            </a:r>
            <a:r>
              <a:rPr lang="it-IT" sz="1200" dirty="0" smtClean="0">
                <a:solidFill>
                  <a:srgbClr val="FFC000"/>
                </a:solidFill>
                <a:latin typeface="+mj-lt"/>
              </a:rPr>
              <a:t> A. (2004): parla di una nuova teoria delle complementarietà organizzative basata sulla “</a:t>
            </a:r>
            <a:r>
              <a:rPr lang="it-IT" sz="1200" dirty="0" err="1" smtClean="0">
                <a:solidFill>
                  <a:srgbClr val="FFC000"/>
                </a:solidFill>
                <a:latin typeface="+mj-lt"/>
              </a:rPr>
              <a:t>combinabilità</a:t>
            </a:r>
            <a:r>
              <a:rPr lang="it-IT" sz="1200" dirty="0" smtClean="0">
                <a:solidFill>
                  <a:srgbClr val="FFC000"/>
                </a:solidFill>
                <a:latin typeface="+mj-lt"/>
              </a:rPr>
              <a:t> dei meccanismi” che tende a ribaltare l’approccio </a:t>
            </a:r>
            <a:r>
              <a:rPr lang="it-IT" sz="1200" dirty="0" err="1" smtClean="0">
                <a:solidFill>
                  <a:srgbClr val="FFC000"/>
                </a:solidFill>
                <a:latin typeface="+mj-lt"/>
              </a:rPr>
              <a:t>configurazionista</a:t>
            </a:r>
            <a:r>
              <a:rPr lang="it-IT" sz="1200" dirty="0" smtClean="0">
                <a:solidFill>
                  <a:srgbClr val="FFC000"/>
                </a:solidFill>
                <a:latin typeface="+mj-lt"/>
              </a:rPr>
              <a:t> tradizionale basato sul rispetto di una duplice coerenza sia tra i meccanismi interni adottati che la coerenza tra gli stessi e gli elementi situazionali o di contesto (dimensione, tecnologia, strategia ecc.). Le organizzazioni sono costituite da medesimi elementi che originano forme diverse in relazione alle diverse possibilità di combinarli. </a:t>
            </a:r>
          </a:p>
          <a:p>
            <a:pPr algn="just"/>
            <a:endParaRPr lang="it-IT" sz="1200" dirty="0" smtClean="0">
              <a:solidFill>
                <a:srgbClr val="FFC000"/>
              </a:solidFill>
              <a:latin typeface="+mj-lt"/>
            </a:endParaRPr>
          </a:p>
          <a:p>
            <a:pPr algn="just"/>
            <a:endParaRPr lang="it-IT" sz="1200" dirty="0">
              <a:solidFill>
                <a:srgbClr val="FFC000"/>
              </a:solidFill>
              <a:latin typeface="+mj-lt"/>
            </a:endParaRPr>
          </a:p>
        </p:txBody>
      </p:sp>
      <p:sp>
        <p:nvSpPr>
          <p:cNvPr id="12" name="Croce 11"/>
          <p:cNvSpPr/>
          <p:nvPr/>
        </p:nvSpPr>
        <p:spPr>
          <a:xfrm>
            <a:off x="5072066" y="2714620"/>
            <a:ext cx="500066" cy="428628"/>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214290"/>
            <a:ext cx="4857784" cy="928694"/>
          </a:xfrm>
        </p:spPr>
        <p:txBody>
          <a:bodyPr/>
          <a:lstStyle/>
          <a:p>
            <a:pPr algn="ctr"/>
            <a:r>
              <a:rPr lang="it-IT" sz="2000" dirty="0" smtClean="0"/>
              <a:t>ASSETTI TEORICI E METODOLOGIA </a:t>
            </a:r>
            <a:r>
              <a:rPr lang="it-IT" sz="2000" dirty="0" err="1" smtClean="0"/>
              <a:t>DI</a:t>
            </a:r>
            <a:r>
              <a:rPr lang="it-IT" sz="2000" dirty="0" smtClean="0"/>
              <a:t> INDAGINE</a:t>
            </a:r>
            <a:endParaRPr lang="it-IT" sz="2000" dirty="0"/>
          </a:p>
        </p:txBody>
      </p:sp>
      <p:pic>
        <p:nvPicPr>
          <p:cNvPr id="4" name="Immagine 3" descr="logouniversita.gif"/>
          <p:cNvPicPr>
            <a:picLocks noChangeAspect="1"/>
          </p:cNvPicPr>
          <p:nvPr/>
        </p:nvPicPr>
        <p:blipFill>
          <a:blip r:embed="rId3"/>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4"/>
          <a:stretch>
            <a:fillRect/>
          </a:stretch>
        </p:blipFill>
        <p:spPr>
          <a:xfrm>
            <a:off x="5715008" y="357166"/>
            <a:ext cx="3019425" cy="962025"/>
          </a:xfrm>
          <a:prstGeom prst="rect">
            <a:avLst/>
          </a:prstGeom>
        </p:spPr>
      </p:pic>
      <p:sp>
        <p:nvSpPr>
          <p:cNvPr id="7" name="CasellaDiTesto 6"/>
          <p:cNvSpPr txBox="1"/>
          <p:nvPr/>
        </p:nvSpPr>
        <p:spPr>
          <a:xfrm>
            <a:off x="928662" y="1571612"/>
            <a:ext cx="7358114" cy="1169551"/>
          </a:xfrm>
          <a:prstGeom prst="rect">
            <a:avLst/>
          </a:prstGeom>
          <a:noFill/>
        </p:spPr>
        <p:txBody>
          <a:bodyPr wrap="square" rtlCol="0">
            <a:spAutoFit/>
          </a:bodyPr>
          <a:lstStyle/>
          <a:p>
            <a:pPr algn="just"/>
            <a:r>
              <a:rPr lang="it-IT" sz="1400" dirty="0" smtClean="0">
                <a:solidFill>
                  <a:srgbClr val="FFC000"/>
                </a:solidFill>
                <a:latin typeface="+mj-lt"/>
              </a:rPr>
              <a:t>La  proposta avanzata dalla nuova teoria della complementarietà ricalca uno dei paradigmi fondanti di quello contingente: entrambi si basano sulla convinzione che le organizzazioni possano essere plasmate nelle mani del management, assegnano quindi un predominio ad uno specifico attore che si comporta secondo i canoni della razionalità limitata</a:t>
            </a:r>
            <a:r>
              <a:rPr lang="it-IT" sz="1400" dirty="0" smtClean="0">
                <a:latin typeface="+mj-lt"/>
              </a:rPr>
              <a:t>.</a:t>
            </a:r>
            <a:endParaRPr lang="it-IT" sz="1400" dirty="0">
              <a:latin typeface="+mj-lt"/>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145" name="Object 1"/>
          <p:cNvGraphicFramePr>
            <a:graphicFrameLocks noChangeAspect="1"/>
          </p:cNvGraphicFramePr>
          <p:nvPr/>
        </p:nvGraphicFramePr>
        <p:xfrm>
          <a:off x="3444676" y="3000372"/>
          <a:ext cx="4935738" cy="3249616"/>
        </p:xfrm>
        <a:graphic>
          <a:graphicData uri="http://schemas.openxmlformats.org/presentationml/2006/ole">
            <p:oleObj spid="_x0000_s6145" name="Foglio di lavoro" r:id="rId5" imgW="4886249" imgH="3248076"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86446"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8" name="Ovale 7"/>
          <p:cNvSpPr/>
          <p:nvPr/>
        </p:nvSpPr>
        <p:spPr>
          <a:xfrm>
            <a:off x="2000232" y="2571744"/>
            <a:ext cx="4572032" cy="16430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Dalle forme alle formule organizzative : una “CHIMICA DELL’ORGANIZZAZIONE”</a:t>
            </a:r>
            <a:endParaRPr lang="it-IT" dirty="0"/>
          </a:p>
        </p:txBody>
      </p:sp>
      <p:sp>
        <p:nvSpPr>
          <p:cNvPr id="9" name="Arrotonda angolo diagonale rettangolo 8"/>
          <p:cNvSpPr/>
          <p:nvPr/>
        </p:nvSpPr>
        <p:spPr>
          <a:xfrm>
            <a:off x="571472" y="1285860"/>
            <a:ext cx="2286016" cy="785818"/>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1200" dirty="0" smtClean="0">
                <a:solidFill>
                  <a:srgbClr val="FFC000"/>
                </a:solidFill>
              </a:rPr>
              <a:t>Contributi di progettazione dell’approccio </a:t>
            </a:r>
            <a:r>
              <a:rPr lang="it-IT" sz="1200" dirty="0" err="1" smtClean="0">
                <a:solidFill>
                  <a:srgbClr val="FFC000"/>
                </a:solidFill>
              </a:rPr>
              <a:t>configurazionista</a:t>
            </a:r>
            <a:r>
              <a:rPr lang="it-IT" sz="1200" dirty="0" smtClean="0">
                <a:solidFill>
                  <a:srgbClr val="FFC000"/>
                </a:solidFill>
              </a:rPr>
              <a:t> (</a:t>
            </a:r>
            <a:r>
              <a:rPr lang="it-IT" sz="1200" dirty="0" err="1" smtClean="0">
                <a:solidFill>
                  <a:srgbClr val="FFC000"/>
                </a:solidFill>
              </a:rPr>
              <a:t>Meyer</a:t>
            </a:r>
            <a:r>
              <a:rPr lang="it-IT" sz="1200" dirty="0" smtClean="0">
                <a:solidFill>
                  <a:srgbClr val="FFC000"/>
                </a:solidFill>
              </a:rPr>
              <a:t>, </a:t>
            </a:r>
            <a:r>
              <a:rPr lang="it-IT" sz="1200" dirty="0" err="1" smtClean="0">
                <a:solidFill>
                  <a:srgbClr val="FFC000"/>
                </a:solidFill>
              </a:rPr>
              <a:t>Tsui</a:t>
            </a:r>
            <a:r>
              <a:rPr lang="it-IT" sz="1200" dirty="0" smtClean="0">
                <a:solidFill>
                  <a:srgbClr val="FFC000"/>
                </a:solidFill>
              </a:rPr>
              <a:t>, </a:t>
            </a:r>
            <a:r>
              <a:rPr lang="it-IT" sz="1200" dirty="0" err="1" smtClean="0">
                <a:solidFill>
                  <a:srgbClr val="FFC000"/>
                </a:solidFill>
              </a:rPr>
              <a:t>Hinings</a:t>
            </a:r>
            <a:r>
              <a:rPr lang="it-IT" sz="1200" dirty="0" smtClean="0">
                <a:solidFill>
                  <a:srgbClr val="FFC000"/>
                </a:solidFill>
              </a:rPr>
              <a:t>, 1993)</a:t>
            </a:r>
            <a:endParaRPr lang="it-IT" sz="1200" dirty="0">
              <a:solidFill>
                <a:srgbClr val="FFC000"/>
              </a:solidFill>
            </a:endParaRPr>
          </a:p>
        </p:txBody>
      </p:sp>
      <p:sp>
        <p:nvSpPr>
          <p:cNvPr id="10" name="Titolo 9"/>
          <p:cNvSpPr>
            <a:spLocks noGrp="1"/>
          </p:cNvSpPr>
          <p:nvPr>
            <p:ph type="ctrTitle"/>
          </p:nvPr>
        </p:nvSpPr>
        <p:spPr>
          <a:xfrm>
            <a:off x="6572264" y="1428736"/>
            <a:ext cx="2343137" cy="1000117"/>
          </a:xfrm>
          <a:prstGeom prst="round2DiagRect">
            <a:avLst>
              <a:gd name="adj1" fmla="val 27088"/>
              <a:gd name="adj2" fmla="val 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1200" b="0" cap="none" dirty="0" smtClean="0"/>
              <a:t>Prospettiva della Complementarietà (</a:t>
            </a:r>
            <a:r>
              <a:rPr lang="it-IT" sz="1200" b="0" cap="none" dirty="0" err="1" smtClean="0"/>
              <a:t>Milgrom</a:t>
            </a:r>
            <a:r>
              <a:rPr lang="it-IT" sz="1200" b="0" cap="none" dirty="0" smtClean="0"/>
              <a:t>, Roberts, 1995, 2004)</a:t>
            </a:r>
            <a:endParaRPr lang="it-IT" sz="1200" b="0" cap="none" dirty="0"/>
          </a:p>
        </p:txBody>
      </p:sp>
      <p:sp>
        <p:nvSpPr>
          <p:cNvPr id="11" name="Freccia a destra 10"/>
          <p:cNvSpPr/>
          <p:nvPr/>
        </p:nvSpPr>
        <p:spPr>
          <a:xfrm>
            <a:off x="2857488" y="1500174"/>
            <a:ext cx="3714776" cy="21431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rot="10800000">
            <a:off x="2857488" y="1785926"/>
            <a:ext cx="3714776" cy="21431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con strisce 13"/>
          <p:cNvSpPr/>
          <p:nvPr/>
        </p:nvSpPr>
        <p:spPr>
          <a:xfrm rot="8105902">
            <a:off x="6372317" y="2631721"/>
            <a:ext cx="877798" cy="4034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con strisce 14"/>
          <p:cNvSpPr/>
          <p:nvPr/>
        </p:nvSpPr>
        <p:spPr>
          <a:xfrm rot="2860215">
            <a:off x="1731127" y="2319751"/>
            <a:ext cx="877798" cy="467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rco a tutto sesto 15"/>
          <p:cNvSpPr/>
          <p:nvPr/>
        </p:nvSpPr>
        <p:spPr>
          <a:xfrm rot="10800000">
            <a:off x="857224" y="4429132"/>
            <a:ext cx="7358114" cy="85725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CasellaDiTesto 16"/>
          <p:cNvSpPr txBox="1"/>
          <p:nvPr/>
        </p:nvSpPr>
        <p:spPr>
          <a:xfrm>
            <a:off x="1142976" y="4286256"/>
            <a:ext cx="6643734" cy="646331"/>
          </a:xfrm>
          <a:prstGeom prst="rect">
            <a:avLst/>
          </a:prstGeom>
          <a:noFill/>
        </p:spPr>
        <p:txBody>
          <a:bodyPr wrap="square" rtlCol="0">
            <a:spAutoFit/>
          </a:bodyPr>
          <a:lstStyle/>
          <a:p>
            <a:pPr algn="just"/>
            <a:r>
              <a:rPr lang="it-IT" sz="1200" dirty="0" smtClean="0"/>
              <a:t>Entrambi gli approcci si fondano su una visione sistemica dell’organizzazione che può essere analizzata come un sistema di pratiche ed elementi organizzativi , strettamente interconnessi tra di loro , al contrario di quanto proposto dalla teoria contingente</a:t>
            </a:r>
            <a:endParaRPr lang="it-IT" sz="1200" dirty="0"/>
          </a:p>
        </p:txBody>
      </p:sp>
      <p:sp>
        <p:nvSpPr>
          <p:cNvPr id="18" name="CasellaDiTesto 17"/>
          <p:cNvSpPr txBox="1"/>
          <p:nvPr/>
        </p:nvSpPr>
        <p:spPr>
          <a:xfrm>
            <a:off x="1500166" y="5214950"/>
            <a:ext cx="7000924" cy="1015663"/>
          </a:xfrm>
          <a:prstGeom prst="rect">
            <a:avLst/>
          </a:prstGeom>
          <a:noFill/>
        </p:spPr>
        <p:txBody>
          <a:bodyPr wrap="square" rtlCol="0">
            <a:spAutoFit/>
          </a:bodyPr>
          <a:lstStyle/>
          <a:p>
            <a:pPr algn="just"/>
            <a:r>
              <a:rPr lang="it-IT" sz="1200" dirty="0" smtClean="0"/>
              <a:t>La “Chimica dell’Organizzazione” propone una procedura diversa per  l’identificazione delle complementarietà tra pratiche organizzative; infatti gli approcci prima esaminati non sono giunti alla formulazione di una teoria delle combinazioni organizzative in grado di predire ex ante quali pratiche organizzative possono essere combinate per generare efficacia. La “forma organizzativa efficace” è il risultato di pratiche </a:t>
            </a:r>
            <a:r>
              <a:rPr lang="it-IT" sz="1200" dirty="0" err="1" smtClean="0"/>
              <a:t>co-applicate</a:t>
            </a:r>
            <a:r>
              <a:rPr lang="it-IT" sz="1200" dirty="0" smtClean="0"/>
              <a:t> empiricamente con successo originando una soluzione di progettazione.</a:t>
            </a:r>
            <a:endParaRPr lang="it-IT"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571612"/>
            <a:ext cx="7772400" cy="428628"/>
          </a:xfrm>
        </p:spPr>
        <p:txBody>
          <a:bodyPr/>
          <a:lstStyle/>
          <a:p>
            <a:pPr algn="ctr"/>
            <a:r>
              <a:rPr lang="it-IT" sz="2000" dirty="0" smtClean="0">
                <a:solidFill>
                  <a:srgbClr val="FFC000"/>
                </a:solidFill>
              </a:rPr>
              <a:t>Leggi di combinazione universali</a:t>
            </a:r>
            <a:br>
              <a:rPr lang="it-IT" sz="2000" dirty="0" smtClean="0">
                <a:solidFill>
                  <a:srgbClr val="FFC000"/>
                </a:solidFill>
              </a:rPr>
            </a:br>
            <a:endParaRPr lang="it-IT" sz="2000" dirty="0">
              <a:solidFill>
                <a:srgbClr val="FFC000"/>
              </a:solidFill>
            </a:endParaRPr>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9" name="Titolo 1"/>
          <p:cNvSpPr txBox="1">
            <a:spLocks/>
          </p:cNvSpPr>
          <p:nvPr/>
        </p:nvSpPr>
        <p:spPr>
          <a:xfrm>
            <a:off x="1785918" y="2285992"/>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1" name="CasellaDiTesto 10"/>
          <p:cNvSpPr txBox="1"/>
          <p:nvPr/>
        </p:nvSpPr>
        <p:spPr>
          <a:xfrm>
            <a:off x="1142976" y="2285992"/>
            <a:ext cx="7143800" cy="3108543"/>
          </a:xfrm>
          <a:prstGeom prst="rect">
            <a:avLst/>
          </a:prstGeom>
          <a:noFill/>
        </p:spPr>
        <p:txBody>
          <a:bodyPr wrap="square" rtlCol="0">
            <a:spAutoFit/>
          </a:bodyPr>
          <a:lstStyle/>
          <a:p>
            <a:pPr algn="just">
              <a:buFont typeface="Wingdings" pitchFamily="2" charset="2"/>
              <a:buChar char="Ø"/>
            </a:pPr>
            <a:r>
              <a:rPr lang="it-IT" sz="1400" b="1" u="sng" dirty="0" smtClean="0">
                <a:solidFill>
                  <a:srgbClr val="FFC000"/>
                </a:solidFill>
                <a:latin typeface="+mj-lt"/>
              </a:rPr>
              <a:t>Legge della varietà del nucleo organizzativo</a:t>
            </a:r>
            <a:r>
              <a:rPr lang="it-IT" sz="1400" dirty="0" smtClean="0">
                <a:solidFill>
                  <a:srgbClr val="FFC000"/>
                </a:solidFill>
                <a:latin typeface="+mj-lt"/>
              </a:rPr>
              <a:t>:  le organizzazioni necessitano di una varietà minima di elementi : incentivi monetari (mercato),  regole formali (burocrazia), senso di appartenenza (comunità), diritti di partecipazione (democrazia). Ciascuno di tali elementi devono essere presenti con una dose superiore a zero. Si assume che i quattro tipi di elementi siano COMPLEMENTARI, ciò significa che l’assenza di un elemento della formula organizzativa riduce a zero che gli altri elementi siano in grado di generare alte performance.</a:t>
            </a:r>
          </a:p>
          <a:p>
            <a:pPr algn="just"/>
            <a:endParaRPr lang="it-IT" sz="1400" dirty="0" smtClean="0">
              <a:solidFill>
                <a:srgbClr val="FFC000"/>
              </a:solidFill>
              <a:latin typeface="+mj-lt"/>
            </a:endParaRPr>
          </a:p>
          <a:p>
            <a:pPr algn="just">
              <a:buFont typeface="Wingdings" pitchFamily="2" charset="2"/>
              <a:buChar char="Ø"/>
            </a:pPr>
            <a:r>
              <a:rPr lang="it-IT" sz="1400" b="1" u="sng" dirty="0" smtClean="0">
                <a:solidFill>
                  <a:srgbClr val="FFC000"/>
                </a:solidFill>
                <a:latin typeface="+mj-lt"/>
              </a:rPr>
              <a:t>Legge dei rendimenti marginali decrescenti</a:t>
            </a:r>
            <a:r>
              <a:rPr lang="it-IT" sz="1400" dirty="0" smtClean="0">
                <a:solidFill>
                  <a:srgbClr val="FFC000"/>
                </a:solidFill>
                <a:latin typeface="+mj-lt"/>
              </a:rPr>
              <a:t>: incrementi nell’intensità di uno stesso elemento (omogeneizzazione organizzativa) o aumenti simultanei di più elementi (varietà organizzativa) generano rendimenti marginali decrescenti e oltre una certa soglia, rendimenti negativi. </a:t>
            </a:r>
            <a:endParaRPr lang="it-IT" sz="14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28662" y="1428736"/>
            <a:ext cx="7772400" cy="2928958"/>
          </a:xfrm>
        </p:spPr>
        <p:txBody>
          <a:bodyPr/>
          <a:lstStyle/>
          <a:p>
            <a:pPr algn="ctr"/>
            <a:r>
              <a:rPr lang="it-IT" sz="2000" dirty="0" smtClean="0">
                <a:solidFill>
                  <a:srgbClr val="FFC000"/>
                </a:solidFill>
              </a:rPr>
              <a:t>Le implicazioni progettuali della legge di combinazione universale sono assolutamente da esplorare, soprattutto nelle amministrazioni pubbliche dove mancano studi empirici finalizzati a valutare lo stato di salute delle amministrazioni  per individuarne gli elementi di </a:t>
            </a:r>
            <a:r>
              <a:rPr lang="it-IT" sz="2000" dirty="0" err="1" smtClean="0">
                <a:solidFill>
                  <a:srgbClr val="FFC000"/>
                </a:solidFill>
              </a:rPr>
              <a:t>criticita’</a:t>
            </a:r>
            <a:r>
              <a:rPr lang="it-IT" sz="2000" dirty="0" smtClean="0">
                <a:solidFill>
                  <a:srgbClr val="FFC000"/>
                </a:solidFill>
              </a:rPr>
              <a:t> ed orientarle a risultati di performance.</a:t>
            </a:r>
            <a:endParaRPr lang="it-IT" sz="2000" dirty="0">
              <a:solidFill>
                <a:srgbClr val="FFC000"/>
              </a:solidFill>
            </a:endParaRPr>
          </a:p>
        </p:txBody>
      </p:sp>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9" name="Figura a mano libera 8"/>
          <p:cNvSpPr/>
          <p:nvPr/>
        </p:nvSpPr>
        <p:spPr>
          <a:xfrm>
            <a:off x="4000496" y="3725839"/>
            <a:ext cx="1500198" cy="2520286"/>
          </a:xfrm>
          <a:custGeom>
            <a:avLst/>
            <a:gdLst>
              <a:gd name="connsiteX0" fmla="*/ 529988 w 2679510"/>
              <a:gd name="connsiteY0" fmla="*/ 0 h 2520286"/>
              <a:gd name="connsiteX1" fmla="*/ 1594513 w 2679510"/>
              <a:gd name="connsiteY1" fmla="*/ 955343 h 2520286"/>
              <a:gd name="connsiteX2" fmla="*/ 65964 w 2679510"/>
              <a:gd name="connsiteY2" fmla="*/ 1269242 h 2520286"/>
              <a:gd name="connsiteX3" fmla="*/ 1990298 w 2679510"/>
              <a:gd name="connsiteY3" fmla="*/ 1883391 h 2520286"/>
              <a:gd name="connsiteX4" fmla="*/ 120555 w 2679510"/>
              <a:gd name="connsiteY4" fmla="*/ 2047164 h 2520286"/>
              <a:gd name="connsiteX5" fmla="*/ 2317845 w 2679510"/>
              <a:gd name="connsiteY5" fmla="*/ 2456597 h 2520286"/>
              <a:gd name="connsiteX6" fmla="*/ 2290549 w 2679510"/>
              <a:gd name="connsiteY6" fmla="*/ 2429301 h 25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510" h="2520286">
                <a:moveTo>
                  <a:pt x="529988" y="0"/>
                </a:moveTo>
                <a:cubicBezTo>
                  <a:pt x="1100919" y="371901"/>
                  <a:pt x="1671850" y="743803"/>
                  <a:pt x="1594513" y="955343"/>
                </a:cubicBezTo>
                <a:cubicBezTo>
                  <a:pt x="1517176" y="1166883"/>
                  <a:pt x="0" y="1114567"/>
                  <a:pt x="65964" y="1269242"/>
                </a:cubicBezTo>
                <a:cubicBezTo>
                  <a:pt x="131928" y="1423917"/>
                  <a:pt x="1981199" y="1753737"/>
                  <a:pt x="1990298" y="1883391"/>
                </a:cubicBezTo>
                <a:cubicBezTo>
                  <a:pt x="1999397" y="2013045"/>
                  <a:pt x="65964" y="1951630"/>
                  <a:pt x="120555" y="2047164"/>
                </a:cubicBezTo>
                <a:cubicBezTo>
                  <a:pt x="175146" y="2142698"/>
                  <a:pt x="1956180" y="2392908"/>
                  <a:pt x="2317845" y="2456597"/>
                </a:cubicBezTo>
                <a:cubicBezTo>
                  <a:pt x="2679510" y="2520286"/>
                  <a:pt x="2485029" y="2474793"/>
                  <a:pt x="2290549" y="2429301"/>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10" name="CasellaDiTesto 9"/>
          <p:cNvSpPr txBox="1"/>
          <p:nvPr/>
        </p:nvSpPr>
        <p:spPr>
          <a:xfrm>
            <a:off x="357158" y="4429132"/>
            <a:ext cx="3857652" cy="523220"/>
          </a:xfrm>
          <a:prstGeom prst="rect">
            <a:avLst/>
          </a:prstGeom>
          <a:noFill/>
        </p:spPr>
        <p:txBody>
          <a:bodyPr wrap="square" rtlCol="0">
            <a:spAutoFit/>
          </a:bodyPr>
          <a:lstStyle/>
          <a:p>
            <a:pPr algn="just"/>
            <a:r>
              <a:rPr lang="it-IT" sz="1400" dirty="0" smtClean="0">
                <a:latin typeface="+mj-lt"/>
              </a:rPr>
              <a:t>Superamento dei limiti della diagnosi organizzativa del modello contingente</a:t>
            </a:r>
            <a:endParaRPr lang="it-IT" sz="1400" dirty="0">
              <a:latin typeface="+mj-lt"/>
            </a:endParaRPr>
          </a:p>
        </p:txBody>
      </p:sp>
      <p:sp>
        <p:nvSpPr>
          <p:cNvPr id="11" name="Nastro perforato 10"/>
          <p:cNvSpPr/>
          <p:nvPr/>
        </p:nvSpPr>
        <p:spPr>
          <a:xfrm>
            <a:off x="5000628" y="4071942"/>
            <a:ext cx="2857520" cy="428628"/>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t>Chimica dell’Organizzazione</a:t>
            </a:r>
            <a:endParaRPr lang="it-IT" dirty="0"/>
          </a:p>
        </p:txBody>
      </p:sp>
      <p:sp>
        <p:nvSpPr>
          <p:cNvPr id="12" name="Esplosione 2 11"/>
          <p:cNvSpPr/>
          <p:nvPr/>
        </p:nvSpPr>
        <p:spPr>
          <a:xfrm>
            <a:off x="4500562" y="4572008"/>
            <a:ext cx="571504" cy="428628"/>
          </a:xfrm>
          <a:prstGeom prst="irregularSeal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3" name="CasellaDiTesto 12"/>
          <p:cNvSpPr txBox="1"/>
          <p:nvPr/>
        </p:nvSpPr>
        <p:spPr>
          <a:xfrm>
            <a:off x="5214942" y="4714884"/>
            <a:ext cx="3929058" cy="1569660"/>
          </a:xfrm>
          <a:prstGeom prst="rect">
            <a:avLst/>
          </a:prstGeom>
          <a:noFill/>
        </p:spPr>
        <p:txBody>
          <a:bodyPr wrap="square" rtlCol="0">
            <a:spAutoFit/>
          </a:bodyPr>
          <a:lstStyle/>
          <a:p>
            <a:r>
              <a:rPr lang="it-IT" sz="1200" dirty="0" smtClean="0"/>
              <a:t>L’individuazione di dosaggi minimi e massimi  consente di individuare gli “elementi” mancanti o eccessivi presenti in una formula organizzativa ; un adeguato equilibrio di tutti gli elementi consentirebbe di generare un’ organizzazione  efficace ciò “costituisce un doppio passo in avanti rispetto all’analisi organizzativa proposta dalle teorie contingenti tradizionali ,dagli approcci </a:t>
            </a:r>
            <a:r>
              <a:rPr lang="it-IT" sz="1200" dirty="0" err="1" smtClean="0"/>
              <a:t>configurazionisti</a:t>
            </a:r>
            <a:r>
              <a:rPr lang="it-IT" sz="1200" dirty="0" smtClean="0"/>
              <a:t>  e basati sulla complementarietà “ (</a:t>
            </a:r>
            <a:r>
              <a:rPr lang="it-IT" sz="1200" dirty="0" err="1" smtClean="0"/>
              <a:t>Grandori</a:t>
            </a:r>
            <a:r>
              <a:rPr lang="it-IT" sz="1200" dirty="0" smtClean="0"/>
              <a:t> A., </a:t>
            </a:r>
            <a:r>
              <a:rPr lang="it-IT" sz="1200" dirty="0" err="1" smtClean="0"/>
              <a:t>Furnari</a:t>
            </a:r>
            <a:r>
              <a:rPr lang="it-IT" sz="1200" dirty="0" smtClean="0"/>
              <a:t> S., 2008)</a:t>
            </a:r>
            <a:endParaRPr lang="it-IT"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universita.gif"/>
          <p:cNvPicPr>
            <a:picLocks noChangeAspect="1"/>
          </p:cNvPicPr>
          <p:nvPr/>
        </p:nvPicPr>
        <p:blipFill>
          <a:blip r:embed="rId2"/>
          <a:stretch>
            <a:fillRect/>
          </a:stretch>
        </p:blipFill>
        <p:spPr>
          <a:xfrm>
            <a:off x="500034" y="5715016"/>
            <a:ext cx="1131201" cy="1142984"/>
          </a:xfrm>
          <a:prstGeom prst="rect">
            <a:avLst/>
          </a:prstGeom>
        </p:spPr>
      </p:pic>
      <p:sp>
        <p:nvSpPr>
          <p:cNvPr id="5" name="CasellaDiTesto 4"/>
          <p:cNvSpPr txBox="1"/>
          <p:nvPr/>
        </p:nvSpPr>
        <p:spPr>
          <a:xfrm>
            <a:off x="1785918" y="6286520"/>
            <a:ext cx="6858048" cy="461665"/>
          </a:xfrm>
          <a:prstGeom prst="rect">
            <a:avLst/>
          </a:prstGeom>
          <a:noFill/>
        </p:spPr>
        <p:txBody>
          <a:bodyPr wrap="square" rtlCol="0">
            <a:spAutoFit/>
          </a:bodyPr>
          <a:lstStyle/>
          <a:p>
            <a:pPr algn="just"/>
            <a:r>
              <a:rPr lang="it-IT" sz="1200" dirty="0" err="1" smtClean="0">
                <a:latin typeface="+mj-lt"/>
              </a:rPr>
              <a:t>DOTT</a:t>
            </a:r>
            <a:r>
              <a:rPr lang="it-IT" sz="1200" dirty="0" smtClean="0">
                <a:latin typeface="+mj-lt"/>
              </a:rPr>
              <a:t>. MIGLIACCIO DARIO – ESAME FINALE DEL DOTTORATO </a:t>
            </a:r>
            <a:r>
              <a:rPr lang="it-IT" sz="1200" dirty="0" err="1" smtClean="0">
                <a:latin typeface="+mj-lt"/>
              </a:rPr>
              <a:t>DI</a:t>
            </a:r>
            <a:r>
              <a:rPr lang="it-IT" sz="1200" dirty="0" smtClean="0">
                <a:latin typeface="+mj-lt"/>
              </a:rPr>
              <a:t> RICERCA IN ECONOMIA E DIREZIONE DELLE AZIENDE PUBBLICHE XI CICLO – UNIVERSITA’ DEGLI STUDI </a:t>
            </a:r>
            <a:r>
              <a:rPr lang="it-IT" sz="1200" dirty="0" err="1" smtClean="0">
                <a:latin typeface="+mj-lt"/>
              </a:rPr>
              <a:t>DI</a:t>
            </a:r>
            <a:r>
              <a:rPr lang="it-IT" sz="1200" dirty="0" smtClean="0">
                <a:latin typeface="+mj-lt"/>
              </a:rPr>
              <a:t> SALERNO </a:t>
            </a:r>
            <a:endParaRPr lang="it-IT" sz="1200" dirty="0">
              <a:latin typeface="+mj-lt"/>
            </a:endParaRPr>
          </a:p>
        </p:txBody>
      </p:sp>
      <p:pic>
        <p:nvPicPr>
          <p:cNvPr id="6" name="Immagine 5" descr="get_imgdipartimento di studi e ricerche aziendali.gif"/>
          <p:cNvPicPr>
            <a:picLocks noChangeAspect="1"/>
          </p:cNvPicPr>
          <p:nvPr/>
        </p:nvPicPr>
        <p:blipFill>
          <a:blip r:embed="rId3"/>
          <a:stretch>
            <a:fillRect/>
          </a:stretch>
        </p:blipFill>
        <p:spPr>
          <a:xfrm>
            <a:off x="5715008" y="357166"/>
            <a:ext cx="3019425" cy="962025"/>
          </a:xfrm>
          <a:prstGeom prst="rect">
            <a:avLst/>
          </a:prstGeom>
        </p:spPr>
      </p:pic>
      <p:sp>
        <p:nvSpPr>
          <p:cNvPr id="7" name="Titolo 1"/>
          <p:cNvSpPr txBox="1">
            <a:spLocks/>
          </p:cNvSpPr>
          <p:nvPr/>
        </p:nvSpPr>
        <p:spPr>
          <a:xfrm>
            <a:off x="357158" y="214290"/>
            <a:ext cx="4857784" cy="928694"/>
          </a:xfrm>
          <a:prstGeom prst="rect">
            <a:avLst/>
          </a:prstGeom>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ASSETTI TEORICI E METODOLOGIA </a:t>
            </a:r>
            <a:r>
              <a:rPr kumimoji="0" lang="it-IT" sz="20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DI</a:t>
            </a:r>
            <a:r>
              <a:rPr kumimoji="0" lang="it-IT" sz="20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INDAGINE</a:t>
            </a:r>
            <a:endParaRPr kumimoji="0" lang="it-I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0" name="Titolo 1"/>
          <p:cNvSpPr>
            <a:spLocks noGrp="1"/>
          </p:cNvSpPr>
          <p:nvPr>
            <p:ph type="ctrTitle"/>
          </p:nvPr>
        </p:nvSpPr>
        <p:spPr>
          <a:xfrm>
            <a:off x="857224" y="1500174"/>
            <a:ext cx="7772400" cy="500066"/>
          </a:xfrm>
        </p:spPr>
        <p:txBody>
          <a:bodyPr/>
          <a:lstStyle/>
          <a:p>
            <a:pPr algn="ctr"/>
            <a:r>
              <a:rPr lang="it-IT" sz="2000" dirty="0" smtClean="0">
                <a:solidFill>
                  <a:srgbClr val="FFC000"/>
                </a:solidFill>
              </a:rPr>
              <a:t>LEGGE </a:t>
            </a:r>
            <a:r>
              <a:rPr lang="it-IT" sz="2000" dirty="0" err="1" smtClean="0">
                <a:solidFill>
                  <a:srgbClr val="FFC000"/>
                </a:solidFill>
              </a:rPr>
              <a:t>DI</a:t>
            </a:r>
            <a:r>
              <a:rPr lang="it-IT" sz="2000" dirty="0" smtClean="0">
                <a:solidFill>
                  <a:srgbClr val="FFC000"/>
                </a:solidFill>
              </a:rPr>
              <a:t> COMBINAZIONE CONTINGENTE</a:t>
            </a:r>
            <a:br>
              <a:rPr lang="it-IT" sz="2000" dirty="0" smtClean="0">
                <a:solidFill>
                  <a:srgbClr val="FFC000"/>
                </a:solidFill>
              </a:rPr>
            </a:br>
            <a:r>
              <a:rPr lang="it-IT" sz="2000" dirty="0" smtClean="0">
                <a:solidFill>
                  <a:srgbClr val="FFC000"/>
                </a:solidFill>
              </a:rPr>
              <a:t/>
            </a:r>
            <a:br>
              <a:rPr lang="it-IT" sz="2000" dirty="0" smtClean="0">
                <a:solidFill>
                  <a:srgbClr val="FFC000"/>
                </a:solidFill>
              </a:rPr>
            </a:br>
            <a:endParaRPr lang="it-IT" sz="2000" dirty="0">
              <a:solidFill>
                <a:srgbClr val="FFC000"/>
              </a:solidFill>
            </a:endParaRPr>
          </a:p>
        </p:txBody>
      </p:sp>
      <p:sp>
        <p:nvSpPr>
          <p:cNvPr id="12" name="Rettangolo 11"/>
          <p:cNvSpPr/>
          <p:nvPr/>
        </p:nvSpPr>
        <p:spPr>
          <a:xfrm>
            <a:off x="428596" y="2285992"/>
            <a:ext cx="8501122" cy="1169551"/>
          </a:xfrm>
          <a:prstGeom prst="rect">
            <a:avLst/>
          </a:prstGeom>
        </p:spPr>
        <p:txBody>
          <a:bodyPr wrap="square">
            <a:spAutoFit/>
          </a:bodyPr>
          <a:lstStyle/>
          <a:p>
            <a:pPr algn="just"/>
            <a:r>
              <a:rPr lang="it-IT" sz="1400" dirty="0" smtClean="0">
                <a:solidFill>
                  <a:srgbClr val="FFC000"/>
                </a:solidFill>
                <a:latin typeface="+mj-lt"/>
              </a:rPr>
              <a:t>La legge di combinazione contingente nasce per effetto delle condizioni che influenzano le combinazioni organizzative efficaci : </a:t>
            </a:r>
          </a:p>
          <a:p>
            <a:pPr algn="just"/>
            <a:r>
              <a:rPr lang="it-IT" sz="1400" dirty="0" smtClean="0">
                <a:solidFill>
                  <a:srgbClr val="FFC000"/>
                </a:solidFill>
                <a:latin typeface="+mj-lt"/>
              </a:rPr>
              <a:t>1^ - tipo di risultato che si intende perseguire (efficienza vs innovazione); </a:t>
            </a:r>
          </a:p>
          <a:p>
            <a:pPr algn="just"/>
            <a:r>
              <a:rPr lang="it-IT" sz="1400" dirty="0" smtClean="0">
                <a:solidFill>
                  <a:srgbClr val="FFC000"/>
                </a:solidFill>
                <a:latin typeface="+mj-lt"/>
              </a:rPr>
              <a:t>2^ - tipo di attività che si vuole organizzare (stabilità ambientale vs instabilità ambientale) </a:t>
            </a:r>
            <a:endParaRPr lang="it-IT" sz="1400" dirty="0">
              <a:latin typeface="+mj-lt"/>
            </a:endParaRPr>
          </a:p>
        </p:txBody>
      </p:sp>
      <p:sp>
        <p:nvSpPr>
          <p:cNvPr id="13" name="Disco magnetico 12"/>
          <p:cNvSpPr/>
          <p:nvPr/>
        </p:nvSpPr>
        <p:spPr>
          <a:xfrm>
            <a:off x="1714480" y="3786190"/>
            <a:ext cx="1143008" cy="1643074"/>
          </a:xfrm>
          <a:prstGeom prst="flowChartMagneticDisk">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000" dirty="0" smtClean="0">
                <a:latin typeface="+mj-lt"/>
              </a:rPr>
              <a:t>Formula organizzativa</a:t>
            </a:r>
            <a:endParaRPr lang="it-IT" sz="1000" dirty="0">
              <a:latin typeface="+mj-lt"/>
            </a:endParaRPr>
          </a:p>
        </p:txBody>
      </p:sp>
      <p:sp>
        <p:nvSpPr>
          <p:cNvPr id="14" name="Disco magnetico 13"/>
          <p:cNvSpPr/>
          <p:nvPr/>
        </p:nvSpPr>
        <p:spPr>
          <a:xfrm>
            <a:off x="4857752" y="3714752"/>
            <a:ext cx="1214446" cy="1643074"/>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000" dirty="0" smtClean="0">
                <a:latin typeface="+mj-lt"/>
              </a:rPr>
              <a:t>Struttura organizzativa</a:t>
            </a:r>
            <a:endParaRPr lang="it-IT" sz="1000" dirty="0">
              <a:latin typeface="+mj-lt"/>
            </a:endParaRPr>
          </a:p>
        </p:txBody>
      </p:sp>
      <p:sp>
        <p:nvSpPr>
          <p:cNvPr id="15" name="Freccia a destra con strisce 14"/>
          <p:cNvSpPr/>
          <p:nvPr/>
        </p:nvSpPr>
        <p:spPr>
          <a:xfrm>
            <a:off x="3071802" y="4286256"/>
            <a:ext cx="1571636" cy="428628"/>
          </a:xfrm>
          <a:prstGeom prst="stripedRightArrow">
            <a:avLst/>
          </a:prstGeom>
          <a:solidFill>
            <a:srgbClr val="140A02">
              <a:alpha val="8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16" name="Freccia a destra con strisce 15"/>
          <p:cNvSpPr/>
          <p:nvPr/>
        </p:nvSpPr>
        <p:spPr>
          <a:xfrm rot="10800000">
            <a:off x="3071802" y="4714884"/>
            <a:ext cx="1571636" cy="428628"/>
          </a:xfrm>
          <a:prstGeom prst="stripedRightArrow">
            <a:avLst/>
          </a:prstGeom>
          <a:solidFill>
            <a:srgbClr val="140A02">
              <a:alpha val="8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737</TotalTime>
  <Words>2945</Words>
  <Application>Microsoft Office PowerPoint</Application>
  <PresentationFormat>Presentazione su schermo (4:3)</PresentationFormat>
  <Paragraphs>168</Paragraphs>
  <Slides>31</Slides>
  <Notes>0</Notes>
  <HiddenSlides>0</HiddenSlides>
  <MMClips>0</MMClips>
  <ScaleCrop>false</ScaleCrop>
  <HeadingPairs>
    <vt:vector size="8" baseType="variant">
      <vt:variant>
        <vt:lpstr>Tema</vt:lpstr>
      </vt:variant>
      <vt:variant>
        <vt:i4>1</vt:i4>
      </vt:variant>
      <vt:variant>
        <vt:lpstr>Collegamenti</vt:lpstr>
      </vt:variant>
      <vt:variant>
        <vt:i4>3</vt:i4>
      </vt:variant>
      <vt:variant>
        <vt:lpstr>Server OLE incorporati</vt:lpstr>
      </vt:variant>
      <vt:variant>
        <vt:i4>1</vt:i4>
      </vt:variant>
      <vt:variant>
        <vt:lpstr>Titoli diapositive</vt:lpstr>
      </vt:variant>
      <vt:variant>
        <vt:i4>31</vt:i4>
      </vt:variant>
    </vt:vector>
  </HeadingPairs>
  <TitlesOfParts>
    <vt:vector size="36" baseType="lpstr">
      <vt:lpstr>Metro</vt:lpstr>
      <vt:lpstr>C:\Documents and Settings\Migliaccio\Desktop\Presentazione Tesi di dottorato\Tabella 1 Classificazione degli elementi organizzativi.docx</vt:lpstr>
      <vt:lpstr>C:\Documents and Settings\Migliaccio\Desktop\Presentazione Tesi di dottorato\Tabella 2 - Combinazioni organizzative rilevate nel campione.docx</vt:lpstr>
      <vt:lpstr>C:\Documents and Settings\Migliaccio\Desktop\Presentazione Tesi di dottorato\Capitolo 4 -  La Ricerca sulla Sanita Penitenziaria in Campania.docx</vt:lpstr>
      <vt:lpstr>Foglio di lavoro</vt:lpstr>
      <vt:lpstr>LE NUOVE FRONTIERE DEL SERVIZIO SANITARIO PENITENZIARIO</vt:lpstr>
      <vt:lpstr>PRESENTAZIONE della ricerca</vt:lpstr>
      <vt:lpstr>OBIETTIVI DELLA RICERCA</vt:lpstr>
      <vt:lpstr>ASSETTI TEORICI E METODOLOGIA DI INDAGINE</vt:lpstr>
      <vt:lpstr>ASSETTI TEORICI E METODOLOGIA DI INDAGINE</vt:lpstr>
      <vt:lpstr>Prospettiva della Complementarietà (Milgrom, Roberts, 1995, 2004)</vt:lpstr>
      <vt:lpstr>Leggi di combinazione universali </vt:lpstr>
      <vt:lpstr>Le implicazioni progettuali della legge di combinazione universale sono assolutamente da esplorare, soprattutto nelle amministrazioni pubbliche dove mancano studi empirici finalizzati a valutare lo stato di salute delle amministrazioni  per individuarne gli elementi di criticita’ ed orientarle a risultati di performance.</vt:lpstr>
      <vt:lpstr>LEGGE DI COMBINAZIONE CONTINGENTE  </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NUOVE FRONTIERE DEL SERVIZIO SANITARIO PENITENZIARIO</dc:title>
  <dc:creator>Your User Name</dc:creator>
  <cp:lastModifiedBy>Your User Name</cp:lastModifiedBy>
  <cp:revision>24</cp:revision>
  <dcterms:created xsi:type="dcterms:W3CDTF">2013-04-23T22:29:29Z</dcterms:created>
  <dcterms:modified xsi:type="dcterms:W3CDTF">2013-05-06T14:38:46Z</dcterms:modified>
</cp:coreProperties>
</file>