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44"/>
  </p:notesMasterIdLst>
  <p:sldIdLst>
    <p:sldId id="316" r:id="rId2"/>
    <p:sldId id="425" r:id="rId3"/>
    <p:sldId id="561" r:id="rId4"/>
    <p:sldId id="562" r:id="rId5"/>
    <p:sldId id="529" r:id="rId6"/>
    <p:sldId id="563" r:id="rId7"/>
    <p:sldId id="533" r:id="rId8"/>
    <p:sldId id="543" r:id="rId9"/>
    <p:sldId id="545" r:id="rId10"/>
    <p:sldId id="581" r:id="rId11"/>
    <p:sldId id="582" r:id="rId12"/>
    <p:sldId id="583" r:id="rId13"/>
    <p:sldId id="584" r:id="rId14"/>
    <p:sldId id="585" r:id="rId15"/>
    <p:sldId id="586" r:id="rId16"/>
    <p:sldId id="587" r:id="rId17"/>
    <p:sldId id="588" r:id="rId18"/>
    <p:sldId id="564" r:id="rId19"/>
    <p:sldId id="602" r:id="rId20"/>
    <p:sldId id="603" r:id="rId21"/>
    <p:sldId id="604" r:id="rId22"/>
    <p:sldId id="605" r:id="rId23"/>
    <p:sldId id="606" r:id="rId24"/>
    <p:sldId id="607" r:id="rId25"/>
    <p:sldId id="601" r:id="rId26"/>
    <p:sldId id="574" r:id="rId27"/>
    <p:sldId id="575" r:id="rId28"/>
    <p:sldId id="554" r:id="rId29"/>
    <p:sldId id="555" r:id="rId30"/>
    <p:sldId id="595" r:id="rId31"/>
    <p:sldId id="596" r:id="rId32"/>
    <p:sldId id="597" r:id="rId33"/>
    <p:sldId id="598" r:id="rId34"/>
    <p:sldId id="599" r:id="rId35"/>
    <p:sldId id="556" r:id="rId36"/>
    <p:sldId id="600" r:id="rId37"/>
    <p:sldId id="608" r:id="rId38"/>
    <p:sldId id="609" r:id="rId39"/>
    <p:sldId id="591" r:id="rId40"/>
    <p:sldId id="592" r:id="rId41"/>
    <p:sldId id="458" r:id="rId42"/>
    <p:sldId id="524" r:id="rId43"/>
  </p:sldIdLst>
  <p:sldSz cx="9144000" cy="6858000" type="screen4x3"/>
  <p:notesSz cx="6858000" cy="9144000"/>
  <p:custDataLst>
    <p:tags r:id="rId4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66CC"/>
    <a:srgbClr val="3399FF"/>
    <a:srgbClr val="FFFF99"/>
    <a:srgbClr val="008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65" autoAdjust="0"/>
    <p:restoredTop sz="92832" autoAdjust="0"/>
  </p:normalViewPr>
  <p:slideViewPr>
    <p:cSldViewPr>
      <p:cViewPr>
        <p:scale>
          <a:sx n="70" d="100"/>
          <a:sy n="70" d="100"/>
        </p:scale>
        <p:origin x="-1338" y="-72"/>
      </p:cViewPr>
      <p:guideLst>
        <p:guide orient="horz" pos="2160"/>
        <p:guide pos="2880"/>
      </p:guideLst>
    </p:cSldViewPr>
  </p:slideViewPr>
  <p:outlineViewPr>
    <p:cViewPr>
      <p:scale>
        <a:sx n="33" d="100"/>
        <a:sy n="33" d="100"/>
      </p:scale>
      <p:origin x="0" y="9528"/>
    </p:cViewPr>
  </p:outlineViewPr>
  <p:notesTextViewPr>
    <p:cViewPr>
      <p:scale>
        <a:sx n="100" d="100"/>
        <a:sy n="100" d="100"/>
      </p:scale>
      <p:origin x="0" y="0"/>
    </p:cViewPr>
  </p:notesTextViewPr>
  <p:sorterViewPr>
    <p:cViewPr>
      <p:scale>
        <a:sx n="66" d="100"/>
        <a:sy n="66" d="100"/>
      </p:scale>
      <p:origin x="0" y="5346"/>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36.wmf"/><Relationship Id="rId1" Type="http://schemas.openxmlformats.org/officeDocument/2006/relationships/image" Target="../media/image35.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40.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41.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44.wmf"/><Relationship Id="rId2" Type="http://schemas.openxmlformats.org/officeDocument/2006/relationships/image" Target="../media/image43.wmf"/><Relationship Id="rId1" Type="http://schemas.openxmlformats.org/officeDocument/2006/relationships/image" Target="../media/image4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 Id="rId4"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 Id="rId5" Type="http://schemas.openxmlformats.org/officeDocument/2006/relationships/image" Target="../media/image13.wmf"/><Relationship Id="rId4" Type="http://schemas.openxmlformats.org/officeDocument/2006/relationships/image" Target="../media/image12.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 Id="rId6" Type="http://schemas.openxmlformats.org/officeDocument/2006/relationships/image" Target="../media/image28.wmf"/><Relationship Id="rId5" Type="http://schemas.openxmlformats.org/officeDocument/2006/relationships/image" Target="../media/image27.wmf"/><Relationship Id="rId4" Type="http://schemas.openxmlformats.org/officeDocument/2006/relationships/image" Target="../media/image26.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 Id="rId6" Type="http://schemas.openxmlformats.org/officeDocument/2006/relationships/image" Target="../media/image34.wmf"/><Relationship Id="rId5" Type="http://schemas.openxmlformats.org/officeDocument/2006/relationships/image" Target="../media/image33.wmf"/><Relationship Id="rId4" Type="http://schemas.openxmlformats.org/officeDocument/2006/relationships/image" Target="../media/image3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BB9250-B740-4B7D-B80B-AEB46C19B413}" type="datetimeFigureOut">
              <a:rPr lang="en-GB" smtClean="0"/>
              <a:pPr/>
              <a:t>04/03/2015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C3958B-0A86-4E3B-8E1C-96E36FFD6F75}" type="slidenum">
              <a:rPr lang="en-GB" smtClean="0"/>
              <a:pPr/>
              <a:t>‹N›</a:t>
            </a:fld>
            <a:endParaRPr lang="en-GB"/>
          </a:p>
        </p:txBody>
      </p:sp>
    </p:spTree>
    <p:extLst>
      <p:ext uri="{BB962C8B-B14F-4D97-AF65-F5344CB8AC3E}">
        <p14:creationId xmlns:p14="http://schemas.microsoft.com/office/powerpoint/2010/main" xmlns="" val="31803426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D5C3958B-0A86-4E3B-8E1C-96E36FFD6F75}" type="slidenum">
              <a:rPr lang="en-GB" smtClean="0"/>
              <a:pPr/>
              <a:t>1</a:t>
            </a:fld>
            <a:endParaRPr lang="en-GB"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D5C3958B-0A86-4E3B-8E1C-96E36FFD6F75}" type="slidenum">
              <a:rPr lang="en-GB" smtClean="0"/>
              <a:pPr/>
              <a:t>24</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D5C3958B-0A86-4E3B-8E1C-96E36FFD6F75}" type="slidenum">
              <a:rPr lang="en-GB" smtClean="0"/>
              <a:pPr/>
              <a:t>25</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D5C3958B-0A86-4E3B-8E1C-96E36FFD6F75}" type="slidenum">
              <a:rPr lang="en-GB" smtClean="0"/>
              <a:pPr/>
              <a:t>28</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D5C3958B-0A86-4E3B-8E1C-96E36FFD6F75}" type="slidenum">
              <a:rPr lang="en-GB" smtClean="0"/>
              <a:pPr/>
              <a:t>29</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D5C3958B-0A86-4E3B-8E1C-96E36FFD6F75}" type="slidenum">
              <a:rPr lang="en-GB" smtClean="0"/>
              <a:pPr/>
              <a:t>30</a:t>
            </a:fld>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D5C3958B-0A86-4E3B-8E1C-96E36FFD6F75}" type="slidenum">
              <a:rPr lang="en-GB" smtClean="0"/>
              <a:pPr/>
              <a:t>31</a:t>
            </a:fld>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D5C3958B-0A86-4E3B-8E1C-96E36FFD6F75}" type="slidenum">
              <a:rPr lang="en-GB" smtClean="0"/>
              <a:pPr/>
              <a:t>32</a:t>
            </a:fld>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D5C3958B-0A86-4E3B-8E1C-96E36FFD6F75}" type="slidenum">
              <a:rPr lang="en-GB" smtClean="0"/>
              <a:pPr/>
              <a:t>33</a:t>
            </a:fld>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D5C3958B-0A86-4E3B-8E1C-96E36FFD6F75}" type="slidenum">
              <a:rPr lang="en-GB" smtClean="0"/>
              <a:pPr/>
              <a:t>34</a:t>
            </a:fld>
            <a:endParaRPr lang="en-GB"/>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D5C3958B-0A86-4E3B-8E1C-96E36FFD6F75}" type="slidenum">
              <a:rPr lang="en-GB" smtClean="0"/>
              <a:pPr/>
              <a:t>35</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D5C3958B-0A86-4E3B-8E1C-96E36FFD6F75}" type="slidenum">
              <a:rPr lang="en-GB" smtClean="0"/>
              <a:pPr/>
              <a:t>10</a:t>
            </a:fld>
            <a:endParaRPr lang="en-GB"/>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D5C3958B-0A86-4E3B-8E1C-96E36FFD6F75}" type="slidenum">
              <a:rPr lang="en-GB" smtClean="0"/>
              <a:pPr/>
              <a:t>36</a:t>
            </a:fld>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D5C3958B-0A86-4E3B-8E1C-96E36FFD6F75}" type="slidenum">
              <a:rPr lang="en-GB" smtClean="0"/>
              <a:pPr/>
              <a:t>37</a:t>
            </a:fld>
            <a:endParaRPr lang="en-GB"/>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D5C3958B-0A86-4E3B-8E1C-96E36FFD6F75}" type="slidenum">
              <a:rPr lang="en-GB" smtClean="0"/>
              <a:pPr/>
              <a:t>38</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D5C3958B-0A86-4E3B-8E1C-96E36FFD6F75}" type="slidenum">
              <a:rPr lang="en-GB" smtClean="0"/>
              <a:pPr/>
              <a:t>11</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D5C3958B-0A86-4E3B-8E1C-96E36FFD6F75}" type="slidenum">
              <a:rPr lang="en-GB" smtClean="0"/>
              <a:pPr/>
              <a:t>12</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D5C3958B-0A86-4E3B-8E1C-96E36FFD6F75}" type="slidenum">
              <a:rPr lang="en-GB" smtClean="0"/>
              <a:pPr/>
              <a:t>13</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D5C3958B-0A86-4E3B-8E1C-96E36FFD6F75}" type="slidenum">
              <a:rPr lang="en-GB" smtClean="0"/>
              <a:pPr/>
              <a:t>14</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D5C3958B-0A86-4E3B-8E1C-96E36FFD6F75}" type="slidenum">
              <a:rPr lang="en-GB" smtClean="0"/>
              <a:pPr/>
              <a:t>15</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D5C3958B-0A86-4E3B-8E1C-96E36FFD6F75}" type="slidenum">
              <a:rPr lang="en-GB" smtClean="0"/>
              <a:pPr/>
              <a:t>16</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D5C3958B-0A86-4E3B-8E1C-96E36FFD6F75}" type="slidenum">
              <a:rPr lang="en-GB" smtClean="0"/>
              <a:pPr/>
              <a:t>17</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2">
        <a:schemeClr val="bg2"/>
      </p:bgRef>
    </p:bg>
    <p:spTree>
      <p:nvGrpSpPr>
        <p:cNvPr id="1" name=""/>
        <p:cNvGrpSpPr/>
        <p:nvPr/>
      </p:nvGrpSpPr>
      <p:grpSpPr>
        <a:xfrm>
          <a:off x="0" y="0"/>
          <a:ext cx="0" cy="0"/>
          <a:chOff x="0" y="0"/>
          <a:chExt cx="0" cy="0"/>
        </a:xfrm>
      </p:grpSpPr>
      <p:sp>
        <p:nvSpPr>
          <p:cNvPr id="9" name="Titolo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17" name="Sottotito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30" name="Segnaposto data 29"/>
          <p:cNvSpPr>
            <a:spLocks noGrp="1"/>
          </p:cNvSpPr>
          <p:nvPr>
            <p:ph type="dt" sz="half" idx="10"/>
          </p:nvPr>
        </p:nvSpPr>
        <p:spPr/>
        <p:txBody>
          <a:bodyPr/>
          <a:lstStyle/>
          <a:p>
            <a:fld id="{81F5D79B-16A7-4753-B67D-3DAC7D309E77}" type="datetime1">
              <a:rPr lang="en-GB" smtClean="0"/>
              <a:pPr/>
              <a:t>04/03/2015</a:t>
            </a:fld>
            <a:endParaRPr lang="en-GB"/>
          </a:p>
        </p:txBody>
      </p:sp>
      <p:sp>
        <p:nvSpPr>
          <p:cNvPr id="19" name="Segnaposto piè di pagina 18"/>
          <p:cNvSpPr>
            <a:spLocks noGrp="1"/>
          </p:cNvSpPr>
          <p:nvPr>
            <p:ph type="ftr" sz="quarter" idx="11"/>
          </p:nvPr>
        </p:nvSpPr>
        <p:spPr/>
        <p:txBody>
          <a:bodyPr/>
          <a:lstStyle/>
          <a:p>
            <a:endParaRPr lang="en-GB"/>
          </a:p>
        </p:txBody>
      </p:sp>
      <p:sp>
        <p:nvSpPr>
          <p:cNvPr id="27" name="Segnaposto numero diapositiva 26"/>
          <p:cNvSpPr>
            <a:spLocks noGrp="1"/>
          </p:cNvSpPr>
          <p:nvPr>
            <p:ph type="sldNum" sz="quarter" idx="12"/>
          </p:nvPr>
        </p:nvSpPr>
        <p:spPr/>
        <p:txBody>
          <a:bodyPr/>
          <a:lstStyle/>
          <a:p>
            <a:fld id="{144C2419-D04C-423C-9B9C-88345418A2C9}" type="slidenum">
              <a:rPr lang="en-GB" smtClean="0"/>
              <a:pPr/>
              <a:t>‹N›</a:t>
            </a:fld>
            <a:endParaRPr lang="en-GB"/>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81F5D79B-16A7-4753-B67D-3DAC7D309E77}" type="datetime1">
              <a:rPr lang="en-GB" smtClean="0"/>
              <a:pPr/>
              <a:t>04/03/2015</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144C2419-D04C-423C-9B9C-88345418A2C9}" type="slidenum">
              <a:rPr lang="en-GB" smtClean="0"/>
              <a:pPr/>
              <a:t>‹N›</a:t>
            </a:fld>
            <a:endParaRPr lang="en-GB"/>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914401"/>
            <a:ext cx="2057400" cy="5211763"/>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914401"/>
            <a:ext cx="6019800" cy="5211763"/>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81F5D79B-16A7-4753-B67D-3DAC7D309E77}" type="datetime1">
              <a:rPr lang="en-GB" smtClean="0"/>
              <a:pPr/>
              <a:t>04/03/2015</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144C2419-D04C-423C-9B9C-88345418A2C9}" type="slidenum">
              <a:rPr lang="en-GB" smtClean="0"/>
              <a:pPr/>
              <a:t>‹N›</a:t>
            </a:fld>
            <a:endParaRPr lang="en-GB"/>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81F5D79B-16A7-4753-B67D-3DAC7D309E77}" type="datetime1">
              <a:rPr lang="en-GB" smtClean="0"/>
              <a:pPr/>
              <a:t>04/03/2015</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144C2419-D04C-423C-9B9C-88345418A2C9}" type="slidenum">
              <a:rPr lang="en-GB" smtClean="0"/>
              <a:pPr/>
              <a:t>‹N›</a:t>
            </a:fld>
            <a:endParaRPr lang="en-GB"/>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p>
            <a:fld id="{81F5D79B-16A7-4753-B67D-3DAC7D309E77}" type="datetime1">
              <a:rPr lang="en-GB" smtClean="0"/>
              <a:pPr/>
              <a:t>04/03/2015</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144C2419-D04C-423C-9B9C-88345418A2C9}" type="slidenum">
              <a:rPr lang="en-GB" smtClean="0"/>
              <a:pPr/>
              <a:t>‹N›</a:t>
            </a:fld>
            <a:endParaRPr lang="en-GB"/>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81F5D79B-16A7-4753-B67D-3DAC7D309E77}" type="datetime1">
              <a:rPr lang="en-GB" smtClean="0"/>
              <a:pPr/>
              <a:t>04/03/2015</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144C2419-D04C-423C-9B9C-88345418A2C9}" type="slidenum">
              <a:rPr lang="en-GB" smtClean="0"/>
              <a:pPr/>
              <a:t>‹N›</a:t>
            </a:fld>
            <a:endParaRPr lang="en-GB"/>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tIns="45720" anchor="b"/>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p>
            <a:fld id="{81F5D79B-16A7-4753-B67D-3DAC7D309E77}" type="datetime1">
              <a:rPr lang="en-GB" smtClean="0"/>
              <a:pPr/>
              <a:t>04/03/2015</a:t>
            </a:fld>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144C2419-D04C-423C-9B9C-88345418A2C9}" type="slidenum">
              <a:rPr lang="en-GB" smtClean="0"/>
              <a:pPr/>
              <a:t>‹N›</a:t>
            </a:fld>
            <a:endParaRPr lang="en-GB"/>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81F5D79B-16A7-4753-B67D-3DAC7D309E77}" type="datetime1">
              <a:rPr lang="en-GB" smtClean="0"/>
              <a:pPr/>
              <a:t>04/03/2015</a:t>
            </a:fld>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144C2419-D04C-423C-9B9C-88345418A2C9}" type="slidenum">
              <a:rPr lang="en-GB" smtClean="0"/>
              <a:pPr/>
              <a:t>‹N›</a:t>
            </a:fld>
            <a:endParaRPr lang="en-GB"/>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1F5D79B-16A7-4753-B67D-3DAC7D309E77}" type="datetime1">
              <a:rPr lang="en-GB" smtClean="0"/>
              <a:pPr/>
              <a:t>04/03/2015</a:t>
            </a:fld>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144C2419-D04C-423C-9B9C-88345418A2C9}" type="slidenum">
              <a:rPr lang="en-GB" smtClean="0"/>
              <a:pPr/>
              <a:t>‹N›</a:t>
            </a:fld>
            <a:endParaRPr lang="en-GB"/>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81F5D79B-16A7-4753-B67D-3DAC7D309E77}" type="datetime1">
              <a:rPr lang="en-GB" smtClean="0"/>
              <a:pPr/>
              <a:t>04/03/2015</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144C2419-D04C-423C-9B9C-88345418A2C9}" type="slidenum">
              <a:rPr lang="en-GB" smtClean="0"/>
              <a:pPr/>
              <a:t>‹N›</a:t>
            </a:fld>
            <a:endParaRPr lang="en-GB"/>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Ritaglia e arrotonda singolo angolo rettangolo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olo rettangolo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olo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it-IT" smtClean="0"/>
              <a:t>Fare clic per modificare lo stile del titolo</a:t>
            </a:r>
            <a:endParaRPr kumimoji="0" lang="en-US"/>
          </a:p>
        </p:txBody>
      </p:sp>
      <p:sp>
        <p:nvSpPr>
          <p:cNvPr id="4" name="Segnaposto testo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81F5D79B-16A7-4753-B67D-3DAC7D309E77}" type="datetime1">
              <a:rPr lang="en-GB" smtClean="0"/>
              <a:pPr/>
              <a:t>04/03/2015</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a:xfrm>
            <a:off x="8077200" y="6356350"/>
            <a:ext cx="609600" cy="365125"/>
          </a:xfrm>
        </p:spPr>
        <p:txBody>
          <a:bodyPr/>
          <a:lstStyle/>
          <a:p>
            <a:fld id="{144C2419-D04C-423C-9B9C-88345418A2C9}" type="slidenum">
              <a:rPr lang="en-GB" smtClean="0"/>
              <a:pPr/>
              <a:t>‹N›</a:t>
            </a:fld>
            <a:endParaRPr lang="en-GB"/>
          </a:p>
        </p:txBody>
      </p:sp>
      <p:sp>
        <p:nvSpPr>
          <p:cNvPr id="3" name="Segnaposto immagin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it-IT" smtClean="0"/>
              <a:t>Fare clic sull'icona per inserire un'immagine</a:t>
            </a:r>
            <a:endParaRPr kumimoji="0" lang="en-US" dirty="0"/>
          </a:p>
        </p:txBody>
      </p:sp>
      <p:sp>
        <p:nvSpPr>
          <p:cNvPr id="10" name="Figura a mano libera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igura a mano libera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igura a mano libera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igura a mano libera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Segnaposto titolo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it-IT" smtClean="0"/>
              <a:t>Fare clic per modificare lo stile del titolo</a:t>
            </a:r>
            <a:endParaRPr kumimoji="0" lang="en-US"/>
          </a:p>
        </p:txBody>
      </p:sp>
      <p:sp>
        <p:nvSpPr>
          <p:cNvPr id="30" name="Segnaposto testo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0" name="Segnaposto data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1F5D79B-16A7-4753-B67D-3DAC7D309E77}" type="datetime1">
              <a:rPr lang="en-GB" smtClean="0"/>
              <a:pPr/>
              <a:t>04/03/2015</a:t>
            </a:fld>
            <a:endParaRPr lang="en-GB"/>
          </a:p>
        </p:txBody>
      </p:sp>
      <p:sp>
        <p:nvSpPr>
          <p:cNvPr id="22" name="Segnaposto piè di pagina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egnaposto numero diapositiva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44C2419-D04C-423C-9B9C-88345418A2C9}" type="slidenum">
              <a:rPr lang="en-GB" smtClean="0"/>
              <a:pPr/>
              <a:t>‹N›</a:t>
            </a:fld>
            <a:endParaRPr lang="en-GB"/>
          </a:p>
        </p:txBody>
      </p:sp>
      <p:grpSp>
        <p:nvGrpSpPr>
          <p:cNvPr id="2" name="Gruppo 1"/>
          <p:cNvGrpSpPr/>
          <p:nvPr/>
        </p:nvGrpSpPr>
        <p:grpSpPr>
          <a:xfrm>
            <a:off x="-19017" y="202408"/>
            <a:ext cx="9180548" cy="649224"/>
            <a:chOff x="-19045" y="216550"/>
            <a:chExt cx="9180548" cy="649224"/>
          </a:xfrm>
        </p:grpSpPr>
        <p:sp>
          <p:nvSpPr>
            <p:cNvPr id="12" name="Figura a mano libera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igura a mano libera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notesSlide" Target="../notesSlides/notesSlide2.xml"/><Relationship Id="rId7" Type="http://schemas.openxmlformats.org/officeDocument/2006/relationships/oleObject" Target="../embeddings/oleObject9.bin"/><Relationship Id="rId2" Type="http://schemas.openxmlformats.org/officeDocument/2006/relationships/slideLayout" Target="../slideLayouts/slideLayout5.xml"/><Relationship Id="rId1" Type="http://schemas.openxmlformats.org/officeDocument/2006/relationships/vmlDrawing" Target="../drawings/vmlDrawing3.vml"/><Relationship Id="rId6" Type="http://schemas.openxmlformats.org/officeDocument/2006/relationships/oleObject" Target="../embeddings/oleObject8.bin"/><Relationship Id="rId5" Type="http://schemas.openxmlformats.org/officeDocument/2006/relationships/oleObject" Target="../embeddings/oleObject7.bin"/><Relationship Id="rId4" Type="http://schemas.openxmlformats.org/officeDocument/2006/relationships/oleObject" Target="../embeddings/oleObject6.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5.xml"/><Relationship Id="rId1" Type="http://schemas.openxmlformats.org/officeDocument/2006/relationships/vmlDrawing" Target="../drawings/vmlDrawing4.vml"/><Relationship Id="rId4" Type="http://schemas.openxmlformats.org/officeDocument/2006/relationships/oleObject" Target="../embeddings/oleObject11.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5.xml"/><Relationship Id="rId1" Type="http://schemas.openxmlformats.org/officeDocument/2006/relationships/vmlDrawing" Target="../drawings/vmlDrawing5.vml"/><Relationship Id="rId5" Type="http://schemas.openxmlformats.org/officeDocument/2006/relationships/oleObject" Target="../embeddings/oleObject13.bin"/><Relationship Id="rId4" Type="http://schemas.openxmlformats.org/officeDocument/2006/relationships/oleObject" Target="../embeddings/oleObject12.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5.xml"/><Relationship Id="rId1" Type="http://schemas.openxmlformats.org/officeDocument/2006/relationships/vmlDrawing" Target="../drawings/vmlDrawing6.vml"/><Relationship Id="rId6" Type="http://schemas.openxmlformats.org/officeDocument/2006/relationships/oleObject" Target="../embeddings/oleObject16.bin"/><Relationship Id="rId5" Type="http://schemas.openxmlformats.org/officeDocument/2006/relationships/oleObject" Target="../embeddings/oleObject15.bin"/><Relationship Id="rId4" Type="http://schemas.openxmlformats.org/officeDocument/2006/relationships/oleObject" Target="../embeddings/oleObject14.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5.xml"/><Relationship Id="rId1" Type="http://schemas.openxmlformats.org/officeDocument/2006/relationships/vmlDrawing" Target="../drawings/vmlDrawing7.vml"/><Relationship Id="rId6" Type="http://schemas.openxmlformats.org/officeDocument/2006/relationships/oleObject" Target="../embeddings/oleObject19.bin"/><Relationship Id="rId5" Type="http://schemas.openxmlformats.org/officeDocument/2006/relationships/oleObject" Target="../embeddings/oleObject18.bin"/><Relationship Id="rId4" Type="http://schemas.openxmlformats.org/officeDocument/2006/relationships/oleObject" Target="../embeddings/oleObject17.bin"/></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24.bin"/><Relationship Id="rId3" Type="http://schemas.openxmlformats.org/officeDocument/2006/relationships/notesSlide" Target="../notesSlides/notesSlide8.xml"/><Relationship Id="rId7" Type="http://schemas.openxmlformats.org/officeDocument/2006/relationships/oleObject" Target="../embeddings/oleObject23.bin"/><Relationship Id="rId2" Type="http://schemas.openxmlformats.org/officeDocument/2006/relationships/slideLayout" Target="../slideLayouts/slideLayout5.xml"/><Relationship Id="rId1" Type="http://schemas.openxmlformats.org/officeDocument/2006/relationships/vmlDrawing" Target="../drawings/vmlDrawing8.vml"/><Relationship Id="rId6" Type="http://schemas.openxmlformats.org/officeDocument/2006/relationships/oleObject" Target="../embeddings/oleObject22.bin"/><Relationship Id="rId5" Type="http://schemas.openxmlformats.org/officeDocument/2006/relationships/oleObject" Target="../embeddings/oleObject21.bin"/><Relationship Id="rId4" Type="http://schemas.openxmlformats.org/officeDocument/2006/relationships/oleObject" Target="../embeddings/oleObject20.bin"/><Relationship Id="rId9" Type="http://schemas.openxmlformats.org/officeDocument/2006/relationships/oleObject" Target="../embeddings/oleObject25.bin"/></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30.bin"/><Relationship Id="rId3" Type="http://schemas.openxmlformats.org/officeDocument/2006/relationships/notesSlide" Target="../notesSlides/notesSlide9.xml"/><Relationship Id="rId7" Type="http://schemas.openxmlformats.org/officeDocument/2006/relationships/oleObject" Target="../embeddings/oleObject29.bin"/><Relationship Id="rId2" Type="http://schemas.openxmlformats.org/officeDocument/2006/relationships/slideLayout" Target="../slideLayouts/slideLayout5.xml"/><Relationship Id="rId1" Type="http://schemas.openxmlformats.org/officeDocument/2006/relationships/vmlDrawing" Target="../drawings/vmlDrawing9.vml"/><Relationship Id="rId6" Type="http://schemas.openxmlformats.org/officeDocument/2006/relationships/oleObject" Target="../embeddings/oleObject28.bin"/><Relationship Id="rId5" Type="http://schemas.openxmlformats.org/officeDocument/2006/relationships/oleObject" Target="../embeddings/oleObject27.bin"/><Relationship Id="rId10" Type="http://schemas.openxmlformats.org/officeDocument/2006/relationships/oleObject" Target="../embeddings/oleObject32.bin"/><Relationship Id="rId4" Type="http://schemas.openxmlformats.org/officeDocument/2006/relationships/oleObject" Target="../embeddings/oleObject26.bin"/><Relationship Id="rId9" Type="http://schemas.openxmlformats.org/officeDocument/2006/relationships/oleObject" Target="../embeddings/oleObject31.bin"/></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oleObject" Target="../embeddings/oleObject34.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Layout" Target="../slideLayouts/slideLayout2.xml"/><Relationship Id="rId1" Type="http://schemas.openxmlformats.org/officeDocument/2006/relationships/vmlDrawing" Target="../drawings/vmlDrawing11.vml"/><Relationship Id="rId5" Type="http://schemas.openxmlformats.org/officeDocument/2006/relationships/oleObject" Target="../embeddings/oleObject37.bin"/><Relationship Id="rId4" Type="http://schemas.openxmlformats.org/officeDocument/2006/relationships/oleObject" Target="../embeddings/oleObject36.bin"/></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38.bin"/><Relationship Id="rId2" Type="http://schemas.openxmlformats.org/officeDocument/2006/relationships/slideLayout" Target="../slideLayouts/slideLayout2.xml"/><Relationship Id="rId1" Type="http://schemas.openxmlformats.org/officeDocument/2006/relationships/vmlDrawing" Target="../drawings/vmlDrawing12.v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39.bin"/><Relationship Id="rId2" Type="http://schemas.openxmlformats.org/officeDocument/2006/relationships/slideLayout" Target="../slideLayouts/slideLayout2.xml"/><Relationship Id="rId1" Type="http://schemas.openxmlformats.org/officeDocument/2006/relationships/vmlDrawing" Target="../drawings/vmlDrawing13.v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40.bin"/><Relationship Id="rId2" Type="http://schemas.openxmlformats.org/officeDocument/2006/relationships/slideLayout" Target="../slideLayouts/slideLayout2.xml"/><Relationship Id="rId1" Type="http://schemas.openxmlformats.org/officeDocument/2006/relationships/vmlDrawing" Target="../drawings/vmlDrawing14.vml"/><Relationship Id="rId5" Type="http://schemas.openxmlformats.org/officeDocument/2006/relationships/oleObject" Target="../embeddings/oleObject42.bin"/><Relationship Id="rId4" Type="http://schemas.openxmlformats.org/officeDocument/2006/relationships/oleObject" Target="../embeddings/oleObject41.bin"/></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image" Target="../media/image45.emf"/><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image" Target="../media/image46.emf"/><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3" Type="http://schemas.openxmlformats.org/officeDocument/2006/relationships/image" Target="../media/image47.emf"/><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3" Type="http://schemas.openxmlformats.org/officeDocument/2006/relationships/image" Target="../media/image48.emf"/><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notesSlide" Target="../notesSlides/notesSlide19.xml"/><Relationship Id="rId1" Type="http://schemas.openxmlformats.org/officeDocument/2006/relationships/slideLayout" Target="../slideLayouts/slideLayout5.xml"/><Relationship Id="rId6" Type="http://schemas.openxmlformats.org/officeDocument/2006/relationships/image" Target="../media/image52.png"/><Relationship Id="rId5" Type="http://schemas.openxmlformats.org/officeDocument/2006/relationships/image" Target="../media/image51.png"/><Relationship Id="rId4" Type="http://schemas.openxmlformats.org/officeDocument/2006/relationships/image" Target="../media/image50.png"/></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5.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5.bin"/><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8"/>
          <p:cNvSpPr>
            <a:spLocks noGrp="1"/>
          </p:cNvSpPr>
          <p:nvPr>
            <p:ph type="subTitle" idx="4294967295"/>
          </p:nvPr>
        </p:nvSpPr>
        <p:spPr>
          <a:xfrm>
            <a:off x="683568" y="5949280"/>
            <a:ext cx="7704856" cy="864096"/>
          </a:xfrm>
        </p:spPr>
        <p:txBody>
          <a:bodyPr>
            <a:normAutofit/>
          </a:bodyPr>
          <a:lstStyle/>
          <a:p>
            <a:pPr marL="0" indent="0" algn="ctr">
              <a:buNone/>
              <a:defRPr/>
            </a:pPr>
            <a:endParaRPr lang="es-CO" sz="1600" dirty="0" smtClean="0">
              <a:latin typeface="Andalus" pitchFamily="18" charset="-78"/>
              <a:cs typeface="Andalus" pitchFamily="18" charset="-78"/>
            </a:endParaRPr>
          </a:p>
          <a:p>
            <a:pPr marL="0" indent="0" algn="ctr">
              <a:buNone/>
              <a:defRPr/>
            </a:pPr>
            <a:r>
              <a:rPr lang="es-CO" sz="1600" dirty="0" smtClean="0">
                <a:latin typeface="Andalus" pitchFamily="18" charset="-78"/>
                <a:cs typeface="Andalus" pitchFamily="18" charset="-78"/>
              </a:rPr>
              <a:t>March 5, 2015</a:t>
            </a:r>
            <a:r>
              <a:rPr lang="en-US" sz="1600" dirty="0" smtClean="0">
                <a:latin typeface="Andalus" pitchFamily="18" charset="-78"/>
                <a:cs typeface="Andalus" pitchFamily="18" charset="-78"/>
              </a:rPr>
              <a:t> University of Salerno</a:t>
            </a:r>
          </a:p>
          <a:p>
            <a:pPr marL="0" indent="0" algn="ctr">
              <a:buNone/>
              <a:defRPr/>
            </a:pPr>
            <a:endParaRPr lang="es-CO" sz="1600" dirty="0" smtClean="0">
              <a:latin typeface="Andalus" pitchFamily="18" charset="-78"/>
              <a:cs typeface="Andalus" pitchFamily="18" charset="-78"/>
            </a:endParaRPr>
          </a:p>
          <a:p>
            <a:pPr marL="0" indent="0" algn="ctr">
              <a:buNone/>
            </a:pPr>
            <a:endParaRPr lang="en-GB" dirty="0"/>
          </a:p>
        </p:txBody>
      </p:sp>
      <p:sp>
        <p:nvSpPr>
          <p:cNvPr id="8" name="Title 7"/>
          <p:cNvSpPr>
            <a:spLocks noGrp="1"/>
          </p:cNvSpPr>
          <p:nvPr>
            <p:ph type="ctrTitle" idx="4294967295"/>
          </p:nvPr>
        </p:nvSpPr>
        <p:spPr>
          <a:xfrm>
            <a:off x="899592" y="4669755"/>
            <a:ext cx="7560840" cy="1783581"/>
          </a:xfrm>
        </p:spPr>
        <p:txBody>
          <a:bodyPr>
            <a:noAutofit/>
          </a:bodyPr>
          <a:lstStyle/>
          <a:p>
            <a:pPr algn="ctr"/>
            <a:r>
              <a:rPr lang="en-US" sz="1800" b="1" dirty="0" smtClean="0">
                <a:latin typeface="Andalus" pitchFamily="18" charset="-78"/>
                <a:cs typeface="Andalus" pitchFamily="18" charset="-78"/>
              </a:rPr>
              <a:t/>
            </a:r>
            <a:br>
              <a:rPr lang="en-US" sz="1800" b="1" dirty="0" smtClean="0">
                <a:latin typeface="Andalus" pitchFamily="18" charset="-78"/>
                <a:cs typeface="Andalus" pitchFamily="18" charset="-78"/>
              </a:rPr>
            </a:br>
            <a:r>
              <a:rPr lang="en-US" sz="1800" b="1" dirty="0" smtClean="0">
                <a:latin typeface="Andalus" pitchFamily="18" charset="-78"/>
                <a:cs typeface="Andalus" pitchFamily="18" charset="-78"/>
              </a:rPr>
              <a:t/>
            </a:r>
            <a:br>
              <a:rPr lang="en-US" sz="1800" b="1" dirty="0" smtClean="0">
                <a:latin typeface="Andalus" pitchFamily="18" charset="-78"/>
                <a:cs typeface="Andalus" pitchFamily="18" charset="-78"/>
              </a:rPr>
            </a:br>
            <a:r>
              <a:rPr lang="en-US" sz="1800" b="1" dirty="0" smtClean="0">
                <a:latin typeface="Andalus" pitchFamily="18" charset="-78"/>
                <a:cs typeface="Andalus" pitchFamily="18" charset="-78"/>
              </a:rPr>
              <a:t/>
            </a:r>
            <a:br>
              <a:rPr lang="en-US" sz="1800" b="1" dirty="0" smtClean="0">
                <a:latin typeface="Andalus" pitchFamily="18" charset="-78"/>
                <a:cs typeface="Andalus" pitchFamily="18" charset="-78"/>
              </a:rPr>
            </a:br>
            <a:r>
              <a:rPr lang="en-US" sz="1800" b="1" dirty="0" smtClean="0">
                <a:latin typeface="Andalus" pitchFamily="18" charset="-78"/>
                <a:cs typeface="Andalus" pitchFamily="18" charset="-78"/>
              </a:rPr>
              <a:t/>
            </a:r>
            <a:br>
              <a:rPr lang="en-US" sz="1800" b="1" dirty="0" smtClean="0">
                <a:latin typeface="Andalus" pitchFamily="18" charset="-78"/>
                <a:cs typeface="Andalus" pitchFamily="18" charset="-78"/>
              </a:rPr>
            </a:br>
            <a:r>
              <a:rPr lang="en-US" sz="1800" b="1" dirty="0" smtClean="0">
                <a:latin typeface="Andalus" pitchFamily="18" charset="-78"/>
                <a:cs typeface="Andalus" pitchFamily="18" charset="-78"/>
              </a:rPr>
              <a:t/>
            </a:r>
            <a:br>
              <a:rPr lang="en-US" sz="1800" b="1" dirty="0" smtClean="0">
                <a:latin typeface="Andalus" pitchFamily="18" charset="-78"/>
                <a:cs typeface="Andalus" pitchFamily="18" charset="-78"/>
              </a:rPr>
            </a:br>
            <a:r>
              <a:rPr lang="en-US" sz="1800" b="1" dirty="0" smtClean="0">
                <a:latin typeface="Andalus" pitchFamily="18" charset="-78"/>
                <a:cs typeface="Andalus" pitchFamily="18" charset="-78"/>
              </a:rPr>
              <a:t/>
            </a:r>
            <a:br>
              <a:rPr lang="en-US" sz="1800" b="1" dirty="0" smtClean="0">
                <a:latin typeface="Andalus" pitchFamily="18" charset="-78"/>
                <a:cs typeface="Andalus" pitchFamily="18" charset="-78"/>
              </a:rPr>
            </a:br>
            <a:r>
              <a:rPr lang="en-US" sz="1800" b="1" dirty="0" smtClean="0">
                <a:latin typeface="Andalus" pitchFamily="18" charset="-78"/>
                <a:cs typeface="Andalus" pitchFamily="18" charset="-78"/>
              </a:rPr>
              <a:t/>
            </a:r>
            <a:br>
              <a:rPr lang="en-US" sz="1800" b="1" dirty="0" smtClean="0">
                <a:latin typeface="Andalus" pitchFamily="18" charset="-78"/>
                <a:cs typeface="Andalus" pitchFamily="18" charset="-78"/>
              </a:rPr>
            </a:br>
            <a:r>
              <a:rPr lang="en-US" sz="1800" b="1" dirty="0" smtClean="0">
                <a:latin typeface="Andalus" pitchFamily="18" charset="-78"/>
                <a:cs typeface="Andalus" pitchFamily="18" charset="-78"/>
              </a:rPr>
              <a:t/>
            </a:r>
            <a:br>
              <a:rPr lang="en-US" sz="1800" b="1" dirty="0" smtClean="0">
                <a:latin typeface="Andalus" pitchFamily="18" charset="-78"/>
                <a:cs typeface="Andalus" pitchFamily="18" charset="-78"/>
              </a:rPr>
            </a:br>
            <a:r>
              <a:rPr lang="en-US" sz="1800" b="1" dirty="0" smtClean="0">
                <a:latin typeface="Andalus" pitchFamily="18" charset="-78"/>
                <a:cs typeface="Andalus" pitchFamily="18" charset="-78"/>
              </a:rPr>
              <a:t/>
            </a:r>
            <a:br>
              <a:rPr lang="en-US" sz="1800" b="1" dirty="0" smtClean="0">
                <a:latin typeface="Andalus" pitchFamily="18" charset="-78"/>
                <a:cs typeface="Andalus" pitchFamily="18" charset="-78"/>
              </a:rPr>
            </a:br>
            <a:r>
              <a:rPr lang="en-US" sz="1800" b="1" dirty="0" smtClean="0">
                <a:latin typeface="Andalus" pitchFamily="18" charset="-78"/>
                <a:cs typeface="Andalus" pitchFamily="18" charset="-78"/>
              </a:rPr>
              <a:t/>
            </a:r>
            <a:br>
              <a:rPr lang="en-US" sz="1800" b="1" dirty="0" smtClean="0">
                <a:latin typeface="Andalus" pitchFamily="18" charset="-78"/>
                <a:cs typeface="Andalus" pitchFamily="18" charset="-78"/>
              </a:rPr>
            </a:br>
            <a:r>
              <a:rPr lang="en-US" sz="1800" b="1" dirty="0" smtClean="0">
                <a:latin typeface="Andalus" pitchFamily="18" charset="-78"/>
                <a:cs typeface="Andalus" pitchFamily="18" charset="-78"/>
              </a:rPr>
              <a:t/>
            </a:r>
            <a:br>
              <a:rPr lang="en-US" sz="1800" b="1" dirty="0" smtClean="0">
                <a:latin typeface="Andalus" pitchFamily="18" charset="-78"/>
                <a:cs typeface="Andalus" pitchFamily="18" charset="-78"/>
              </a:rPr>
            </a:br>
            <a:r>
              <a:rPr lang="it-IT" sz="2000" b="1" dirty="0" smtClean="0">
                <a:latin typeface="Andalus" pitchFamily="18" charset="-78"/>
                <a:cs typeface="Andalus" pitchFamily="18" charset="-78"/>
              </a:rPr>
              <a:t>Vincenzo</a:t>
            </a:r>
            <a:r>
              <a:rPr lang="en-US" sz="2000" b="1" dirty="0" smtClean="0">
                <a:latin typeface="Andalus" pitchFamily="18" charset="-78"/>
                <a:cs typeface="Andalus" pitchFamily="18" charset="-78"/>
              </a:rPr>
              <a:t> Passannante</a:t>
            </a:r>
            <a:r>
              <a:rPr lang="en-US" sz="2000" b="1" baseline="30000" dirty="0" smtClean="0">
                <a:latin typeface="Andalus" pitchFamily="18" charset="-78"/>
                <a:cs typeface="Andalus" pitchFamily="18" charset="-78"/>
              </a:rPr>
              <a:t>1</a:t>
            </a:r>
            <a:r>
              <a:rPr lang="en-US" sz="2000" b="1" dirty="0" smtClean="0">
                <a:latin typeface="Andalus" pitchFamily="18" charset="-78"/>
                <a:cs typeface="Andalus" pitchFamily="18" charset="-78"/>
              </a:rPr>
              <a:t/>
            </a:r>
            <a:br>
              <a:rPr lang="en-US" sz="2000" b="1" dirty="0" smtClean="0">
                <a:latin typeface="Andalus" pitchFamily="18" charset="-78"/>
                <a:cs typeface="Andalus" pitchFamily="18" charset="-78"/>
              </a:rPr>
            </a:br>
            <a:r>
              <a:rPr lang="en-US" sz="2000" b="1" baseline="30000" dirty="0" smtClean="0">
                <a:latin typeface="Andalus" pitchFamily="18" charset="-78"/>
                <a:cs typeface="Andalus" pitchFamily="18" charset="-78"/>
              </a:rPr>
              <a:t/>
            </a:r>
            <a:br>
              <a:rPr lang="en-US" sz="2000" b="1" baseline="30000" dirty="0" smtClean="0">
                <a:latin typeface="Andalus" pitchFamily="18" charset="-78"/>
                <a:cs typeface="Andalus" pitchFamily="18" charset="-78"/>
              </a:rPr>
            </a:br>
            <a:r>
              <a:rPr lang="it-IT" sz="1400" dirty="0" smtClean="0">
                <a:latin typeface="Andalus" pitchFamily="18" charset="-78"/>
                <a:cs typeface="Andalus" pitchFamily="18" charset="-78"/>
              </a:rPr>
              <a:t>CORSO </a:t>
            </a:r>
            <a:r>
              <a:rPr lang="it-IT" sz="1400" dirty="0" err="1" smtClean="0">
                <a:latin typeface="Andalus" pitchFamily="18" charset="-78"/>
                <a:cs typeface="Andalus" pitchFamily="18" charset="-78"/>
              </a:rPr>
              <a:t>DI</a:t>
            </a:r>
            <a:r>
              <a:rPr lang="it-IT" sz="1400" dirty="0" smtClean="0">
                <a:latin typeface="Andalus" pitchFamily="18" charset="-78"/>
                <a:cs typeface="Andalus" pitchFamily="18" charset="-78"/>
              </a:rPr>
              <a:t> DOTTORATO IN</a:t>
            </a:r>
            <a:br>
              <a:rPr lang="it-IT" sz="1400" dirty="0" smtClean="0">
                <a:latin typeface="Andalus" pitchFamily="18" charset="-78"/>
                <a:cs typeface="Andalus" pitchFamily="18" charset="-78"/>
              </a:rPr>
            </a:br>
            <a:r>
              <a:rPr lang="it-IT" sz="1400" dirty="0" smtClean="0">
                <a:latin typeface="Andalus" pitchFamily="18" charset="-78"/>
                <a:cs typeface="Andalus" pitchFamily="18" charset="-78"/>
              </a:rPr>
              <a:t>INGEGNERIA ED ECONOMIA DELL’INNOVAZIONE </a:t>
            </a:r>
            <a:br>
              <a:rPr lang="it-IT" sz="1400" dirty="0" smtClean="0">
                <a:latin typeface="Andalus" pitchFamily="18" charset="-78"/>
                <a:cs typeface="Andalus" pitchFamily="18" charset="-78"/>
              </a:rPr>
            </a:br>
            <a:r>
              <a:rPr lang="it-IT" sz="1400" dirty="0" smtClean="0">
                <a:latin typeface="Andalus" pitchFamily="18" charset="-78"/>
                <a:cs typeface="Andalus" pitchFamily="18" charset="-78"/>
              </a:rPr>
              <a:t>XIII CICLO</a:t>
            </a:r>
            <a:r>
              <a:rPr lang="en-US" sz="2000" dirty="0" smtClean="0">
                <a:latin typeface="Andalus" pitchFamily="18" charset="-78"/>
                <a:cs typeface="Andalus" pitchFamily="18" charset="-78"/>
              </a:rPr>
              <a:t/>
            </a:r>
            <a:br>
              <a:rPr lang="en-US" sz="2000" dirty="0" smtClean="0">
                <a:latin typeface="Andalus" pitchFamily="18" charset="-78"/>
                <a:cs typeface="Andalus" pitchFamily="18" charset="-78"/>
              </a:rPr>
            </a:br>
            <a:r>
              <a:rPr lang="en-US" sz="2000" dirty="0" smtClean="0">
                <a:latin typeface="Andalus" pitchFamily="18" charset="-78"/>
                <a:cs typeface="Andalus" pitchFamily="18" charset="-78"/>
              </a:rPr>
              <a:t/>
            </a:r>
            <a:br>
              <a:rPr lang="en-US" sz="2000" dirty="0" smtClean="0">
                <a:latin typeface="Andalus" pitchFamily="18" charset="-78"/>
                <a:cs typeface="Andalus" pitchFamily="18" charset="-78"/>
              </a:rPr>
            </a:br>
            <a:r>
              <a:rPr lang="en-GB" sz="2000" baseline="30000" dirty="0" smtClean="0">
                <a:latin typeface="Andalus" pitchFamily="18" charset="-78"/>
                <a:cs typeface="Andalus" pitchFamily="18" charset="-78"/>
              </a:rPr>
              <a:t>1</a:t>
            </a:r>
            <a:r>
              <a:rPr lang="en-GB" sz="2000" dirty="0" smtClean="0">
                <a:latin typeface="Andalus" pitchFamily="18" charset="-78"/>
                <a:cs typeface="Andalus" pitchFamily="18" charset="-78"/>
              </a:rPr>
              <a:t>Department of Economics and Statistics, University of Salerno, Italy</a:t>
            </a:r>
            <a:br>
              <a:rPr lang="en-GB" sz="2000" dirty="0" smtClean="0">
                <a:latin typeface="Andalus" pitchFamily="18" charset="-78"/>
                <a:cs typeface="Andalus" pitchFamily="18" charset="-78"/>
              </a:rPr>
            </a:br>
            <a:r>
              <a:rPr lang="en-GB" sz="2000" baseline="30000" dirty="0" smtClean="0">
                <a:latin typeface="Andalus" pitchFamily="18" charset="-78"/>
                <a:cs typeface="Andalus" pitchFamily="18" charset="-78"/>
              </a:rPr>
              <a:t> </a:t>
            </a:r>
            <a:r>
              <a:rPr lang="it-IT" sz="1800" dirty="0" smtClean="0"/>
              <a:t/>
            </a:r>
            <a:br>
              <a:rPr lang="it-IT" sz="1800" dirty="0" smtClean="0"/>
            </a:br>
            <a:endParaRPr lang="en-GB" sz="1800" dirty="0">
              <a:latin typeface="Andalus" pitchFamily="18" charset="-78"/>
              <a:cs typeface="Andalus" pitchFamily="18" charset="-78"/>
            </a:endParaRPr>
          </a:p>
        </p:txBody>
      </p:sp>
      <p:sp>
        <p:nvSpPr>
          <p:cNvPr id="10" name="TextBox 9"/>
          <p:cNvSpPr txBox="1"/>
          <p:nvPr/>
        </p:nvSpPr>
        <p:spPr>
          <a:xfrm>
            <a:off x="395536" y="836712"/>
            <a:ext cx="8280920" cy="1261884"/>
          </a:xfrm>
          <a:prstGeom prst="rect">
            <a:avLst/>
          </a:prstGeom>
          <a:noFill/>
        </p:spPr>
        <p:txBody>
          <a:bodyPr wrap="square" rtlCol="0">
            <a:spAutoFit/>
          </a:bodyPr>
          <a:lstStyle/>
          <a:p>
            <a:pPr algn="ctr"/>
            <a:r>
              <a:rPr lang="it-IT" sz="2800" b="1" dirty="0" err="1" smtClean="0">
                <a:solidFill>
                  <a:srgbClr val="C00000"/>
                </a:solidFill>
                <a:latin typeface="+mj-lt"/>
              </a:rPr>
              <a:t>Theoretical</a:t>
            </a:r>
            <a:r>
              <a:rPr lang="it-IT" sz="2800" b="1" dirty="0" smtClean="0">
                <a:solidFill>
                  <a:srgbClr val="C00000"/>
                </a:solidFill>
                <a:latin typeface="+mj-lt"/>
              </a:rPr>
              <a:t> </a:t>
            </a:r>
            <a:r>
              <a:rPr lang="it-IT" sz="2800" b="1" dirty="0" err="1" smtClean="0">
                <a:solidFill>
                  <a:srgbClr val="C00000"/>
                </a:solidFill>
                <a:latin typeface="+mj-lt"/>
              </a:rPr>
              <a:t>problems</a:t>
            </a:r>
            <a:r>
              <a:rPr lang="it-IT" sz="2800" b="1" dirty="0" smtClean="0">
                <a:solidFill>
                  <a:srgbClr val="C00000"/>
                </a:solidFill>
                <a:latin typeface="+mj-lt"/>
              </a:rPr>
              <a:t> in Cause – </a:t>
            </a:r>
            <a:r>
              <a:rPr lang="it-IT" sz="2800" b="1" dirty="0" err="1" smtClean="0">
                <a:solidFill>
                  <a:srgbClr val="C00000"/>
                </a:solidFill>
                <a:latin typeface="+mj-lt"/>
              </a:rPr>
              <a:t>Specific</a:t>
            </a:r>
            <a:r>
              <a:rPr lang="it-IT" sz="2800" b="1" dirty="0" smtClean="0">
                <a:solidFill>
                  <a:srgbClr val="C00000"/>
                </a:solidFill>
                <a:latin typeface="+mj-lt"/>
              </a:rPr>
              <a:t> </a:t>
            </a:r>
            <a:r>
              <a:rPr lang="it-IT" sz="2800" b="1" dirty="0" err="1" smtClean="0">
                <a:solidFill>
                  <a:srgbClr val="C00000"/>
                </a:solidFill>
                <a:latin typeface="+mj-lt"/>
              </a:rPr>
              <a:t>Mortality</a:t>
            </a:r>
            <a:r>
              <a:rPr lang="it-IT" sz="2800" b="1" dirty="0" smtClean="0">
                <a:solidFill>
                  <a:srgbClr val="C00000"/>
                </a:solidFill>
                <a:latin typeface="+mj-lt"/>
              </a:rPr>
              <a:t> </a:t>
            </a:r>
            <a:r>
              <a:rPr lang="it-IT" sz="2800" b="1" dirty="0" err="1" smtClean="0">
                <a:solidFill>
                  <a:srgbClr val="C00000"/>
                </a:solidFill>
                <a:latin typeface="+mj-lt"/>
              </a:rPr>
              <a:t>forecasting</a:t>
            </a:r>
            <a:r>
              <a:rPr lang="it-IT" sz="2800" b="1" dirty="0" smtClean="0">
                <a:solidFill>
                  <a:srgbClr val="C00000"/>
                </a:solidFill>
                <a:latin typeface="+mj-lt"/>
              </a:rPr>
              <a:t> and </a:t>
            </a:r>
            <a:r>
              <a:rPr lang="it-IT" sz="2800" b="1" dirty="0" err="1" smtClean="0">
                <a:solidFill>
                  <a:srgbClr val="C00000"/>
                </a:solidFill>
                <a:latin typeface="+mj-lt"/>
              </a:rPr>
              <a:t>diagnosis</a:t>
            </a:r>
            <a:r>
              <a:rPr lang="it-IT" sz="2800" b="1" dirty="0" smtClean="0">
                <a:solidFill>
                  <a:srgbClr val="C00000"/>
                </a:solidFill>
                <a:latin typeface="+mj-lt"/>
              </a:rPr>
              <a:t> </a:t>
            </a:r>
            <a:r>
              <a:rPr lang="it-IT" sz="2800" b="1" dirty="0" err="1" smtClean="0">
                <a:solidFill>
                  <a:srgbClr val="C00000"/>
                </a:solidFill>
                <a:latin typeface="+mj-lt"/>
              </a:rPr>
              <a:t>rates</a:t>
            </a:r>
            <a:r>
              <a:rPr lang="it-IT" sz="2800" b="1" dirty="0" smtClean="0">
                <a:solidFill>
                  <a:srgbClr val="C00000"/>
                </a:solidFill>
                <a:latin typeface="+mj-lt"/>
              </a:rPr>
              <a:t>.</a:t>
            </a:r>
          </a:p>
          <a:p>
            <a:pPr algn="ctr"/>
            <a:r>
              <a:rPr lang="it-IT" sz="2000" b="1" i="1" dirty="0" err="1" smtClean="0">
                <a:solidFill>
                  <a:srgbClr val="C00000"/>
                </a:solidFill>
                <a:latin typeface="+mj-lt"/>
              </a:rPr>
              <a:t>Solutions</a:t>
            </a:r>
            <a:r>
              <a:rPr lang="it-IT" sz="2000" b="1" i="1" dirty="0" smtClean="0">
                <a:solidFill>
                  <a:srgbClr val="C00000"/>
                </a:solidFill>
                <a:latin typeface="+mj-lt"/>
              </a:rPr>
              <a:t> and </a:t>
            </a:r>
            <a:r>
              <a:rPr lang="it-IT" sz="2000" b="1" i="1" dirty="0" err="1" smtClean="0">
                <a:solidFill>
                  <a:srgbClr val="C00000"/>
                </a:solidFill>
                <a:latin typeface="+mj-lt"/>
              </a:rPr>
              <a:t>actuarial</a:t>
            </a:r>
            <a:r>
              <a:rPr lang="it-IT" sz="2000" b="1" i="1" dirty="0" smtClean="0">
                <a:solidFill>
                  <a:srgbClr val="C00000"/>
                </a:solidFill>
                <a:latin typeface="+mj-lt"/>
              </a:rPr>
              <a:t> </a:t>
            </a:r>
            <a:r>
              <a:rPr lang="it-IT" sz="2000" b="1" i="1" dirty="0" err="1" smtClean="0">
                <a:solidFill>
                  <a:srgbClr val="C00000"/>
                </a:solidFill>
                <a:latin typeface="+mj-lt"/>
              </a:rPr>
              <a:t>applications</a:t>
            </a:r>
            <a:r>
              <a:rPr lang="it-IT" sz="2000" b="1" i="1" dirty="0" smtClean="0">
                <a:solidFill>
                  <a:srgbClr val="C00000"/>
                </a:solidFill>
                <a:latin typeface="+mj-lt"/>
              </a:rPr>
              <a:t>.</a:t>
            </a:r>
            <a:endParaRPr lang="es-CO" sz="2000" b="1" i="1" dirty="0" smtClean="0">
              <a:solidFill>
                <a:srgbClr val="C00000"/>
              </a:solidFill>
              <a:latin typeface="+mj-lt"/>
            </a:endParaRPr>
          </a:p>
        </p:txBody>
      </p:sp>
      <p:pic>
        <p:nvPicPr>
          <p:cNvPr id="7" name="Immagine 6" descr="LogoUniversitàDiSalerno.jpg"/>
          <p:cNvPicPr>
            <a:picLocks noChangeAspect="1"/>
          </p:cNvPicPr>
          <p:nvPr/>
        </p:nvPicPr>
        <p:blipFill>
          <a:blip r:embed="rId3" cstate="print"/>
          <a:stretch>
            <a:fillRect/>
          </a:stretch>
        </p:blipFill>
        <p:spPr>
          <a:xfrm>
            <a:off x="3851920" y="2348880"/>
            <a:ext cx="1656184" cy="1656184"/>
          </a:xfrm>
          <a:prstGeom prst="rect">
            <a:avLst/>
          </a:prstGeom>
          <a:solidFill>
            <a:srgbClr val="FFFF99"/>
          </a:solid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467544" y="620688"/>
            <a:ext cx="8229600" cy="1143000"/>
          </a:xfrm>
        </p:spPr>
        <p:txBody>
          <a:bodyPr>
            <a:normAutofit fontScale="90000"/>
          </a:bodyPr>
          <a:lstStyle/>
          <a:p>
            <a:r>
              <a:rPr lang="en-GB" sz="4400" dirty="0" smtClean="0">
                <a:solidFill>
                  <a:srgbClr val="C00000"/>
                </a:solidFill>
                <a:latin typeface="Andalus" pitchFamily="18" charset="-78"/>
                <a:cs typeface="Andalus" pitchFamily="18" charset="-78"/>
              </a:rPr>
              <a:t/>
            </a:r>
            <a:br>
              <a:rPr lang="en-GB" sz="4400" dirty="0" smtClean="0">
                <a:solidFill>
                  <a:srgbClr val="C00000"/>
                </a:solidFill>
                <a:latin typeface="Andalus" pitchFamily="18" charset="-78"/>
                <a:cs typeface="Andalus" pitchFamily="18" charset="-78"/>
              </a:rPr>
            </a:br>
            <a:r>
              <a:rPr lang="en-GB" sz="3100" dirty="0" smtClean="0">
                <a:solidFill>
                  <a:srgbClr val="C00000"/>
                </a:solidFill>
                <a:latin typeface="Aharoni" pitchFamily="2" charset="-79"/>
                <a:cs typeface="Aharoni" pitchFamily="2" charset="-79"/>
              </a:rPr>
              <a:t>VAR and VECM for Kt</a:t>
            </a:r>
            <a:endParaRPr lang="en-US" sz="3100" dirty="0">
              <a:solidFill>
                <a:srgbClr val="C00000"/>
              </a:solidFill>
              <a:latin typeface="Aharoni" pitchFamily="2" charset="-79"/>
              <a:cs typeface="Aharoni" pitchFamily="2" charset="-79"/>
            </a:endParaRPr>
          </a:p>
        </p:txBody>
      </p:sp>
      <p:sp>
        <p:nvSpPr>
          <p:cNvPr id="7270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7270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3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86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86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677" name="Rectangle 5"/>
          <p:cNvSpPr>
            <a:spLocks noChangeArrowheads="1"/>
          </p:cNvSpPr>
          <p:nvPr/>
        </p:nvSpPr>
        <p:spPr bwMode="auto">
          <a:xfrm>
            <a:off x="0" y="190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800" b="0" i="0" u="none" strike="noStrike" cap="none" normalizeH="0" baseline="0" smtClean="0">
                <a:ln>
                  <a:noFill/>
                </a:ln>
                <a:solidFill>
                  <a:schemeClr val="tx1"/>
                </a:solidFill>
                <a:effectLst/>
                <a:latin typeface="Arial" pitchFamily="34" charset="0"/>
                <a:cs typeface="Arial" pitchFamily="34" charset="0"/>
              </a:rPr>
              <a:t> </a:t>
            </a: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28679"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680" name="Rectangle 8"/>
          <p:cNvSpPr>
            <a:spLocks noChangeArrowheads="1"/>
          </p:cNvSpPr>
          <p:nvPr/>
        </p:nvSpPr>
        <p:spPr bwMode="auto">
          <a:xfrm>
            <a:off x="0" y="190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800" b="0" i="0" u="none" strike="noStrike" cap="none" normalizeH="0" baseline="0" smtClean="0">
                <a:ln>
                  <a:noFill/>
                </a:ln>
                <a:solidFill>
                  <a:schemeClr val="tx1"/>
                </a:solidFill>
                <a:effectLst/>
                <a:latin typeface="Arial" pitchFamily="34" charset="0"/>
                <a:cs typeface="Arial" pitchFamily="34" charset="0"/>
              </a:rPr>
              <a:t> </a:t>
            </a: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28682"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8684"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18" name="Oggetto 17"/>
          <p:cNvGraphicFramePr>
            <a:graphicFrameLocks noChangeAspect="1"/>
          </p:cNvGraphicFramePr>
          <p:nvPr/>
        </p:nvGraphicFramePr>
        <p:xfrm>
          <a:off x="1619672" y="2772544"/>
          <a:ext cx="6034653" cy="872480"/>
        </p:xfrm>
        <a:graphic>
          <a:graphicData uri="http://schemas.openxmlformats.org/presentationml/2006/ole">
            <p:oleObj spid="_x0000_s88066" name="Equazione" r:id="rId4" imgW="2108160" imgH="304560" progId="Equation.3">
              <p:embed/>
            </p:oleObj>
          </a:graphicData>
        </a:graphic>
      </p:graphicFrame>
      <p:sp>
        <p:nvSpPr>
          <p:cNvPr id="19" name="CasellaDiTesto 18"/>
          <p:cNvSpPr txBox="1"/>
          <p:nvPr/>
        </p:nvSpPr>
        <p:spPr>
          <a:xfrm>
            <a:off x="539552" y="2276872"/>
            <a:ext cx="2808312" cy="369332"/>
          </a:xfrm>
          <a:prstGeom prst="rect">
            <a:avLst/>
          </a:prstGeom>
          <a:noFill/>
        </p:spPr>
        <p:txBody>
          <a:bodyPr wrap="square" rtlCol="0">
            <a:spAutoFit/>
          </a:bodyPr>
          <a:lstStyle/>
          <a:p>
            <a:r>
              <a:rPr lang="it-IT" dirty="0" err="1" smtClean="0">
                <a:solidFill>
                  <a:srgbClr val="003366"/>
                </a:solidFill>
              </a:rPr>
              <a:t>Consider</a:t>
            </a:r>
            <a:r>
              <a:rPr lang="it-IT" dirty="0" smtClean="0">
                <a:solidFill>
                  <a:srgbClr val="003366"/>
                </a:solidFill>
              </a:rPr>
              <a:t>  VAR(p)</a:t>
            </a:r>
            <a:endParaRPr lang="it-IT" dirty="0">
              <a:solidFill>
                <a:srgbClr val="003366"/>
              </a:solidFill>
            </a:endParaRPr>
          </a:p>
        </p:txBody>
      </p:sp>
      <p:sp>
        <p:nvSpPr>
          <p:cNvPr id="20" name="CasellaDiTesto 19"/>
          <p:cNvSpPr txBox="1"/>
          <p:nvPr/>
        </p:nvSpPr>
        <p:spPr>
          <a:xfrm>
            <a:off x="539552" y="3873822"/>
            <a:ext cx="2448272" cy="923330"/>
          </a:xfrm>
          <a:prstGeom prst="rect">
            <a:avLst/>
          </a:prstGeom>
          <a:noFill/>
        </p:spPr>
        <p:txBody>
          <a:bodyPr wrap="square" rtlCol="0">
            <a:spAutoFit/>
          </a:bodyPr>
          <a:lstStyle/>
          <a:p>
            <a:r>
              <a:rPr lang="it-IT" dirty="0" err="1" smtClean="0">
                <a:solidFill>
                  <a:srgbClr val="003366"/>
                </a:solidFill>
              </a:rPr>
              <a:t>with</a:t>
            </a:r>
            <a:r>
              <a:rPr lang="it-IT" dirty="0" smtClean="0">
                <a:solidFill>
                  <a:srgbClr val="003366"/>
                </a:solidFill>
              </a:rPr>
              <a:t>:</a:t>
            </a:r>
          </a:p>
          <a:p>
            <a:endParaRPr lang="it-IT" dirty="0" smtClean="0"/>
          </a:p>
          <a:p>
            <a:endParaRPr lang="it-IT" dirty="0"/>
          </a:p>
        </p:txBody>
      </p:sp>
      <p:graphicFrame>
        <p:nvGraphicFramePr>
          <p:cNvPr id="21" name="Oggetto 20"/>
          <p:cNvGraphicFramePr>
            <a:graphicFrameLocks noChangeAspect="1"/>
          </p:cNvGraphicFramePr>
          <p:nvPr/>
        </p:nvGraphicFramePr>
        <p:xfrm>
          <a:off x="611560" y="4437112"/>
          <a:ext cx="2160240" cy="1296144"/>
        </p:xfrm>
        <a:graphic>
          <a:graphicData uri="http://schemas.openxmlformats.org/presentationml/2006/ole">
            <p:oleObj spid="_x0000_s88067" name="Equazione" r:id="rId5" imgW="914400" imgH="736560" progId="Equation.3">
              <p:embed/>
            </p:oleObj>
          </a:graphicData>
        </a:graphic>
      </p:graphicFrame>
      <p:sp>
        <p:nvSpPr>
          <p:cNvPr id="23" name="CasellaDiTesto 22"/>
          <p:cNvSpPr txBox="1"/>
          <p:nvPr/>
        </p:nvSpPr>
        <p:spPr>
          <a:xfrm>
            <a:off x="2843808" y="4931876"/>
            <a:ext cx="504056" cy="369332"/>
          </a:xfrm>
          <a:prstGeom prst="rect">
            <a:avLst/>
          </a:prstGeom>
          <a:noFill/>
        </p:spPr>
        <p:txBody>
          <a:bodyPr wrap="square" rtlCol="0">
            <a:spAutoFit/>
          </a:bodyPr>
          <a:lstStyle/>
          <a:p>
            <a:r>
              <a:rPr lang="it-IT" dirty="0" err="1" smtClean="0"/>
              <a:t>for</a:t>
            </a:r>
            <a:r>
              <a:rPr lang="it-IT" dirty="0" smtClean="0"/>
              <a:t> </a:t>
            </a:r>
            <a:endParaRPr lang="it-IT" dirty="0"/>
          </a:p>
        </p:txBody>
      </p:sp>
      <p:sp>
        <p:nvSpPr>
          <p:cNvPr id="24" name="CasellaDiTesto 23"/>
          <p:cNvSpPr txBox="1"/>
          <p:nvPr/>
        </p:nvSpPr>
        <p:spPr>
          <a:xfrm>
            <a:off x="2843808" y="5363924"/>
            <a:ext cx="504056" cy="369332"/>
          </a:xfrm>
          <a:prstGeom prst="rect">
            <a:avLst/>
          </a:prstGeom>
          <a:noFill/>
        </p:spPr>
        <p:txBody>
          <a:bodyPr wrap="square" rtlCol="0">
            <a:spAutoFit/>
          </a:bodyPr>
          <a:lstStyle/>
          <a:p>
            <a:r>
              <a:rPr lang="it-IT" dirty="0" err="1" smtClean="0"/>
              <a:t>for</a:t>
            </a:r>
            <a:r>
              <a:rPr lang="it-IT" dirty="0" smtClean="0"/>
              <a:t> </a:t>
            </a:r>
            <a:endParaRPr lang="it-IT" dirty="0"/>
          </a:p>
        </p:txBody>
      </p:sp>
      <p:graphicFrame>
        <p:nvGraphicFramePr>
          <p:cNvPr id="25" name="Oggetto 24"/>
          <p:cNvGraphicFramePr>
            <a:graphicFrameLocks noChangeAspect="1"/>
          </p:cNvGraphicFramePr>
          <p:nvPr/>
        </p:nvGraphicFramePr>
        <p:xfrm>
          <a:off x="3347864" y="4910161"/>
          <a:ext cx="591600" cy="823095"/>
        </p:xfrm>
        <a:graphic>
          <a:graphicData uri="http://schemas.openxmlformats.org/presentationml/2006/ole">
            <p:oleObj spid="_x0000_s88068" name="Equazione" r:id="rId6" imgW="291960" imgH="406080" progId="Equation.3">
              <p:embed/>
            </p:oleObj>
          </a:graphicData>
        </a:graphic>
      </p:graphicFrame>
      <p:sp>
        <p:nvSpPr>
          <p:cNvPr id="26" name="CasellaDiTesto 25"/>
          <p:cNvSpPr txBox="1"/>
          <p:nvPr/>
        </p:nvSpPr>
        <p:spPr>
          <a:xfrm>
            <a:off x="4644008" y="3933056"/>
            <a:ext cx="4176464" cy="769441"/>
          </a:xfrm>
          <a:prstGeom prst="rect">
            <a:avLst/>
          </a:prstGeom>
          <a:noFill/>
        </p:spPr>
        <p:txBody>
          <a:bodyPr wrap="square" rtlCol="0">
            <a:spAutoFit/>
          </a:bodyPr>
          <a:lstStyle/>
          <a:p>
            <a:r>
              <a:rPr lang="en-US" sz="2200" dirty="0" smtClean="0">
                <a:solidFill>
                  <a:srgbClr val="003366"/>
                </a:solidFill>
                <a:latin typeface="Andalus" pitchFamily="18" charset="-78"/>
                <a:cs typeface="Andalus" pitchFamily="18" charset="-78"/>
              </a:rPr>
              <a:t>The condition for the </a:t>
            </a:r>
            <a:r>
              <a:rPr lang="en-US" sz="2200" dirty="0" err="1" smtClean="0">
                <a:solidFill>
                  <a:srgbClr val="003366"/>
                </a:solidFill>
                <a:latin typeface="Andalus" pitchFamily="18" charset="-78"/>
                <a:cs typeface="Andalus" pitchFamily="18" charset="-78"/>
              </a:rPr>
              <a:t>Var</a:t>
            </a:r>
            <a:r>
              <a:rPr lang="en-US" sz="2200" dirty="0" smtClean="0">
                <a:solidFill>
                  <a:srgbClr val="003366"/>
                </a:solidFill>
                <a:latin typeface="Andalus" pitchFamily="18" charset="-78"/>
                <a:cs typeface="Andalus" pitchFamily="18" charset="-78"/>
              </a:rPr>
              <a:t>(p) model to be stationary is:</a:t>
            </a:r>
            <a:endParaRPr lang="it-IT" sz="2200" dirty="0">
              <a:solidFill>
                <a:srgbClr val="003366"/>
              </a:solidFill>
              <a:latin typeface="Andalus" pitchFamily="18" charset="-78"/>
              <a:cs typeface="Andalus" pitchFamily="18" charset="-78"/>
            </a:endParaRPr>
          </a:p>
        </p:txBody>
      </p:sp>
      <p:graphicFrame>
        <p:nvGraphicFramePr>
          <p:cNvPr id="27" name="Oggetto 26"/>
          <p:cNvGraphicFramePr>
            <a:graphicFrameLocks noChangeAspect="1"/>
          </p:cNvGraphicFramePr>
          <p:nvPr/>
        </p:nvGraphicFramePr>
        <p:xfrm>
          <a:off x="4716016" y="4869160"/>
          <a:ext cx="2016224" cy="515258"/>
        </p:xfrm>
        <a:graphic>
          <a:graphicData uri="http://schemas.openxmlformats.org/presentationml/2006/ole">
            <p:oleObj spid="_x0000_s88069" name="Equazione" r:id="rId7" imgW="1143000" imgH="291960" progId="Equation.3">
              <p:embed/>
            </p:oleObj>
          </a:graphicData>
        </a:graphic>
      </p:graphicFrame>
      <p:graphicFrame>
        <p:nvGraphicFramePr>
          <p:cNvPr id="28" name="Oggetto 27"/>
          <p:cNvGraphicFramePr>
            <a:graphicFrameLocks noChangeAspect="1"/>
          </p:cNvGraphicFramePr>
          <p:nvPr/>
        </p:nvGraphicFramePr>
        <p:xfrm>
          <a:off x="6829772" y="4869160"/>
          <a:ext cx="766564" cy="511043"/>
        </p:xfrm>
        <a:graphic>
          <a:graphicData uri="http://schemas.openxmlformats.org/presentationml/2006/ole">
            <p:oleObj spid="_x0000_s88070" name="Equazione" r:id="rId8" imgW="380880" imgH="253800" progId="Equation.3">
              <p:embed/>
            </p:oleObj>
          </a:graphicData>
        </a:graphic>
      </p:graphicFrame>
    </p:spTree>
    <p:extLst>
      <p:ext uri="{BB962C8B-B14F-4D97-AF65-F5344CB8AC3E}">
        <p14:creationId xmlns:p14="http://schemas.microsoft.com/office/powerpoint/2010/main" xmlns="" val="18190414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467544" y="476672"/>
            <a:ext cx="8229600" cy="1143000"/>
          </a:xfrm>
        </p:spPr>
        <p:txBody>
          <a:bodyPr>
            <a:normAutofit fontScale="90000"/>
          </a:bodyPr>
          <a:lstStyle/>
          <a:p>
            <a:r>
              <a:rPr lang="en-GB" sz="4400" dirty="0" smtClean="0">
                <a:solidFill>
                  <a:srgbClr val="C00000"/>
                </a:solidFill>
                <a:latin typeface="Andalus" pitchFamily="18" charset="-78"/>
                <a:cs typeface="Andalus" pitchFamily="18" charset="-78"/>
              </a:rPr>
              <a:t/>
            </a:r>
            <a:br>
              <a:rPr lang="en-GB" sz="4400" dirty="0" smtClean="0">
                <a:solidFill>
                  <a:srgbClr val="C00000"/>
                </a:solidFill>
                <a:latin typeface="Andalus" pitchFamily="18" charset="-78"/>
                <a:cs typeface="Andalus" pitchFamily="18" charset="-78"/>
              </a:rPr>
            </a:br>
            <a:r>
              <a:rPr lang="en-GB" sz="3100" dirty="0" smtClean="0">
                <a:solidFill>
                  <a:srgbClr val="C00000"/>
                </a:solidFill>
                <a:latin typeface="Aharoni" pitchFamily="2" charset="-79"/>
                <a:cs typeface="Aharoni" pitchFamily="2" charset="-79"/>
              </a:rPr>
              <a:t>VAR and VECM for Kt</a:t>
            </a:r>
            <a:endParaRPr lang="en-US" sz="3100" dirty="0">
              <a:solidFill>
                <a:srgbClr val="C00000"/>
              </a:solidFill>
              <a:latin typeface="Aharoni" pitchFamily="2" charset="-79"/>
              <a:cs typeface="Aharoni" pitchFamily="2" charset="-79"/>
            </a:endParaRPr>
          </a:p>
        </p:txBody>
      </p:sp>
      <p:sp>
        <p:nvSpPr>
          <p:cNvPr id="7270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7270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3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86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86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677" name="Rectangle 5"/>
          <p:cNvSpPr>
            <a:spLocks noChangeArrowheads="1"/>
          </p:cNvSpPr>
          <p:nvPr/>
        </p:nvSpPr>
        <p:spPr bwMode="auto">
          <a:xfrm>
            <a:off x="0" y="190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800" b="0" i="0" u="none" strike="noStrike" cap="none" normalizeH="0" baseline="0" smtClean="0">
                <a:ln>
                  <a:noFill/>
                </a:ln>
                <a:solidFill>
                  <a:schemeClr val="tx1"/>
                </a:solidFill>
                <a:effectLst/>
                <a:latin typeface="Arial" pitchFamily="34" charset="0"/>
                <a:cs typeface="Arial" pitchFamily="34" charset="0"/>
              </a:rPr>
              <a:t> </a:t>
            </a: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28679"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680" name="Rectangle 8"/>
          <p:cNvSpPr>
            <a:spLocks noChangeArrowheads="1"/>
          </p:cNvSpPr>
          <p:nvPr/>
        </p:nvSpPr>
        <p:spPr bwMode="auto">
          <a:xfrm>
            <a:off x="0" y="190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800" b="0" i="0" u="none" strike="noStrike" cap="none" normalizeH="0" baseline="0" smtClean="0">
                <a:ln>
                  <a:noFill/>
                </a:ln>
                <a:solidFill>
                  <a:schemeClr val="tx1"/>
                </a:solidFill>
                <a:effectLst/>
                <a:latin typeface="Arial" pitchFamily="34" charset="0"/>
                <a:cs typeface="Arial" pitchFamily="34" charset="0"/>
              </a:rPr>
              <a:t> </a:t>
            </a: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28682"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8684"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9" name="CasellaDiTesto 18"/>
          <p:cNvSpPr txBox="1"/>
          <p:nvPr/>
        </p:nvSpPr>
        <p:spPr>
          <a:xfrm>
            <a:off x="2123728" y="1988840"/>
            <a:ext cx="5184576" cy="4278094"/>
          </a:xfrm>
          <a:prstGeom prst="rect">
            <a:avLst/>
          </a:prstGeom>
          <a:noFill/>
        </p:spPr>
        <p:txBody>
          <a:bodyPr wrap="square" rtlCol="0">
            <a:spAutoFit/>
          </a:bodyPr>
          <a:lstStyle/>
          <a:p>
            <a:pPr algn="ctr"/>
            <a:r>
              <a:rPr lang="it-IT" sz="2800" dirty="0" err="1" smtClean="0">
                <a:solidFill>
                  <a:srgbClr val="003366"/>
                </a:solidFill>
                <a:latin typeface="Andalus" pitchFamily="18" charset="-78"/>
                <a:cs typeface="Andalus" pitchFamily="18" charset="-78"/>
              </a:rPr>
              <a:t>Unit</a:t>
            </a:r>
            <a:r>
              <a:rPr lang="it-IT" sz="2800" dirty="0" smtClean="0">
                <a:solidFill>
                  <a:srgbClr val="003366"/>
                </a:solidFill>
                <a:latin typeface="Andalus" pitchFamily="18" charset="-78"/>
                <a:cs typeface="Andalus" pitchFamily="18" charset="-78"/>
              </a:rPr>
              <a:t> </a:t>
            </a:r>
            <a:r>
              <a:rPr lang="it-IT" sz="2800" dirty="0" err="1" smtClean="0">
                <a:solidFill>
                  <a:srgbClr val="003366"/>
                </a:solidFill>
                <a:latin typeface="Andalus" pitchFamily="18" charset="-78"/>
                <a:cs typeface="Andalus" pitchFamily="18" charset="-78"/>
              </a:rPr>
              <a:t>root</a:t>
            </a:r>
            <a:r>
              <a:rPr lang="it-IT" sz="2800" dirty="0" smtClean="0">
                <a:solidFill>
                  <a:srgbClr val="003366"/>
                </a:solidFill>
                <a:latin typeface="Andalus" pitchFamily="18" charset="-78"/>
                <a:cs typeface="Andalus" pitchFamily="18" charset="-78"/>
              </a:rPr>
              <a:t> </a:t>
            </a:r>
            <a:r>
              <a:rPr lang="it-IT" sz="2800" dirty="0" err="1" smtClean="0">
                <a:solidFill>
                  <a:srgbClr val="003366"/>
                </a:solidFill>
                <a:latin typeface="Andalus" pitchFamily="18" charset="-78"/>
                <a:cs typeface="Andalus" pitchFamily="18" charset="-78"/>
              </a:rPr>
              <a:t>tests</a:t>
            </a:r>
            <a:endParaRPr lang="it-IT" sz="2800" dirty="0" smtClean="0">
              <a:solidFill>
                <a:srgbClr val="003366"/>
              </a:solidFill>
              <a:latin typeface="Andalus" pitchFamily="18" charset="-78"/>
              <a:cs typeface="Andalus" pitchFamily="18" charset="-78"/>
            </a:endParaRPr>
          </a:p>
          <a:p>
            <a:pPr algn="ctr"/>
            <a:endParaRPr lang="it-IT" sz="2000" dirty="0" smtClean="0">
              <a:solidFill>
                <a:srgbClr val="003366"/>
              </a:solidFill>
              <a:latin typeface="Andalus" pitchFamily="18" charset="-78"/>
              <a:cs typeface="Andalus" pitchFamily="18" charset="-78"/>
            </a:endParaRPr>
          </a:p>
          <a:p>
            <a:pPr algn="ctr"/>
            <a:endParaRPr lang="it-IT" sz="2400" dirty="0" smtClean="0">
              <a:solidFill>
                <a:srgbClr val="003366"/>
              </a:solidFill>
              <a:latin typeface="Andalus" pitchFamily="18" charset="-78"/>
              <a:cs typeface="Andalus" pitchFamily="18" charset="-78"/>
            </a:endParaRPr>
          </a:p>
          <a:p>
            <a:pPr algn="ctr"/>
            <a:r>
              <a:rPr lang="it-IT" sz="2800" dirty="0" err="1" smtClean="0">
                <a:solidFill>
                  <a:srgbClr val="003366"/>
                </a:solidFill>
                <a:latin typeface="Andalus" pitchFamily="18" charset="-78"/>
                <a:cs typeface="Andalus" pitchFamily="18" charset="-78"/>
              </a:rPr>
              <a:t>All</a:t>
            </a:r>
            <a:r>
              <a:rPr lang="it-IT" sz="2800" dirty="0" smtClean="0">
                <a:solidFill>
                  <a:srgbClr val="003366"/>
                </a:solidFill>
                <a:latin typeface="Andalus" pitchFamily="18" charset="-78"/>
                <a:cs typeface="Andalus" pitchFamily="18" charset="-78"/>
              </a:rPr>
              <a:t> </a:t>
            </a:r>
            <a:r>
              <a:rPr lang="it-IT" sz="2800" dirty="0" err="1" smtClean="0">
                <a:solidFill>
                  <a:srgbClr val="003366"/>
                </a:solidFill>
                <a:latin typeface="Andalus" pitchFamily="18" charset="-78"/>
                <a:cs typeface="Andalus" pitchFamily="18" charset="-78"/>
              </a:rPr>
              <a:t>causes</a:t>
            </a:r>
            <a:r>
              <a:rPr lang="it-IT" sz="2800" dirty="0" smtClean="0">
                <a:solidFill>
                  <a:srgbClr val="003366"/>
                </a:solidFill>
                <a:latin typeface="Andalus" pitchFamily="18" charset="-78"/>
                <a:cs typeface="Andalus" pitchFamily="18" charset="-78"/>
              </a:rPr>
              <a:t> </a:t>
            </a:r>
            <a:r>
              <a:rPr lang="it-IT" sz="2800" dirty="0" err="1" smtClean="0">
                <a:solidFill>
                  <a:srgbClr val="003366"/>
                </a:solidFill>
                <a:latin typeface="Andalus" pitchFamily="18" charset="-78"/>
                <a:cs typeface="Andalus" pitchFamily="18" charset="-78"/>
              </a:rPr>
              <a:t>of</a:t>
            </a:r>
            <a:r>
              <a:rPr lang="it-IT" sz="2800" dirty="0" smtClean="0">
                <a:solidFill>
                  <a:srgbClr val="003366"/>
                </a:solidFill>
                <a:latin typeface="Andalus" pitchFamily="18" charset="-78"/>
                <a:cs typeface="Andalus" pitchFamily="18" charset="-78"/>
              </a:rPr>
              <a:t> </a:t>
            </a:r>
            <a:r>
              <a:rPr lang="it-IT" sz="2800" dirty="0" err="1" smtClean="0">
                <a:solidFill>
                  <a:srgbClr val="003366"/>
                </a:solidFill>
                <a:latin typeface="Andalus" pitchFamily="18" charset="-78"/>
                <a:cs typeface="Andalus" pitchFamily="18" charset="-78"/>
              </a:rPr>
              <a:t>death</a:t>
            </a:r>
            <a:r>
              <a:rPr lang="it-IT" sz="2800" dirty="0" smtClean="0">
                <a:solidFill>
                  <a:srgbClr val="003366"/>
                </a:solidFill>
                <a:latin typeface="Andalus" pitchFamily="18" charset="-78"/>
                <a:cs typeface="Andalus" pitchFamily="18" charset="-78"/>
              </a:rPr>
              <a:t> </a:t>
            </a:r>
            <a:r>
              <a:rPr lang="it-IT" sz="2800" dirty="0" err="1" smtClean="0">
                <a:solidFill>
                  <a:srgbClr val="003366"/>
                </a:solidFill>
                <a:latin typeface="Andalus" pitchFamily="18" charset="-78"/>
                <a:cs typeface="Andalus" pitchFamily="18" charset="-78"/>
              </a:rPr>
              <a:t>have</a:t>
            </a:r>
            <a:r>
              <a:rPr lang="it-IT" sz="2800" dirty="0" smtClean="0">
                <a:solidFill>
                  <a:srgbClr val="003366"/>
                </a:solidFill>
                <a:latin typeface="Andalus" pitchFamily="18" charset="-78"/>
                <a:cs typeface="Andalus" pitchFamily="18" charset="-78"/>
              </a:rPr>
              <a:t> </a:t>
            </a:r>
            <a:r>
              <a:rPr lang="it-IT" sz="2800" dirty="0" err="1" smtClean="0">
                <a:solidFill>
                  <a:srgbClr val="003366"/>
                </a:solidFill>
                <a:latin typeface="Andalus" pitchFamily="18" charset="-78"/>
                <a:cs typeface="Andalus" pitchFamily="18" charset="-78"/>
              </a:rPr>
              <a:t>unit</a:t>
            </a:r>
            <a:r>
              <a:rPr lang="it-IT" sz="2800" dirty="0" smtClean="0">
                <a:solidFill>
                  <a:srgbClr val="003366"/>
                </a:solidFill>
                <a:latin typeface="Andalus" pitchFamily="18" charset="-78"/>
                <a:cs typeface="Andalus" pitchFamily="18" charset="-78"/>
              </a:rPr>
              <a:t> </a:t>
            </a:r>
            <a:r>
              <a:rPr lang="it-IT" sz="2800" dirty="0" err="1" smtClean="0">
                <a:solidFill>
                  <a:srgbClr val="003366"/>
                </a:solidFill>
                <a:latin typeface="Andalus" pitchFamily="18" charset="-78"/>
                <a:cs typeface="Andalus" pitchFamily="18" charset="-78"/>
              </a:rPr>
              <a:t>roots</a:t>
            </a:r>
            <a:endParaRPr lang="it-IT" sz="2800" dirty="0" smtClean="0">
              <a:solidFill>
                <a:srgbClr val="003366"/>
              </a:solidFill>
              <a:latin typeface="Andalus" pitchFamily="18" charset="-78"/>
              <a:cs typeface="Andalus" pitchFamily="18" charset="-78"/>
            </a:endParaRPr>
          </a:p>
          <a:p>
            <a:pPr algn="ctr"/>
            <a:endParaRPr lang="it-IT" sz="2800" dirty="0" smtClean="0">
              <a:solidFill>
                <a:srgbClr val="003366"/>
              </a:solidFill>
              <a:latin typeface="Andalus" pitchFamily="18" charset="-78"/>
              <a:cs typeface="Andalus" pitchFamily="18" charset="-78"/>
            </a:endParaRPr>
          </a:p>
          <a:p>
            <a:pPr algn="ctr"/>
            <a:endParaRPr lang="it-IT" sz="2800" dirty="0" smtClean="0">
              <a:solidFill>
                <a:srgbClr val="003366"/>
              </a:solidFill>
              <a:latin typeface="Andalus" pitchFamily="18" charset="-78"/>
              <a:cs typeface="Andalus" pitchFamily="18" charset="-78"/>
            </a:endParaRPr>
          </a:p>
          <a:p>
            <a:pPr algn="ctr"/>
            <a:r>
              <a:rPr lang="it-IT" sz="2800" dirty="0" smtClean="0">
                <a:solidFill>
                  <a:srgbClr val="003366"/>
                </a:solidFill>
                <a:latin typeface="Andalus" pitchFamily="18" charset="-78"/>
                <a:cs typeface="Andalus" pitchFamily="18" charset="-78"/>
              </a:rPr>
              <a:t>NOT STATIONARY</a:t>
            </a:r>
          </a:p>
          <a:p>
            <a:pPr algn="ctr"/>
            <a:endParaRPr lang="it-IT" sz="2000" dirty="0" smtClean="0">
              <a:solidFill>
                <a:srgbClr val="003366"/>
              </a:solidFill>
              <a:latin typeface="Andalus" pitchFamily="18" charset="-78"/>
              <a:cs typeface="Andalus" pitchFamily="18" charset="-78"/>
            </a:endParaRPr>
          </a:p>
          <a:p>
            <a:pPr algn="ctr"/>
            <a:endParaRPr lang="it-IT" sz="2000" dirty="0" smtClean="0">
              <a:solidFill>
                <a:srgbClr val="003366"/>
              </a:solidFill>
              <a:latin typeface="Andalus" pitchFamily="18" charset="-78"/>
              <a:cs typeface="Andalus" pitchFamily="18" charset="-78"/>
            </a:endParaRPr>
          </a:p>
          <a:p>
            <a:pPr algn="ctr"/>
            <a:endParaRPr lang="it-IT" sz="2000" dirty="0" smtClean="0">
              <a:solidFill>
                <a:srgbClr val="003366"/>
              </a:solidFill>
              <a:latin typeface="Andalus" pitchFamily="18" charset="-78"/>
              <a:cs typeface="Andalus" pitchFamily="18" charset="-78"/>
            </a:endParaRPr>
          </a:p>
          <a:p>
            <a:pPr algn="ctr"/>
            <a:r>
              <a:rPr lang="it-IT" sz="2800" b="1" dirty="0" smtClean="0">
                <a:solidFill>
                  <a:srgbClr val="003366"/>
                </a:solidFill>
                <a:latin typeface="Andalus" pitchFamily="18" charset="-78"/>
                <a:cs typeface="Andalus" pitchFamily="18" charset="-78"/>
              </a:rPr>
              <a:t>ALL VARIABLES ARE I(1</a:t>
            </a:r>
            <a:r>
              <a:rPr lang="it-IT" sz="2800" dirty="0" smtClean="0">
                <a:solidFill>
                  <a:srgbClr val="003366"/>
                </a:solidFill>
                <a:latin typeface="Andalus" pitchFamily="18" charset="-78"/>
                <a:cs typeface="Andalus" pitchFamily="18" charset="-78"/>
              </a:rPr>
              <a:t>)</a:t>
            </a:r>
            <a:endParaRPr lang="it-IT" sz="2800" dirty="0">
              <a:solidFill>
                <a:srgbClr val="003366"/>
              </a:solidFill>
              <a:latin typeface="Andalus" pitchFamily="18" charset="-78"/>
              <a:cs typeface="Andalus" pitchFamily="18" charset="-78"/>
            </a:endParaRPr>
          </a:p>
        </p:txBody>
      </p:sp>
      <p:cxnSp>
        <p:nvCxnSpPr>
          <p:cNvPr id="18" name="Connettore 2 17"/>
          <p:cNvCxnSpPr/>
          <p:nvPr/>
        </p:nvCxnSpPr>
        <p:spPr>
          <a:xfrm>
            <a:off x="4860032" y="2492896"/>
            <a:ext cx="0"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Connettore 2 19"/>
          <p:cNvCxnSpPr/>
          <p:nvPr/>
        </p:nvCxnSpPr>
        <p:spPr>
          <a:xfrm>
            <a:off x="4860032" y="3645024"/>
            <a:ext cx="0"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7" name="Freccia in giù 26"/>
          <p:cNvSpPr/>
          <p:nvPr/>
        </p:nvSpPr>
        <p:spPr>
          <a:xfrm>
            <a:off x="4283968" y="4869160"/>
            <a:ext cx="1152128" cy="792088"/>
          </a:xfrm>
          <a:prstGeom prst="downArrow">
            <a:avLst/>
          </a:prstGeom>
          <a:solidFill>
            <a:schemeClr val="accent1">
              <a:alpha val="3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xmlns="" val="18190414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467544" y="836712"/>
            <a:ext cx="8229600" cy="1143000"/>
          </a:xfrm>
        </p:spPr>
        <p:txBody>
          <a:bodyPr>
            <a:normAutofit fontScale="90000"/>
          </a:bodyPr>
          <a:lstStyle/>
          <a:p>
            <a:r>
              <a:rPr lang="en-GB" sz="4400" dirty="0" smtClean="0">
                <a:solidFill>
                  <a:srgbClr val="C00000"/>
                </a:solidFill>
                <a:latin typeface="Andalus" pitchFamily="18" charset="-78"/>
                <a:cs typeface="Andalus" pitchFamily="18" charset="-78"/>
              </a:rPr>
              <a:t/>
            </a:r>
            <a:br>
              <a:rPr lang="en-GB" sz="4400" dirty="0" smtClean="0">
                <a:solidFill>
                  <a:srgbClr val="C00000"/>
                </a:solidFill>
                <a:latin typeface="Andalus" pitchFamily="18" charset="-78"/>
                <a:cs typeface="Andalus" pitchFamily="18" charset="-78"/>
              </a:rPr>
            </a:br>
            <a:r>
              <a:rPr lang="en-GB" sz="3100" dirty="0" err="1" smtClean="0">
                <a:solidFill>
                  <a:srgbClr val="C00000"/>
                </a:solidFill>
                <a:latin typeface="Aharoni" pitchFamily="2" charset="-79"/>
                <a:cs typeface="Aharoni" pitchFamily="2" charset="-79"/>
              </a:rPr>
              <a:t>Cointegration</a:t>
            </a:r>
            <a:endParaRPr lang="en-US" sz="3100" dirty="0">
              <a:solidFill>
                <a:srgbClr val="C00000"/>
              </a:solidFill>
              <a:latin typeface="Aharoni" pitchFamily="2" charset="-79"/>
              <a:cs typeface="Aharoni" pitchFamily="2" charset="-79"/>
            </a:endParaRPr>
          </a:p>
        </p:txBody>
      </p:sp>
      <p:sp>
        <p:nvSpPr>
          <p:cNvPr id="7270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7270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3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86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86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677" name="Rectangle 5"/>
          <p:cNvSpPr>
            <a:spLocks noChangeArrowheads="1"/>
          </p:cNvSpPr>
          <p:nvPr/>
        </p:nvSpPr>
        <p:spPr bwMode="auto">
          <a:xfrm>
            <a:off x="0" y="190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800" b="0" i="0" u="none" strike="noStrike" cap="none" normalizeH="0" baseline="0" smtClean="0">
                <a:ln>
                  <a:noFill/>
                </a:ln>
                <a:solidFill>
                  <a:schemeClr val="tx1"/>
                </a:solidFill>
                <a:effectLst/>
                <a:latin typeface="Arial" pitchFamily="34" charset="0"/>
                <a:cs typeface="Arial" pitchFamily="34" charset="0"/>
              </a:rPr>
              <a:t> </a:t>
            </a: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28679"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680" name="Rectangle 8"/>
          <p:cNvSpPr>
            <a:spLocks noChangeArrowheads="1"/>
          </p:cNvSpPr>
          <p:nvPr/>
        </p:nvSpPr>
        <p:spPr bwMode="auto">
          <a:xfrm>
            <a:off x="0" y="190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800" b="0" i="0" u="none" strike="noStrike" cap="none" normalizeH="0" baseline="0" smtClean="0">
                <a:ln>
                  <a:noFill/>
                </a:ln>
                <a:solidFill>
                  <a:schemeClr val="tx1"/>
                </a:solidFill>
                <a:effectLst/>
                <a:latin typeface="Arial" pitchFamily="34" charset="0"/>
                <a:cs typeface="Arial" pitchFamily="34" charset="0"/>
              </a:rPr>
              <a:t> </a:t>
            </a: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28682"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8684"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9" name="CasellaDiTesto 18"/>
          <p:cNvSpPr txBox="1"/>
          <p:nvPr/>
        </p:nvSpPr>
        <p:spPr>
          <a:xfrm>
            <a:off x="539552" y="2564904"/>
            <a:ext cx="7920880" cy="1200329"/>
          </a:xfrm>
          <a:prstGeom prst="rect">
            <a:avLst/>
          </a:prstGeom>
          <a:noFill/>
        </p:spPr>
        <p:txBody>
          <a:bodyPr wrap="square" rtlCol="0">
            <a:spAutoFit/>
          </a:bodyPr>
          <a:lstStyle/>
          <a:p>
            <a:pPr algn="just"/>
            <a:r>
              <a:rPr lang="en-US" sz="2400" dirty="0" smtClean="0">
                <a:solidFill>
                  <a:srgbClr val="003366"/>
                </a:solidFill>
                <a:latin typeface="Andalus" pitchFamily="18" charset="-78"/>
                <a:cs typeface="Andalus" pitchFamily="18" charset="-78"/>
              </a:rPr>
              <a:t>If all the variables aren’t stationary and integrated of the same order, we can find an equilibrium between them in the long – run represented by this equation:</a:t>
            </a:r>
            <a:r>
              <a:rPr lang="it-IT" sz="2400" dirty="0" smtClean="0">
                <a:solidFill>
                  <a:srgbClr val="003366"/>
                </a:solidFill>
                <a:latin typeface="Andalus" pitchFamily="18" charset="-78"/>
                <a:cs typeface="Andalus" pitchFamily="18" charset="-78"/>
              </a:rPr>
              <a:t> </a:t>
            </a:r>
          </a:p>
        </p:txBody>
      </p:sp>
      <p:graphicFrame>
        <p:nvGraphicFramePr>
          <p:cNvPr id="17" name="Oggetto 16"/>
          <p:cNvGraphicFramePr>
            <a:graphicFrameLocks noChangeAspect="1"/>
          </p:cNvGraphicFramePr>
          <p:nvPr/>
        </p:nvGraphicFramePr>
        <p:xfrm>
          <a:off x="2052638" y="4061123"/>
          <a:ext cx="4970462" cy="808037"/>
        </p:xfrm>
        <a:graphic>
          <a:graphicData uri="http://schemas.openxmlformats.org/presentationml/2006/ole">
            <p:oleObj spid="_x0000_s89090" name="Equazione" r:id="rId4" imgW="1955520" imgH="317160" progId="Equation.3">
              <p:embed/>
            </p:oleObj>
          </a:graphicData>
        </a:graphic>
      </p:graphicFrame>
    </p:spTree>
    <p:extLst>
      <p:ext uri="{BB962C8B-B14F-4D97-AF65-F5344CB8AC3E}">
        <p14:creationId xmlns:p14="http://schemas.microsoft.com/office/powerpoint/2010/main" xmlns="" val="18190414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467544" y="836712"/>
            <a:ext cx="8229600" cy="1143000"/>
          </a:xfrm>
        </p:spPr>
        <p:txBody>
          <a:bodyPr>
            <a:normAutofit fontScale="90000"/>
          </a:bodyPr>
          <a:lstStyle/>
          <a:p>
            <a:r>
              <a:rPr lang="en-GB" sz="4400" dirty="0" smtClean="0">
                <a:solidFill>
                  <a:srgbClr val="C00000"/>
                </a:solidFill>
                <a:latin typeface="Andalus" pitchFamily="18" charset="-78"/>
                <a:cs typeface="Andalus" pitchFamily="18" charset="-78"/>
              </a:rPr>
              <a:t/>
            </a:r>
            <a:br>
              <a:rPr lang="en-GB" sz="4400" dirty="0" smtClean="0">
                <a:solidFill>
                  <a:srgbClr val="C00000"/>
                </a:solidFill>
                <a:latin typeface="Andalus" pitchFamily="18" charset="-78"/>
                <a:cs typeface="Andalus" pitchFamily="18" charset="-78"/>
              </a:rPr>
            </a:br>
            <a:r>
              <a:rPr lang="en-GB" sz="3100" dirty="0" err="1" smtClean="0">
                <a:solidFill>
                  <a:srgbClr val="C00000"/>
                </a:solidFill>
                <a:latin typeface="Aharoni" pitchFamily="2" charset="-79"/>
                <a:cs typeface="Aharoni" pitchFamily="2" charset="-79"/>
              </a:rPr>
              <a:t>Cointegration</a:t>
            </a:r>
            <a:endParaRPr lang="en-US" sz="3100" dirty="0">
              <a:solidFill>
                <a:srgbClr val="C00000"/>
              </a:solidFill>
              <a:latin typeface="Aharoni" pitchFamily="2" charset="-79"/>
              <a:cs typeface="Aharoni" pitchFamily="2" charset="-79"/>
            </a:endParaRPr>
          </a:p>
        </p:txBody>
      </p:sp>
      <p:sp>
        <p:nvSpPr>
          <p:cNvPr id="7270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7270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3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86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86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677" name="Rectangle 5"/>
          <p:cNvSpPr>
            <a:spLocks noChangeArrowheads="1"/>
          </p:cNvSpPr>
          <p:nvPr/>
        </p:nvSpPr>
        <p:spPr bwMode="auto">
          <a:xfrm>
            <a:off x="0" y="190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800" b="0" i="0" u="none" strike="noStrike" cap="none" normalizeH="0" baseline="0" smtClean="0">
                <a:ln>
                  <a:noFill/>
                </a:ln>
                <a:solidFill>
                  <a:schemeClr val="tx1"/>
                </a:solidFill>
                <a:effectLst/>
                <a:latin typeface="Arial" pitchFamily="34" charset="0"/>
                <a:cs typeface="Arial" pitchFamily="34" charset="0"/>
              </a:rPr>
              <a:t> </a:t>
            </a: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28679"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680" name="Rectangle 8"/>
          <p:cNvSpPr>
            <a:spLocks noChangeArrowheads="1"/>
          </p:cNvSpPr>
          <p:nvPr/>
        </p:nvSpPr>
        <p:spPr bwMode="auto">
          <a:xfrm>
            <a:off x="0" y="190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800" b="0" i="0" u="none" strike="noStrike" cap="none" normalizeH="0" baseline="0" smtClean="0">
                <a:ln>
                  <a:noFill/>
                </a:ln>
                <a:solidFill>
                  <a:schemeClr val="tx1"/>
                </a:solidFill>
                <a:effectLst/>
                <a:latin typeface="Arial" pitchFamily="34" charset="0"/>
                <a:cs typeface="Arial" pitchFamily="34" charset="0"/>
              </a:rPr>
              <a:t> </a:t>
            </a: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28682"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8684"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9" name="CasellaDiTesto 18"/>
          <p:cNvSpPr txBox="1"/>
          <p:nvPr/>
        </p:nvSpPr>
        <p:spPr>
          <a:xfrm>
            <a:off x="539552" y="2204864"/>
            <a:ext cx="7920880" cy="4524315"/>
          </a:xfrm>
          <a:prstGeom prst="rect">
            <a:avLst/>
          </a:prstGeom>
          <a:noFill/>
        </p:spPr>
        <p:txBody>
          <a:bodyPr wrap="square" rtlCol="0">
            <a:spAutoFit/>
          </a:bodyPr>
          <a:lstStyle/>
          <a:p>
            <a:pPr algn="just"/>
            <a:r>
              <a:rPr lang="en-US" sz="2400" dirty="0" smtClean="0">
                <a:solidFill>
                  <a:srgbClr val="003366"/>
                </a:solidFill>
                <a:latin typeface="Andalus" pitchFamily="18" charset="-78"/>
                <a:cs typeface="Andalus" pitchFamily="18" charset="-78"/>
              </a:rPr>
              <a:t>If this relation is stationary (it means that they have the same trend in the long – run), the variables are </a:t>
            </a:r>
            <a:r>
              <a:rPr lang="en-US" sz="2400" dirty="0" err="1" smtClean="0">
                <a:solidFill>
                  <a:srgbClr val="003366"/>
                </a:solidFill>
                <a:latin typeface="Andalus" pitchFamily="18" charset="-78"/>
                <a:cs typeface="Andalus" pitchFamily="18" charset="-78"/>
              </a:rPr>
              <a:t>cointegrated</a:t>
            </a:r>
            <a:r>
              <a:rPr lang="en-US" sz="2400" dirty="0" smtClean="0">
                <a:solidFill>
                  <a:srgbClr val="003366"/>
                </a:solidFill>
                <a:latin typeface="Andalus" pitchFamily="18" charset="-78"/>
                <a:cs typeface="Andalus" pitchFamily="18" charset="-78"/>
              </a:rPr>
              <a:t>. </a:t>
            </a:r>
          </a:p>
          <a:p>
            <a:pPr algn="just"/>
            <a:endParaRPr lang="en-US" sz="2400" dirty="0" smtClean="0">
              <a:solidFill>
                <a:srgbClr val="003366"/>
              </a:solidFill>
              <a:latin typeface="Andalus" pitchFamily="18" charset="-78"/>
              <a:cs typeface="Andalus" pitchFamily="18" charset="-78"/>
            </a:endParaRPr>
          </a:p>
          <a:p>
            <a:pPr algn="ctr"/>
            <a:r>
              <a:rPr lang="en-US" sz="2400" dirty="0" smtClean="0">
                <a:solidFill>
                  <a:srgbClr val="003366"/>
                </a:solidFill>
                <a:latin typeface="Andalus" pitchFamily="18" charset="-78"/>
                <a:cs typeface="Andalus" pitchFamily="18" charset="-78"/>
              </a:rPr>
              <a:t>If the process      is stationary</a:t>
            </a:r>
          </a:p>
          <a:p>
            <a:pPr algn="ctr"/>
            <a:endParaRPr lang="en-US" sz="2400" dirty="0" smtClean="0">
              <a:solidFill>
                <a:srgbClr val="003366"/>
              </a:solidFill>
              <a:latin typeface="Andalus" pitchFamily="18" charset="-78"/>
              <a:cs typeface="Andalus" pitchFamily="18" charset="-78"/>
            </a:endParaRPr>
          </a:p>
          <a:p>
            <a:pPr algn="ctr"/>
            <a:endParaRPr lang="en-US" sz="2400" dirty="0" smtClean="0">
              <a:solidFill>
                <a:srgbClr val="003366"/>
              </a:solidFill>
              <a:latin typeface="Andalus" pitchFamily="18" charset="-78"/>
              <a:cs typeface="Andalus" pitchFamily="18" charset="-78"/>
            </a:endParaRPr>
          </a:p>
          <a:p>
            <a:pPr algn="ctr"/>
            <a:endParaRPr lang="en-US" sz="2400" dirty="0" smtClean="0">
              <a:solidFill>
                <a:srgbClr val="003366"/>
              </a:solidFill>
              <a:latin typeface="Andalus" pitchFamily="18" charset="-78"/>
              <a:cs typeface="Andalus" pitchFamily="18" charset="-78"/>
            </a:endParaRPr>
          </a:p>
          <a:p>
            <a:pPr algn="ctr"/>
            <a:endParaRPr lang="en-US" sz="2400" dirty="0" smtClean="0">
              <a:solidFill>
                <a:srgbClr val="003366"/>
              </a:solidFill>
              <a:latin typeface="Andalus" pitchFamily="18" charset="-78"/>
              <a:cs typeface="Andalus" pitchFamily="18" charset="-78"/>
            </a:endParaRPr>
          </a:p>
          <a:p>
            <a:pPr algn="ctr"/>
            <a:r>
              <a:rPr lang="en-US" sz="2400" dirty="0" smtClean="0">
                <a:solidFill>
                  <a:srgbClr val="003366"/>
                </a:solidFill>
                <a:latin typeface="Andalus" pitchFamily="18" charset="-78"/>
                <a:cs typeface="Andalus" pitchFamily="18" charset="-78"/>
              </a:rPr>
              <a:t>ALL CAUSES OF DEATH ARE COINTEGRATED</a:t>
            </a:r>
          </a:p>
          <a:p>
            <a:pPr algn="ctr"/>
            <a:endParaRPr lang="en-US" sz="2400" dirty="0" smtClean="0">
              <a:solidFill>
                <a:srgbClr val="003366"/>
              </a:solidFill>
              <a:latin typeface="Andalus" pitchFamily="18" charset="-78"/>
              <a:cs typeface="Andalus" pitchFamily="18" charset="-78"/>
            </a:endParaRPr>
          </a:p>
          <a:p>
            <a:pPr algn="ctr"/>
            <a:endParaRPr lang="en-US" sz="2400" dirty="0" smtClean="0">
              <a:solidFill>
                <a:srgbClr val="003366"/>
              </a:solidFill>
              <a:latin typeface="Andalus" pitchFamily="18" charset="-78"/>
              <a:cs typeface="Andalus" pitchFamily="18" charset="-78"/>
            </a:endParaRPr>
          </a:p>
          <a:p>
            <a:pPr algn="ctr"/>
            <a:endParaRPr lang="it-IT" sz="2400" dirty="0" smtClean="0">
              <a:solidFill>
                <a:srgbClr val="003366"/>
              </a:solidFill>
              <a:latin typeface="Andalus" pitchFamily="18" charset="-78"/>
              <a:cs typeface="Andalus" pitchFamily="18" charset="-78"/>
            </a:endParaRPr>
          </a:p>
        </p:txBody>
      </p:sp>
      <p:graphicFrame>
        <p:nvGraphicFramePr>
          <p:cNvPr id="18" name="Oggetto 17"/>
          <p:cNvGraphicFramePr>
            <a:graphicFrameLocks noChangeAspect="1"/>
          </p:cNvGraphicFramePr>
          <p:nvPr/>
        </p:nvGraphicFramePr>
        <p:xfrm>
          <a:off x="4057393" y="3717032"/>
          <a:ext cx="1018663" cy="446782"/>
        </p:xfrm>
        <a:graphic>
          <a:graphicData uri="http://schemas.openxmlformats.org/presentationml/2006/ole">
            <p:oleObj spid="_x0000_s90114" name="Equazione" r:id="rId4" imgW="723600" imgH="317160" progId="Equation.3">
              <p:embed/>
            </p:oleObj>
          </a:graphicData>
        </a:graphic>
      </p:graphicFrame>
      <p:graphicFrame>
        <p:nvGraphicFramePr>
          <p:cNvPr id="20" name="Oggetto 19"/>
          <p:cNvGraphicFramePr>
            <a:graphicFrameLocks noChangeAspect="1"/>
          </p:cNvGraphicFramePr>
          <p:nvPr/>
        </p:nvGraphicFramePr>
        <p:xfrm>
          <a:off x="4427984" y="3212976"/>
          <a:ext cx="360040" cy="456051"/>
        </p:xfrm>
        <a:graphic>
          <a:graphicData uri="http://schemas.openxmlformats.org/presentationml/2006/ole">
            <p:oleObj spid="_x0000_s90115" name="Equazione" r:id="rId5" imgW="190440" imgH="241200" progId="Equation.3">
              <p:embed/>
            </p:oleObj>
          </a:graphicData>
        </a:graphic>
      </p:graphicFrame>
      <p:sp>
        <p:nvSpPr>
          <p:cNvPr id="21" name="Freccia in giù 20"/>
          <p:cNvSpPr/>
          <p:nvPr/>
        </p:nvSpPr>
        <p:spPr>
          <a:xfrm>
            <a:off x="3779912" y="4293096"/>
            <a:ext cx="1656184" cy="648072"/>
          </a:xfrm>
          <a:prstGeom prst="downArrow">
            <a:avLst/>
          </a:prstGeom>
          <a:solidFill>
            <a:schemeClr val="accent1">
              <a:alpha val="2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xmlns="" val="18190414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467544" y="836712"/>
            <a:ext cx="8229600" cy="1143000"/>
          </a:xfrm>
        </p:spPr>
        <p:txBody>
          <a:bodyPr>
            <a:normAutofit fontScale="90000"/>
          </a:bodyPr>
          <a:lstStyle/>
          <a:p>
            <a:r>
              <a:rPr lang="en-GB" sz="4400" dirty="0" smtClean="0">
                <a:solidFill>
                  <a:srgbClr val="C00000"/>
                </a:solidFill>
                <a:latin typeface="Andalus" pitchFamily="18" charset="-78"/>
                <a:cs typeface="Andalus" pitchFamily="18" charset="-78"/>
              </a:rPr>
              <a:t/>
            </a:r>
            <a:br>
              <a:rPr lang="en-GB" sz="4400" dirty="0" smtClean="0">
                <a:solidFill>
                  <a:srgbClr val="C00000"/>
                </a:solidFill>
                <a:latin typeface="Andalus" pitchFamily="18" charset="-78"/>
                <a:cs typeface="Andalus" pitchFamily="18" charset="-78"/>
              </a:rPr>
            </a:br>
            <a:r>
              <a:rPr lang="en-GB" sz="3100" dirty="0" smtClean="0">
                <a:solidFill>
                  <a:srgbClr val="C00000"/>
                </a:solidFill>
                <a:latin typeface="Aharoni" pitchFamily="2" charset="-79"/>
                <a:cs typeface="Aharoni" pitchFamily="2" charset="-79"/>
              </a:rPr>
              <a:t>How many </a:t>
            </a:r>
            <a:r>
              <a:rPr lang="en-GB" sz="3100" dirty="0" err="1" smtClean="0">
                <a:solidFill>
                  <a:srgbClr val="C00000"/>
                </a:solidFill>
                <a:latin typeface="Aharoni" pitchFamily="2" charset="-79"/>
                <a:cs typeface="Aharoni" pitchFamily="2" charset="-79"/>
              </a:rPr>
              <a:t>cointegrating</a:t>
            </a:r>
            <a:r>
              <a:rPr lang="en-GB" sz="3100" dirty="0" smtClean="0">
                <a:solidFill>
                  <a:srgbClr val="C00000"/>
                </a:solidFill>
                <a:latin typeface="Aharoni" pitchFamily="2" charset="-79"/>
                <a:cs typeface="Aharoni" pitchFamily="2" charset="-79"/>
              </a:rPr>
              <a:t> relation are there?</a:t>
            </a:r>
            <a:endParaRPr lang="en-US" sz="3100" dirty="0">
              <a:solidFill>
                <a:srgbClr val="C00000"/>
              </a:solidFill>
              <a:latin typeface="Aharoni" pitchFamily="2" charset="-79"/>
              <a:cs typeface="Aharoni" pitchFamily="2" charset="-79"/>
            </a:endParaRPr>
          </a:p>
        </p:txBody>
      </p:sp>
      <p:sp>
        <p:nvSpPr>
          <p:cNvPr id="7270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7270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3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86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86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677" name="Rectangle 5"/>
          <p:cNvSpPr>
            <a:spLocks noChangeArrowheads="1"/>
          </p:cNvSpPr>
          <p:nvPr/>
        </p:nvSpPr>
        <p:spPr bwMode="auto">
          <a:xfrm>
            <a:off x="0" y="190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800" b="0" i="0" u="none" strike="noStrike" cap="none" normalizeH="0" baseline="0" smtClean="0">
                <a:ln>
                  <a:noFill/>
                </a:ln>
                <a:solidFill>
                  <a:schemeClr val="tx1"/>
                </a:solidFill>
                <a:effectLst/>
                <a:latin typeface="Arial" pitchFamily="34" charset="0"/>
                <a:cs typeface="Arial" pitchFamily="34" charset="0"/>
              </a:rPr>
              <a:t> </a:t>
            </a: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28679"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680" name="Rectangle 8"/>
          <p:cNvSpPr>
            <a:spLocks noChangeArrowheads="1"/>
          </p:cNvSpPr>
          <p:nvPr/>
        </p:nvSpPr>
        <p:spPr bwMode="auto">
          <a:xfrm>
            <a:off x="0" y="190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800" b="0" i="0" u="none" strike="noStrike" cap="none" normalizeH="0" baseline="0" smtClean="0">
                <a:ln>
                  <a:noFill/>
                </a:ln>
                <a:solidFill>
                  <a:schemeClr val="tx1"/>
                </a:solidFill>
                <a:effectLst/>
                <a:latin typeface="Arial" pitchFamily="34" charset="0"/>
                <a:cs typeface="Arial" pitchFamily="34" charset="0"/>
              </a:rPr>
              <a:t> </a:t>
            </a: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28682"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8684"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9" name="CasellaDiTesto 18"/>
          <p:cNvSpPr txBox="1"/>
          <p:nvPr/>
        </p:nvSpPr>
        <p:spPr>
          <a:xfrm>
            <a:off x="539552" y="2204864"/>
            <a:ext cx="7920880" cy="4893647"/>
          </a:xfrm>
          <a:prstGeom prst="rect">
            <a:avLst/>
          </a:prstGeom>
          <a:noFill/>
        </p:spPr>
        <p:txBody>
          <a:bodyPr wrap="square" rtlCol="0">
            <a:spAutoFit/>
          </a:bodyPr>
          <a:lstStyle/>
          <a:p>
            <a:pPr algn="just">
              <a:buFont typeface="Wingdings" pitchFamily="2" charset="2"/>
              <a:buChar char="Ø"/>
            </a:pPr>
            <a:r>
              <a:rPr lang="en-US" sz="2400" dirty="0" smtClean="0">
                <a:solidFill>
                  <a:srgbClr val="003366"/>
                </a:solidFill>
                <a:latin typeface="Andalus" pitchFamily="18" charset="-78"/>
                <a:cs typeface="Andalus" pitchFamily="18" charset="-78"/>
              </a:rPr>
              <a:t>Consider a process with three variables integrated of order 1,            and suppose that it is </a:t>
            </a:r>
            <a:r>
              <a:rPr lang="en-US" sz="2400" dirty="0" err="1" smtClean="0">
                <a:solidFill>
                  <a:srgbClr val="003366"/>
                </a:solidFill>
                <a:latin typeface="Andalus" pitchFamily="18" charset="-78"/>
                <a:cs typeface="Andalus" pitchFamily="18" charset="-78"/>
              </a:rPr>
              <a:t>cointegrated</a:t>
            </a:r>
            <a:r>
              <a:rPr lang="en-US" sz="2400" dirty="0" smtClean="0">
                <a:solidFill>
                  <a:srgbClr val="003366"/>
                </a:solidFill>
                <a:latin typeface="Andalus" pitchFamily="18" charset="-78"/>
                <a:cs typeface="Andalus" pitchFamily="18" charset="-78"/>
              </a:rPr>
              <a:t> with the </a:t>
            </a:r>
            <a:r>
              <a:rPr lang="en-US" sz="2400" dirty="0" err="1" smtClean="0">
                <a:solidFill>
                  <a:srgbClr val="003366"/>
                </a:solidFill>
                <a:latin typeface="Andalus" pitchFamily="18" charset="-78"/>
                <a:cs typeface="Andalus" pitchFamily="18" charset="-78"/>
              </a:rPr>
              <a:t>cointegrated</a:t>
            </a:r>
            <a:r>
              <a:rPr lang="en-US" sz="2400" dirty="0" smtClean="0">
                <a:solidFill>
                  <a:srgbClr val="003366"/>
                </a:solidFill>
                <a:latin typeface="Andalus" pitchFamily="18" charset="-78"/>
                <a:cs typeface="Andalus" pitchFamily="18" charset="-78"/>
              </a:rPr>
              <a:t> vector               ,  ,such that</a:t>
            </a:r>
          </a:p>
          <a:p>
            <a:pPr algn="just"/>
            <a:endParaRPr lang="en-US" sz="2400" dirty="0" smtClean="0">
              <a:solidFill>
                <a:srgbClr val="003366"/>
              </a:solidFill>
              <a:latin typeface="Andalus" pitchFamily="18" charset="-78"/>
              <a:cs typeface="Andalus" pitchFamily="18" charset="-78"/>
            </a:endParaRPr>
          </a:p>
          <a:p>
            <a:pPr algn="just">
              <a:buFont typeface="Wingdings" pitchFamily="2" charset="2"/>
              <a:buChar char="Ø"/>
            </a:pPr>
            <a:r>
              <a:rPr lang="en-US" sz="2400" dirty="0" smtClean="0">
                <a:solidFill>
                  <a:srgbClr val="003366"/>
                </a:solidFill>
                <a:latin typeface="Andalus" pitchFamily="18" charset="-78"/>
                <a:cs typeface="Andalus" pitchFamily="18" charset="-78"/>
              </a:rPr>
              <a:t>It is shown, with the Granger representation theorem, that if the series are </a:t>
            </a:r>
            <a:r>
              <a:rPr lang="en-US" sz="2400" dirty="0" err="1" smtClean="0">
                <a:solidFill>
                  <a:srgbClr val="003366"/>
                </a:solidFill>
                <a:latin typeface="Andalus" pitchFamily="18" charset="-78"/>
                <a:cs typeface="Andalus" pitchFamily="18" charset="-78"/>
              </a:rPr>
              <a:t>cointegrated</a:t>
            </a:r>
            <a:r>
              <a:rPr lang="en-US" sz="2400" dirty="0" smtClean="0">
                <a:solidFill>
                  <a:srgbClr val="003366"/>
                </a:solidFill>
                <a:latin typeface="Andalus" pitchFamily="18" charset="-78"/>
                <a:cs typeface="Andalus" pitchFamily="18" charset="-78"/>
              </a:rPr>
              <a:t>, exists a representation ECM.</a:t>
            </a:r>
            <a:endParaRPr lang="en-US" sz="2400" dirty="0" smtClean="0">
              <a:solidFill>
                <a:srgbClr val="FFC000"/>
              </a:solidFill>
              <a:latin typeface="Andalus" pitchFamily="18" charset="-78"/>
              <a:cs typeface="Andalus" pitchFamily="18" charset="-78"/>
            </a:endParaRPr>
          </a:p>
          <a:p>
            <a:pPr algn="ctr"/>
            <a:endParaRPr lang="en-US" sz="2400" dirty="0" smtClean="0">
              <a:solidFill>
                <a:srgbClr val="003366"/>
              </a:solidFill>
              <a:latin typeface="Andalus" pitchFamily="18" charset="-78"/>
              <a:cs typeface="Andalus" pitchFamily="18" charset="-78"/>
            </a:endParaRPr>
          </a:p>
          <a:p>
            <a:pPr algn="ctr"/>
            <a:endParaRPr lang="en-US" sz="2400" dirty="0" smtClean="0">
              <a:solidFill>
                <a:srgbClr val="003366"/>
              </a:solidFill>
              <a:latin typeface="Andalus" pitchFamily="18" charset="-78"/>
              <a:cs typeface="Andalus" pitchFamily="18" charset="-78"/>
            </a:endParaRPr>
          </a:p>
          <a:p>
            <a:pPr algn="ctr"/>
            <a:endParaRPr lang="en-US" sz="2400" dirty="0" smtClean="0">
              <a:solidFill>
                <a:srgbClr val="003366"/>
              </a:solidFill>
              <a:latin typeface="Andalus" pitchFamily="18" charset="-78"/>
              <a:cs typeface="Andalus" pitchFamily="18" charset="-78"/>
            </a:endParaRPr>
          </a:p>
          <a:p>
            <a:pPr algn="ctr"/>
            <a:endParaRPr lang="en-US" sz="2400" dirty="0" smtClean="0">
              <a:solidFill>
                <a:srgbClr val="003366"/>
              </a:solidFill>
              <a:latin typeface="Andalus" pitchFamily="18" charset="-78"/>
              <a:cs typeface="Andalus" pitchFamily="18" charset="-78"/>
            </a:endParaRPr>
          </a:p>
          <a:p>
            <a:pPr algn="ctr"/>
            <a:endParaRPr lang="en-US" sz="2400" dirty="0" smtClean="0">
              <a:solidFill>
                <a:srgbClr val="003366"/>
              </a:solidFill>
              <a:latin typeface="Andalus" pitchFamily="18" charset="-78"/>
              <a:cs typeface="Andalus" pitchFamily="18" charset="-78"/>
            </a:endParaRPr>
          </a:p>
          <a:p>
            <a:pPr algn="ctr"/>
            <a:endParaRPr lang="en-US" sz="2400" dirty="0" smtClean="0">
              <a:solidFill>
                <a:srgbClr val="003366"/>
              </a:solidFill>
              <a:latin typeface="Andalus" pitchFamily="18" charset="-78"/>
              <a:cs typeface="Andalus" pitchFamily="18" charset="-78"/>
            </a:endParaRPr>
          </a:p>
          <a:p>
            <a:pPr algn="ctr"/>
            <a:endParaRPr lang="it-IT" sz="2400" dirty="0" smtClean="0">
              <a:solidFill>
                <a:srgbClr val="003366"/>
              </a:solidFill>
              <a:latin typeface="Andalus" pitchFamily="18" charset="-78"/>
              <a:cs typeface="Andalus" pitchFamily="18" charset="-78"/>
            </a:endParaRPr>
          </a:p>
        </p:txBody>
      </p:sp>
      <p:graphicFrame>
        <p:nvGraphicFramePr>
          <p:cNvPr id="22" name="Oggetto 21"/>
          <p:cNvGraphicFramePr>
            <a:graphicFrameLocks noChangeAspect="1"/>
          </p:cNvGraphicFramePr>
          <p:nvPr/>
        </p:nvGraphicFramePr>
        <p:xfrm>
          <a:off x="899592" y="2564904"/>
          <a:ext cx="1584176" cy="379542"/>
        </p:xfrm>
        <a:graphic>
          <a:graphicData uri="http://schemas.openxmlformats.org/presentationml/2006/ole">
            <p:oleObj spid="_x0000_s91138" name="Equazione" r:id="rId4" imgW="1218960" imgH="291960" progId="Equation.3">
              <p:embed/>
            </p:oleObj>
          </a:graphicData>
        </a:graphic>
      </p:graphicFrame>
      <p:graphicFrame>
        <p:nvGraphicFramePr>
          <p:cNvPr id="23" name="Oggetto 22"/>
          <p:cNvGraphicFramePr>
            <a:graphicFrameLocks noChangeAspect="1"/>
          </p:cNvGraphicFramePr>
          <p:nvPr/>
        </p:nvGraphicFramePr>
        <p:xfrm>
          <a:off x="3041650" y="2900363"/>
          <a:ext cx="1331913" cy="447675"/>
        </p:xfrm>
        <a:graphic>
          <a:graphicData uri="http://schemas.openxmlformats.org/presentationml/2006/ole">
            <p:oleObj spid="_x0000_s91139" name="Equazione" r:id="rId5" imgW="1015920" imgH="342720" progId="Equation.3">
              <p:embed/>
            </p:oleObj>
          </a:graphicData>
        </a:graphic>
      </p:graphicFrame>
      <p:graphicFrame>
        <p:nvGraphicFramePr>
          <p:cNvPr id="24" name="Oggetto 23"/>
          <p:cNvGraphicFramePr>
            <a:graphicFrameLocks noChangeAspect="1"/>
          </p:cNvGraphicFramePr>
          <p:nvPr/>
        </p:nvGraphicFramePr>
        <p:xfrm>
          <a:off x="5580112" y="2952356"/>
          <a:ext cx="3096344" cy="404636"/>
        </p:xfrm>
        <a:graphic>
          <a:graphicData uri="http://schemas.openxmlformats.org/presentationml/2006/ole">
            <p:oleObj spid="_x0000_s91140" name="Equazione" r:id="rId6" imgW="2234880" imgH="291960" progId="Equation.3">
              <p:embed/>
            </p:oleObj>
          </a:graphicData>
        </a:graphic>
      </p:graphicFrame>
    </p:spTree>
    <p:extLst>
      <p:ext uri="{BB962C8B-B14F-4D97-AF65-F5344CB8AC3E}">
        <p14:creationId xmlns:p14="http://schemas.microsoft.com/office/powerpoint/2010/main" xmlns="" val="18190414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467544" y="836712"/>
            <a:ext cx="8229600" cy="1143000"/>
          </a:xfrm>
        </p:spPr>
        <p:txBody>
          <a:bodyPr>
            <a:normAutofit fontScale="90000"/>
          </a:bodyPr>
          <a:lstStyle/>
          <a:p>
            <a:r>
              <a:rPr lang="en-GB" sz="4400" dirty="0" smtClean="0">
                <a:solidFill>
                  <a:srgbClr val="C00000"/>
                </a:solidFill>
                <a:latin typeface="Andalus" pitchFamily="18" charset="-78"/>
                <a:cs typeface="Andalus" pitchFamily="18" charset="-78"/>
              </a:rPr>
              <a:t/>
            </a:r>
            <a:br>
              <a:rPr lang="en-GB" sz="4400" dirty="0" smtClean="0">
                <a:solidFill>
                  <a:srgbClr val="C00000"/>
                </a:solidFill>
                <a:latin typeface="Andalus" pitchFamily="18" charset="-78"/>
                <a:cs typeface="Andalus" pitchFamily="18" charset="-78"/>
              </a:rPr>
            </a:br>
            <a:r>
              <a:rPr lang="en-GB" sz="3100" dirty="0" smtClean="0">
                <a:solidFill>
                  <a:srgbClr val="C00000"/>
                </a:solidFill>
                <a:latin typeface="Aharoni" pitchFamily="2" charset="-79"/>
                <a:cs typeface="Aharoni" pitchFamily="2" charset="-79"/>
              </a:rPr>
              <a:t>How many </a:t>
            </a:r>
            <a:r>
              <a:rPr lang="en-GB" sz="3100" dirty="0" err="1" smtClean="0">
                <a:solidFill>
                  <a:srgbClr val="C00000"/>
                </a:solidFill>
                <a:latin typeface="Aharoni" pitchFamily="2" charset="-79"/>
                <a:cs typeface="Aharoni" pitchFamily="2" charset="-79"/>
              </a:rPr>
              <a:t>cointegrating</a:t>
            </a:r>
            <a:r>
              <a:rPr lang="en-GB" sz="3100" dirty="0" smtClean="0">
                <a:solidFill>
                  <a:srgbClr val="C00000"/>
                </a:solidFill>
                <a:latin typeface="Aharoni" pitchFamily="2" charset="-79"/>
                <a:cs typeface="Aharoni" pitchFamily="2" charset="-79"/>
              </a:rPr>
              <a:t> relations?</a:t>
            </a:r>
            <a:endParaRPr lang="en-US" sz="3100" dirty="0">
              <a:solidFill>
                <a:srgbClr val="C00000"/>
              </a:solidFill>
              <a:latin typeface="Aharoni" pitchFamily="2" charset="-79"/>
              <a:cs typeface="Aharoni" pitchFamily="2" charset="-79"/>
            </a:endParaRPr>
          </a:p>
        </p:txBody>
      </p:sp>
      <p:sp>
        <p:nvSpPr>
          <p:cNvPr id="7270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7270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3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86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86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677" name="Rectangle 5"/>
          <p:cNvSpPr>
            <a:spLocks noChangeArrowheads="1"/>
          </p:cNvSpPr>
          <p:nvPr/>
        </p:nvSpPr>
        <p:spPr bwMode="auto">
          <a:xfrm>
            <a:off x="0" y="190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800" b="0" i="0" u="none" strike="noStrike" cap="none" normalizeH="0" baseline="0" smtClean="0">
                <a:ln>
                  <a:noFill/>
                </a:ln>
                <a:solidFill>
                  <a:schemeClr val="tx1"/>
                </a:solidFill>
                <a:effectLst/>
                <a:latin typeface="Arial" pitchFamily="34" charset="0"/>
                <a:cs typeface="Arial" pitchFamily="34" charset="0"/>
              </a:rPr>
              <a:t> </a:t>
            </a: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28679"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680" name="Rectangle 8"/>
          <p:cNvSpPr>
            <a:spLocks noChangeArrowheads="1"/>
          </p:cNvSpPr>
          <p:nvPr/>
        </p:nvSpPr>
        <p:spPr bwMode="auto">
          <a:xfrm>
            <a:off x="0" y="190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800" b="0" i="0" u="none" strike="noStrike" cap="none" normalizeH="0" baseline="0" smtClean="0">
                <a:ln>
                  <a:noFill/>
                </a:ln>
                <a:solidFill>
                  <a:schemeClr val="tx1"/>
                </a:solidFill>
                <a:effectLst/>
                <a:latin typeface="Arial" pitchFamily="34" charset="0"/>
                <a:cs typeface="Arial" pitchFamily="34" charset="0"/>
              </a:rPr>
              <a:t> </a:t>
            </a: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28682"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8684"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9" name="CasellaDiTesto 18"/>
          <p:cNvSpPr txBox="1"/>
          <p:nvPr/>
        </p:nvSpPr>
        <p:spPr>
          <a:xfrm>
            <a:off x="539552" y="2204864"/>
            <a:ext cx="7920880" cy="2677656"/>
          </a:xfrm>
          <a:prstGeom prst="rect">
            <a:avLst/>
          </a:prstGeom>
          <a:noFill/>
        </p:spPr>
        <p:txBody>
          <a:bodyPr wrap="square" rtlCol="0">
            <a:spAutoFit/>
          </a:bodyPr>
          <a:lstStyle/>
          <a:p>
            <a:pPr algn="ctr"/>
            <a:endParaRPr lang="en-US" sz="2400" dirty="0" smtClean="0">
              <a:solidFill>
                <a:srgbClr val="003366"/>
              </a:solidFill>
              <a:latin typeface="Andalus" pitchFamily="18" charset="-78"/>
              <a:cs typeface="Andalus" pitchFamily="18" charset="-78"/>
            </a:endParaRPr>
          </a:p>
          <a:p>
            <a:pPr algn="ctr"/>
            <a:endParaRPr lang="en-US" sz="2400" dirty="0" smtClean="0">
              <a:solidFill>
                <a:srgbClr val="003366"/>
              </a:solidFill>
              <a:latin typeface="Andalus" pitchFamily="18" charset="-78"/>
              <a:cs typeface="Andalus" pitchFamily="18" charset="-78"/>
            </a:endParaRPr>
          </a:p>
          <a:p>
            <a:pPr algn="ctr"/>
            <a:endParaRPr lang="en-US" sz="2400" dirty="0" smtClean="0">
              <a:solidFill>
                <a:srgbClr val="003366"/>
              </a:solidFill>
              <a:latin typeface="Andalus" pitchFamily="18" charset="-78"/>
              <a:cs typeface="Andalus" pitchFamily="18" charset="-78"/>
            </a:endParaRPr>
          </a:p>
          <a:p>
            <a:pPr algn="ctr"/>
            <a:endParaRPr lang="en-US" sz="2400" dirty="0" smtClean="0">
              <a:solidFill>
                <a:srgbClr val="003366"/>
              </a:solidFill>
              <a:latin typeface="Andalus" pitchFamily="18" charset="-78"/>
              <a:cs typeface="Andalus" pitchFamily="18" charset="-78"/>
            </a:endParaRPr>
          </a:p>
          <a:p>
            <a:pPr algn="ctr"/>
            <a:endParaRPr lang="en-US" sz="2400" dirty="0" smtClean="0">
              <a:solidFill>
                <a:srgbClr val="003366"/>
              </a:solidFill>
              <a:latin typeface="Andalus" pitchFamily="18" charset="-78"/>
              <a:cs typeface="Andalus" pitchFamily="18" charset="-78"/>
            </a:endParaRPr>
          </a:p>
          <a:p>
            <a:pPr algn="ctr"/>
            <a:endParaRPr lang="en-US" sz="2400" dirty="0" smtClean="0">
              <a:solidFill>
                <a:srgbClr val="003366"/>
              </a:solidFill>
              <a:latin typeface="Andalus" pitchFamily="18" charset="-78"/>
              <a:cs typeface="Andalus" pitchFamily="18" charset="-78"/>
            </a:endParaRPr>
          </a:p>
          <a:p>
            <a:pPr algn="ctr"/>
            <a:endParaRPr lang="it-IT" sz="2400" dirty="0" smtClean="0">
              <a:solidFill>
                <a:srgbClr val="003366"/>
              </a:solidFill>
              <a:latin typeface="Andalus" pitchFamily="18" charset="-78"/>
              <a:cs typeface="Andalus" pitchFamily="18" charset="-78"/>
            </a:endParaRPr>
          </a:p>
        </p:txBody>
      </p:sp>
      <p:graphicFrame>
        <p:nvGraphicFramePr>
          <p:cNvPr id="21" name="Oggetto 20"/>
          <p:cNvGraphicFramePr>
            <a:graphicFrameLocks noChangeAspect="1"/>
          </p:cNvGraphicFramePr>
          <p:nvPr/>
        </p:nvGraphicFramePr>
        <p:xfrm>
          <a:off x="395536" y="2648790"/>
          <a:ext cx="8280920" cy="564186"/>
        </p:xfrm>
        <a:graphic>
          <a:graphicData uri="http://schemas.openxmlformats.org/presentationml/2006/ole">
            <p:oleObj spid="_x0000_s92162" name="Equazione" r:id="rId4" imgW="5219640" imgH="291960" progId="Equation.3">
              <p:embed/>
            </p:oleObj>
          </a:graphicData>
        </a:graphic>
      </p:graphicFrame>
      <p:graphicFrame>
        <p:nvGraphicFramePr>
          <p:cNvPr id="55302" name="Object 6"/>
          <p:cNvGraphicFramePr>
            <a:graphicFrameLocks noChangeAspect="1"/>
          </p:cNvGraphicFramePr>
          <p:nvPr/>
        </p:nvGraphicFramePr>
        <p:xfrm>
          <a:off x="395536" y="3667393"/>
          <a:ext cx="8280920" cy="553695"/>
        </p:xfrm>
        <a:graphic>
          <a:graphicData uri="http://schemas.openxmlformats.org/presentationml/2006/ole">
            <p:oleObj spid="_x0000_s92163" name="Equazione" r:id="rId5" imgW="5308560" imgH="291960" progId="Equation.3">
              <p:embed/>
            </p:oleObj>
          </a:graphicData>
        </a:graphic>
      </p:graphicFrame>
      <p:graphicFrame>
        <p:nvGraphicFramePr>
          <p:cNvPr id="55303" name="Object 7"/>
          <p:cNvGraphicFramePr>
            <a:graphicFrameLocks noChangeAspect="1"/>
          </p:cNvGraphicFramePr>
          <p:nvPr/>
        </p:nvGraphicFramePr>
        <p:xfrm>
          <a:off x="395536" y="4725144"/>
          <a:ext cx="8352928" cy="551570"/>
        </p:xfrm>
        <a:graphic>
          <a:graphicData uri="http://schemas.openxmlformats.org/presentationml/2006/ole">
            <p:oleObj spid="_x0000_s92164" name="Equazione" r:id="rId6" imgW="5283000" imgH="291960" progId="Equation.3">
              <p:embed/>
            </p:oleObj>
          </a:graphicData>
        </a:graphic>
      </p:graphicFrame>
    </p:spTree>
    <p:extLst>
      <p:ext uri="{BB962C8B-B14F-4D97-AF65-F5344CB8AC3E}">
        <p14:creationId xmlns:p14="http://schemas.microsoft.com/office/powerpoint/2010/main" xmlns="" val="18190414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467544" y="836712"/>
            <a:ext cx="8229600" cy="1143000"/>
          </a:xfrm>
        </p:spPr>
        <p:txBody>
          <a:bodyPr>
            <a:normAutofit fontScale="90000"/>
          </a:bodyPr>
          <a:lstStyle/>
          <a:p>
            <a:r>
              <a:rPr lang="en-GB" sz="4400" dirty="0" smtClean="0">
                <a:solidFill>
                  <a:srgbClr val="C00000"/>
                </a:solidFill>
                <a:latin typeface="Andalus" pitchFamily="18" charset="-78"/>
                <a:cs typeface="Andalus" pitchFamily="18" charset="-78"/>
              </a:rPr>
              <a:t/>
            </a:r>
            <a:br>
              <a:rPr lang="en-GB" sz="4400" dirty="0" smtClean="0">
                <a:solidFill>
                  <a:srgbClr val="C00000"/>
                </a:solidFill>
                <a:latin typeface="Andalus" pitchFamily="18" charset="-78"/>
                <a:cs typeface="Andalus" pitchFamily="18" charset="-78"/>
              </a:rPr>
            </a:br>
            <a:r>
              <a:rPr lang="en-GB" sz="3100" dirty="0" smtClean="0">
                <a:solidFill>
                  <a:srgbClr val="C00000"/>
                </a:solidFill>
                <a:latin typeface="Aharoni" pitchFamily="2" charset="-79"/>
                <a:cs typeface="Aharoni" pitchFamily="2" charset="-79"/>
              </a:rPr>
              <a:t>How many </a:t>
            </a:r>
            <a:r>
              <a:rPr lang="en-GB" sz="3100" dirty="0" err="1" smtClean="0">
                <a:solidFill>
                  <a:srgbClr val="C00000"/>
                </a:solidFill>
                <a:latin typeface="Aharoni" pitchFamily="2" charset="-79"/>
                <a:cs typeface="Aharoni" pitchFamily="2" charset="-79"/>
              </a:rPr>
              <a:t>cointegrating</a:t>
            </a:r>
            <a:r>
              <a:rPr lang="en-GB" sz="3100" dirty="0" smtClean="0">
                <a:solidFill>
                  <a:srgbClr val="C00000"/>
                </a:solidFill>
                <a:latin typeface="Aharoni" pitchFamily="2" charset="-79"/>
                <a:cs typeface="Aharoni" pitchFamily="2" charset="-79"/>
              </a:rPr>
              <a:t> relations?</a:t>
            </a:r>
            <a:endParaRPr lang="en-US" sz="3100" dirty="0">
              <a:solidFill>
                <a:srgbClr val="C00000"/>
              </a:solidFill>
              <a:latin typeface="Aharoni" pitchFamily="2" charset="-79"/>
              <a:cs typeface="Aharoni" pitchFamily="2" charset="-79"/>
            </a:endParaRPr>
          </a:p>
        </p:txBody>
      </p:sp>
      <p:sp>
        <p:nvSpPr>
          <p:cNvPr id="7270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7270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3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86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86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677" name="Rectangle 5"/>
          <p:cNvSpPr>
            <a:spLocks noChangeArrowheads="1"/>
          </p:cNvSpPr>
          <p:nvPr/>
        </p:nvSpPr>
        <p:spPr bwMode="auto">
          <a:xfrm>
            <a:off x="0" y="190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800" b="0" i="0" u="none" strike="noStrike" cap="none" normalizeH="0" baseline="0" smtClean="0">
                <a:ln>
                  <a:noFill/>
                </a:ln>
                <a:solidFill>
                  <a:schemeClr val="tx1"/>
                </a:solidFill>
                <a:effectLst/>
                <a:latin typeface="Arial" pitchFamily="34" charset="0"/>
                <a:cs typeface="Arial" pitchFamily="34" charset="0"/>
              </a:rPr>
              <a:t> </a:t>
            </a: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28679"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680" name="Rectangle 8"/>
          <p:cNvSpPr>
            <a:spLocks noChangeArrowheads="1"/>
          </p:cNvSpPr>
          <p:nvPr/>
        </p:nvSpPr>
        <p:spPr bwMode="auto">
          <a:xfrm>
            <a:off x="0" y="190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800" b="0" i="0" u="none" strike="noStrike" cap="none" normalizeH="0" baseline="0" smtClean="0">
                <a:ln>
                  <a:noFill/>
                </a:ln>
                <a:solidFill>
                  <a:schemeClr val="tx1"/>
                </a:solidFill>
                <a:effectLst/>
                <a:latin typeface="Arial" pitchFamily="34" charset="0"/>
                <a:cs typeface="Arial" pitchFamily="34" charset="0"/>
              </a:rPr>
              <a:t> </a:t>
            </a: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28682"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8684"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9" name="CasellaDiTesto 18"/>
          <p:cNvSpPr txBox="1"/>
          <p:nvPr/>
        </p:nvSpPr>
        <p:spPr>
          <a:xfrm>
            <a:off x="539552" y="2204864"/>
            <a:ext cx="7920880" cy="3416320"/>
          </a:xfrm>
          <a:prstGeom prst="rect">
            <a:avLst/>
          </a:prstGeom>
          <a:noFill/>
        </p:spPr>
        <p:txBody>
          <a:bodyPr wrap="square" rtlCol="0">
            <a:spAutoFit/>
          </a:bodyPr>
          <a:lstStyle/>
          <a:p>
            <a:pPr algn="just"/>
            <a:r>
              <a:rPr lang="en-US" sz="2400" dirty="0" smtClean="0">
                <a:solidFill>
                  <a:srgbClr val="003366"/>
                </a:solidFill>
                <a:latin typeface="Andalus" pitchFamily="18" charset="-78"/>
                <a:cs typeface="Andalus" pitchFamily="18" charset="-78"/>
              </a:rPr>
              <a:t>In matrix form:</a:t>
            </a:r>
          </a:p>
          <a:p>
            <a:pPr algn="just"/>
            <a:endParaRPr lang="en-US" sz="2400" dirty="0" smtClean="0">
              <a:solidFill>
                <a:srgbClr val="003366"/>
              </a:solidFill>
              <a:latin typeface="Andalus" pitchFamily="18" charset="-78"/>
              <a:cs typeface="Andalus" pitchFamily="18" charset="-78"/>
            </a:endParaRPr>
          </a:p>
          <a:p>
            <a:pPr algn="ctr"/>
            <a:endParaRPr lang="en-US" sz="2400" dirty="0" smtClean="0">
              <a:solidFill>
                <a:srgbClr val="003366"/>
              </a:solidFill>
              <a:latin typeface="Andalus" pitchFamily="18" charset="-78"/>
              <a:cs typeface="Andalus" pitchFamily="18" charset="-78"/>
            </a:endParaRPr>
          </a:p>
          <a:p>
            <a:pPr algn="ctr"/>
            <a:endParaRPr lang="en-US" sz="2400" dirty="0" smtClean="0">
              <a:solidFill>
                <a:srgbClr val="003366"/>
              </a:solidFill>
              <a:latin typeface="Andalus" pitchFamily="18" charset="-78"/>
              <a:cs typeface="Andalus" pitchFamily="18" charset="-78"/>
            </a:endParaRPr>
          </a:p>
          <a:p>
            <a:pPr algn="ctr"/>
            <a:endParaRPr lang="en-US" sz="2400" dirty="0" smtClean="0">
              <a:solidFill>
                <a:srgbClr val="003366"/>
              </a:solidFill>
              <a:latin typeface="Andalus" pitchFamily="18" charset="-78"/>
              <a:cs typeface="Andalus" pitchFamily="18" charset="-78"/>
            </a:endParaRPr>
          </a:p>
          <a:p>
            <a:pPr algn="ctr"/>
            <a:endParaRPr lang="en-US" sz="2400" dirty="0" smtClean="0">
              <a:solidFill>
                <a:srgbClr val="003366"/>
              </a:solidFill>
              <a:latin typeface="Andalus" pitchFamily="18" charset="-78"/>
              <a:cs typeface="Andalus" pitchFamily="18" charset="-78"/>
            </a:endParaRPr>
          </a:p>
          <a:p>
            <a:pPr algn="ctr"/>
            <a:endParaRPr lang="en-US" sz="2400" dirty="0" smtClean="0">
              <a:solidFill>
                <a:srgbClr val="003366"/>
              </a:solidFill>
              <a:latin typeface="Andalus" pitchFamily="18" charset="-78"/>
              <a:cs typeface="Andalus" pitchFamily="18" charset="-78"/>
            </a:endParaRPr>
          </a:p>
          <a:p>
            <a:pPr algn="ctr"/>
            <a:endParaRPr lang="en-US" sz="2400" dirty="0" smtClean="0">
              <a:solidFill>
                <a:srgbClr val="003366"/>
              </a:solidFill>
              <a:latin typeface="Andalus" pitchFamily="18" charset="-78"/>
              <a:cs typeface="Andalus" pitchFamily="18" charset="-78"/>
            </a:endParaRPr>
          </a:p>
          <a:p>
            <a:pPr algn="ctr"/>
            <a:endParaRPr lang="it-IT" sz="2400" dirty="0" smtClean="0">
              <a:solidFill>
                <a:srgbClr val="003366"/>
              </a:solidFill>
              <a:latin typeface="Andalus" pitchFamily="18" charset="-78"/>
              <a:cs typeface="Andalus" pitchFamily="18" charset="-78"/>
            </a:endParaRPr>
          </a:p>
        </p:txBody>
      </p:sp>
      <p:graphicFrame>
        <p:nvGraphicFramePr>
          <p:cNvPr id="20" name="Oggetto 19"/>
          <p:cNvGraphicFramePr>
            <a:graphicFrameLocks noChangeAspect="1"/>
          </p:cNvGraphicFramePr>
          <p:nvPr/>
        </p:nvGraphicFramePr>
        <p:xfrm>
          <a:off x="2445987" y="2708920"/>
          <a:ext cx="4070229" cy="650106"/>
        </p:xfrm>
        <a:graphic>
          <a:graphicData uri="http://schemas.openxmlformats.org/presentationml/2006/ole">
            <p:oleObj spid="_x0000_s93186" name="Equazione" r:id="rId4" imgW="1828800" imgH="291960" progId="Equation.3">
              <p:embed/>
            </p:oleObj>
          </a:graphicData>
        </a:graphic>
      </p:graphicFrame>
      <p:cxnSp>
        <p:nvCxnSpPr>
          <p:cNvPr id="25" name="Connettore 2 24"/>
          <p:cNvCxnSpPr/>
          <p:nvPr/>
        </p:nvCxnSpPr>
        <p:spPr>
          <a:xfrm flipH="1">
            <a:off x="2771800" y="3356992"/>
            <a:ext cx="936104"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aphicFrame>
        <p:nvGraphicFramePr>
          <p:cNvPr id="26" name="Oggetto 25"/>
          <p:cNvGraphicFramePr>
            <a:graphicFrameLocks noChangeAspect="1"/>
          </p:cNvGraphicFramePr>
          <p:nvPr/>
        </p:nvGraphicFramePr>
        <p:xfrm>
          <a:off x="1691680" y="3933056"/>
          <a:ext cx="504056" cy="462051"/>
        </p:xfrm>
        <a:graphic>
          <a:graphicData uri="http://schemas.openxmlformats.org/presentationml/2006/ole">
            <p:oleObj spid="_x0000_s93187" name="Equazione" r:id="rId5" imgW="152280" imgH="139680" progId="Equation.3">
              <p:embed/>
            </p:oleObj>
          </a:graphicData>
        </a:graphic>
      </p:graphicFrame>
      <p:graphicFrame>
        <p:nvGraphicFramePr>
          <p:cNvPr id="56327" name="Object 7"/>
          <p:cNvGraphicFramePr>
            <a:graphicFrameLocks noChangeAspect="1"/>
          </p:cNvGraphicFramePr>
          <p:nvPr/>
        </p:nvGraphicFramePr>
        <p:xfrm>
          <a:off x="2555776" y="3933056"/>
          <a:ext cx="288032" cy="360040"/>
        </p:xfrm>
        <a:graphic>
          <a:graphicData uri="http://schemas.openxmlformats.org/presentationml/2006/ole">
            <p:oleObj spid="_x0000_s93188" name="Equazione" r:id="rId6" imgW="101520" imgH="126720" progId="Equation.3">
              <p:embed/>
            </p:oleObj>
          </a:graphicData>
        </a:graphic>
      </p:graphicFrame>
      <p:graphicFrame>
        <p:nvGraphicFramePr>
          <p:cNvPr id="56328" name="Object 8"/>
          <p:cNvGraphicFramePr>
            <a:graphicFrameLocks noChangeAspect="1"/>
          </p:cNvGraphicFramePr>
          <p:nvPr/>
        </p:nvGraphicFramePr>
        <p:xfrm>
          <a:off x="3223270" y="3789040"/>
          <a:ext cx="628650" cy="673100"/>
        </p:xfrm>
        <a:graphic>
          <a:graphicData uri="http://schemas.openxmlformats.org/presentationml/2006/ole">
            <p:oleObj spid="_x0000_s93189" name="Equazione" r:id="rId7" imgW="190440" imgH="203040" progId="Equation.3">
              <p:embed/>
            </p:oleObj>
          </a:graphicData>
        </a:graphic>
      </p:graphicFrame>
      <p:graphicFrame>
        <p:nvGraphicFramePr>
          <p:cNvPr id="27" name="Oggetto 26"/>
          <p:cNvGraphicFramePr>
            <a:graphicFrameLocks noChangeAspect="1"/>
          </p:cNvGraphicFramePr>
          <p:nvPr/>
        </p:nvGraphicFramePr>
        <p:xfrm>
          <a:off x="1475656" y="4365104"/>
          <a:ext cx="779264" cy="389632"/>
        </p:xfrm>
        <a:graphic>
          <a:graphicData uri="http://schemas.openxmlformats.org/presentationml/2006/ole">
            <p:oleObj spid="_x0000_s93190" name="Equazione" r:id="rId8" imgW="406080" imgH="203040" progId="Equation.3">
              <p:embed/>
            </p:oleObj>
          </a:graphicData>
        </a:graphic>
      </p:graphicFrame>
      <p:graphicFrame>
        <p:nvGraphicFramePr>
          <p:cNvPr id="56330" name="Object 10"/>
          <p:cNvGraphicFramePr>
            <a:graphicFrameLocks noChangeAspect="1"/>
          </p:cNvGraphicFramePr>
          <p:nvPr/>
        </p:nvGraphicFramePr>
        <p:xfrm>
          <a:off x="3131840" y="4365104"/>
          <a:ext cx="777875" cy="388938"/>
        </p:xfrm>
        <a:graphic>
          <a:graphicData uri="http://schemas.openxmlformats.org/presentationml/2006/ole">
            <p:oleObj spid="_x0000_s93191" name="Equazione" r:id="rId9" imgW="406080" imgH="203040" progId="Equation.3">
              <p:embed/>
            </p:oleObj>
          </a:graphicData>
        </a:graphic>
      </p:graphicFrame>
      <p:sp>
        <p:nvSpPr>
          <p:cNvPr id="28" name="CasellaDiTesto 27"/>
          <p:cNvSpPr txBox="1"/>
          <p:nvPr/>
        </p:nvSpPr>
        <p:spPr>
          <a:xfrm>
            <a:off x="1043608" y="4797152"/>
            <a:ext cx="1800200" cy="369332"/>
          </a:xfrm>
          <a:prstGeom prst="rect">
            <a:avLst/>
          </a:prstGeom>
          <a:noFill/>
        </p:spPr>
        <p:txBody>
          <a:bodyPr wrap="square" rtlCol="0">
            <a:spAutoFit/>
          </a:bodyPr>
          <a:lstStyle/>
          <a:p>
            <a:r>
              <a:rPr lang="it-IT" dirty="0" smtClean="0"/>
              <a:t>Matrix </a:t>
            </a:r>
            <a:r>
              <a:rPr lang="it-IT" dirty="0" err="1" smtClean="0"/>
              <a:t>Loading</a:t>
            </a:r>
            <a:endParaRPr lang="it-IT" dirty="0"/>
          </a:p>
        </p:txBody>
      </p:sp>
      <p:sp>
        <p:nvSpPr>
          <p:cNvPr id="29" name="CasellaDiTesto 28"/>
          <p:cNvSpPr txBox="1"/>
          <p:nvPr/>
        </p:nvSpPr>
        <p:spPr>
          <a:xfrm>
            <a:off x="2771800" y="4797152"/>
            <a:ext cx="1512168" cy="369332"/>
          </a:xfrm>
          <a:prstGeom prst="rect">
            <a:avLst/>
          </a:prstGeom>
          <a:noFill/>
        </p:spPr>
        <p:txBody>
          <a:bodyPr wrap="square" rtlCol="0">
            <a:spAutoFit/>
          </a:bodyPr>
          <a:lstStyle/>
          <a:p>
            <a:r>
              <a:rPr lang="it-IT" dirty="0" err="1" smtClean="0"/>
              <a:t>Coint</a:t>
            </a:r>
            <a:r>
              <a:rPr lang="it-IT" dirty="0" smtClean="0"/>
              <a:t>. Matrix</a:t>
            </a:r>
            <a:endParaRPr lang="it-IT" dirty="0"/>
          </a:p>
        </p:txBody>
      </p:sp>
      <p:sp>
        <p:nvSpPr>
          <p:cNvPr id="30" name="CasellaDiTesto 29"/>
          <p:cNvSpPr txBox="1"/>
          <p:nvPr/>
        </p:nvSpPr>
        <p:spPr>
          <a:xfrm>
            <a:off x="5364088" y="3717032"/>
            <a:ext cx="3384376" cy="1908215"/>
          </a:xfrm>
          <a:prstGeom prst="rect">
            <a:avLst/>
          </a:prstGeom>
          <a:noFill/>
        </p:spPr>
        <p:txBody>
          <a:bodyPr wrap="square" rtlCol="0">
            <a:spAutoFit/>
          </a:bodyPr>
          <a:lstStyle/>
          <a:p>
            <a:pPr algn="just"/>
            <a:r>
              <a:rPr lang="it-IT" sz="2000" dirty="0" err="1" smtClean="0">
                <a:solidFill>
                  <a:schemeClr val="tx2"/>
                </a:solidFill>
                <a:latin typeface="Andalus" pitchFamily="18" charset="-78"/>
                <a:cs typeface="Andalus" pitchFamily="18" charset="-78"/>
              </a:rPr>
              <a:t>Representation</a:t>
            </a:r>
            <a:r>
              <a:rPr lang="it-IT" sz="2000" dirty="0" smtClean="0">
                <a:solidFill>
                  <a:schemeClr val="tx2"/>
                </a:solidFill>
                <a:latin typeface="Andalus" pitchFamily="18" charset="-78"/>
                <a:cs typeface="Andalus" pitchFamily="18" charset="-78"/>
              </a:rPr>
              <a:t> </a:t>
            </a:r>
            <a:r>
              <a:rPr lang="it-IT" sz="2000" dirty="0" err="1" smtClean="0">
                <a:solidFill>
                  <a:schemeClr val="tx2"/>
                </a:solidFill>
                <a:latin typeface="Andalus" pitchFamily="18" charset="-78"/>
                <a:cs typeface="Andalus" pitchFamily="18" charset="-78"/>
              </a:rPr>
              <a:t>of</a:t>
            </a:r>
            <a:r>
              <a:rPr lang="it-IT" sz="2000" dirty="0" smtClean="0">
                <a:solidFill>
                  <a:schemeClr val="tx2"/>
                </a:solidFill>
                <a:latin typeface="Andalus" pitchFamily="18" charset="-78"/>
                <a:cs typeface="Andalus" pitchFamily="18" charset="-78"/>
              </a:rPr>
              <a:t> the VAR(2) in the </a:t>
            </a:r>
            <a:r>
              <a:rPr lang="it-IT" sz="2000" dirty="0" err="1" smtClean="0">
                <a:solidFill>
                  <a:schemeClr val="tx2"/>
                </a:solidFill>
                <a:latin typeface="Andalus" pitchFamily="18" charset="-78"/>
                <a:cs typeface="Andalus" pitchFamily="18" charset="-78"/>
              </a:rPr>
              <a:t>form</a:t>
            </a:r>
            <a:r>
              <a:rPr lang="it-IT" sz="2000" dirty="0" smtClean="0">
                <a:solidFill>
                  <a:schemeClr val="tx2"/>
                </a:solidFill>
                <a:latin typeface="Andalus" pitchFamily="18" charset="-78"/>
                <a:cs typeface="Andalus" pitchFamily="18" charset="-78"/>
              </a:rPr>
              <a:t> </a:t>
            </a:r>
            <a:r>
              <a:rPr lang="it-IT" sz="2000" dirty="0" err="1" smtClean="0">
                <a:solidFill>
                  <a:schemeClr val="tx2"/>
                </a:solidFill>
                <a:latin typeface="Andalus" pitchFamily="18" charset="-78"/>
                <a:cs typeface="Andalus" pitchFamily="18" charset="-78"/>
              </a:rPr>
              <a:t>vector</a:t>
            </a:r>
            <a:r>
              <a:rPr lang="it-IT" sz="2000" dirty="0" smtClean="0">
                <a:solidFill>
                  <a:schemeClr val="tx2"/>
                </a:solidFill>
                <a:latin typeface="Andalus" pitchFamily="18" charset="-78"/>
                <a:cs typeface="Andalus" pitchFamily="18" charset="-78"/>
              </a:rPr>
              <a:t> </a:t>
            </a:r>
            <a:r>
              <a:rPr lang="it-IT" sz="2000" dirty="0" err="1" smtClean="0">
                <a:solidFill>
                  <a:schemeClr val="tx2"/>
                </a:solidFill>
                <a:latin typeface="Andalus" pitchFamily="18" charset="-78"/>
                <a:cs typeface="Andalus" pitchFamily="18" charset="-78"/>
              </a:rPr>
              <a:t>error</a:t>
            </a:r>
            <a:r>
              <a:rPr lang="it-IT" sz="2000" dirty="0" smtClean="0">
                <a:solidFill>
                  <a:schemeClr val="tx2"/>
                </a:solidFill>
                <a:latin typeface="Andalus" pitchFamily="18" charset="-78"/>
                <a:cs typeface="Andalus" pitchFamily="18" charset="-78"/>
              </a:rPr>
              <a:t> </a:t>
            </a:r>
            <a:r>
              <a:rPr lang="it-IT" sz="2000" dirty="0" err="1" smtClean="0">
                <a:solidFill>
                  <a:schemeClr val="tx2"/>
                </a:solidFill>
                <a:latin typeface="Andalus" pitchFamily="18" charset="-78"/>
                <a:cs typeface="Andalus" pitchFamily="18" charset="-78"/>
              </a:rPr>
              <a:t>correction</a:t>
            </a:r>
            <a:r>
              <a:rPr lang="it-IT" sz="2000" dirty="0" smtClean="0">
                <a:solidFill>
                  <a:schemeClr val="tx2"/>
                </a:solidFill>
                <a:latin typeface="Andalus" pitchFamily="18" charset="-78"/>
                <a:cs typeface="Andalus" pitchFamily="18" charset="-78"/>
              </a:rPr>
              <a:t> </a:t>
            </a:r>
            <a:r>
              <a:rPr lang="it-IT" sz="2000" dirty="0" err="1" smtClean="0">
                <a:solidFill>
                  <a:schemeClr val="tx2"/>
                </a:solidFill>
                <a:latin typeface="Andalus" pitchFamily="18" charset="-78"/>
                <a:cs typeface="Andalus" pitchFamily="18" charset="-78"/>
              </a:rPr>
              <a:t>model</a:t>
            </a:r>
            <a:r>
              <a:rPr lang="it-IT" sz="2000" dirty="0" smtClean="0">
                <a:solidFill>
                  <a:schemeClr val="tx2"/>
                </a:solidFill>
                <a:latin typeface="Andalus" pitchFamily="18" charset="-78"/>
                <a:cs typeface="Andalus" pitchFamily="18" charset="-78"/>
              </a:rPr>
              <a:t> (multivariate </a:t>
            </a:r>
            <a:r>
              <a:rPr lang="it-IT" sz="2000" dirty="0" err="1" smtClean="0">
                <a:solidFill>
                  <a:schemeClr val="tx2"/>
                </a:solidFill>
                <a:latin typeface="Andalus" pitchFamily="18" charset="-78"/>
                <a:cs typeface="Andalus" pitchFamily="18" charset="-78"/>
              </a:rPr>
              <a:t>version</a:t>
            </a:r>
            <a:r>
              <a:rPr lang="it-IT" sz="2000" dirty="0" smtClean="0">
                <a:solidFill>
                  <a:schemeClr val="tx2"/>
                </a:solidFill>
                <a:latin typeface="Andalus" pitchFamily="18" charset="-78"/>
                <a:cs typeface="Andalus" pitchFamily="18" charset="-78"/>
              </a:rPr>
              <a:t> </a:t>
            </a:r>
            <a:r>
              <a:rPr lang="it-IT" sz="2000" dirty="0" err="1" smtClean="0">
                <a:solidFill>
                  <a:schemeClr val="tx2"/>
                </a:solidFill>
                <a:latin typeface="Andalus" pitchFamily="18" charset="-78"/>
                <a:cs typeface="Andalus" pitchFamily="18" charset="-78"/>
              </a:rPr>
              <a:t>of</a:t>
            </a:r>
            <a:r>
              <a:rPr lang="it-IT" sz="2000" dirty="0" smtClean="0">
                <a:solidFill>
                  <a:schemeClr val="tx2"/>
                </a:solidFill>
                <a:latin typeface="Andalus" pitchFamily="18" charset="-78"/>
                <a:cs typeface="Andalus" pitchFamily="18" charset="-78"/>
              </a:rPr>
              <a:t> the </a:t>
            </a:r>
            <a:r>
              <a:rPr lang="it-IT" sz="2000" dirty="0" err="1" smtClean="0">
                <a:solidFill>
                  <a:schemeClr val="tx2"/>
                </a:solidFill>
                <a:latin typeface="Andalus" pitchFamily="18" charset="-78"/>
                <a:cs typeface="Andalus" pitchFamily="18" charset="-78"/>
              </a:rPr>
              <a:t>Dickey</a:t>
            </a:r>
            <a:r>
              <a:rPr lang="it-IT" sz="2000" dirty="0" smtClean="0">
                <a:solidFill>
                  <a:schemeClr val="tx2"/>
                </a:solidFill>
                <a:latin typeface="Andalus" pitchFamily="18" charset="-78"/>
                <a:cs typeface="Andalus" pitchFamily="18" charset="-78"/>
              </a:rPr>
              <a:t> – </a:t>
            </a:r>
            <a:r>
              <a:rPr lang="it-IT" sz="2000" dirty="0" err="1" smtClean="0">
                <a:solidFill>
                  <a:schemeClr val="tx2"/>
                </a:solidFill>
                <a:latin typeface="Andalus" pitchFamily="18" charset="-78"/>
                <a:cs typeface="Andalus" pitchFamily="18" charset="-78"/>
              </a:rPr>
              <a:t>Fuller</a:t>
            </a:r>
            <a:r>
              <a:rPr lang="it-IT" sz="2000" dirty="0" smtClean="0">
                <a:solidFill>
                  <a:schemeClr val="tx2"/>
                </a:solidFill>
                <a:latin typeface="Andalus" pitchFamily="18" charset="-78"/>
                <a:cs typeface="Andalus" pitchFamily="18" charset="-78"/>
              </a:rPr>
              <a:t> test)</a:t>
            </a:r>
          </a:p>
          <a:p>
            <a:endParaRPr lang="it-IT" dirty="0"/>
          </a:p>
        </p:txBody>
      </p:sp>
    </p:spTree>
    <p:extLst>
      <p:ext uri="{BB962C8B-B14F-4D97-AF65-F5344CB8AC3E}">
        <p14:creationId xmlns:p14="http://schemas.microsoft.com/office/powerpoint/2010/main" xmlns="" val="18190414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467544" y="836712"/>
            <a:ext cx="8229600" cy="1143000"/>
          </a:xfrm>
        </p:spPr>
        <p:txBody>
          <a:bodyPr>
            <a:normAutofit fontScale="90000"/>
          </a:bodyPr>
          <a:lstStyle/>
          <a:p>
            <a:r>
              <a:rPr lang="en-GB" sz="4400" dirty="0" smtClean="0">
                <a:solidFill>
                  <a:srgbClr val="C00000"/>
                </a:solidFill>
                <a:latin typeface="Andalus" pitchFamily="18" charset="-78"/>
                <a:cs typeface="Andalus" pitchFamily="18" charset="-78"/>
              </a:rPr>
              <a:t/>
            </a:r>
            <a:br>
              <a:rPr lang="en-GB" sz="4400" dirty="0" smtClean="0">
                <a:solidFill>
                  <a:srgbClr val="C00000"/>
                </a:solidFill>
                <a:latin typeface="Andalus" pitchFamily="18" charset="-78"/>
                <a:cs typeface="Andalus" pitchFamily="18" charset="-78"/>
              </a:rPr>
            </a:br>
            <a:r>
              <a:rPr lang="en-GB" sz="3100" dirty="0" smtClean="0">
                <a:solidFill>
                  <a:srgbClr val="C00000"/>
                </a:solidFill>
                <a:latin typeface="Aharoni" pitchFamily="2" charset="-79"/>
                <a:cs typeface="Aharoni" pitchFamily="2" charset="-79"/>
              </a:rPr>
              <a:t>How many </a:t>
            </a:r>
            <a:r>
              <a:rPr lang="en-GB" sz="3100" dirty="0" err="1" smtClean="0">
                <a:solidFill>
                  <a:srgbClr val="C00000"/>
                </a:solidFill>
                <a:latin typeface="Aharoni" pitchFamily="2" charset="-79"/>
                <a:cs typeface="Aharoni" pitchFamily="2" charset="-79"/>
              </a:rPr>
              <a:t>cointegrating</a:t>
            </a:r>
            <a:r>
              <a:rPr lang="en-GB" sz="3100" dirty="0" smtClean="0">
                <a:solidFill>
                  <a:srgbClr val="C00000"/>
                </a:solidFill>
                <a:latin typeface="Aharoni" pitchFamily="2" charset="-79"/>
                <a:cs typeface="Aharoni" pitchFamily="2" charset="-79"/>
              </a:rPr>
              <a:t> relations?</a:t>
            </a:r>
            <a:endParaRPr lang="en-US" sz="3100" dirty="0">
              <a:solidFill>
                <a:srgbClr val="C00000"/>
              </a:solidFill>
              <a:latin typeface="Aharoni" pitchFamily="2" charset="-79"/>
              <a:cs typeface="Aharoni" pitchFamily="2" charset="-79"/>
            </a:endParaRPr>
          </a:p>
        </p:txBody>
      </p:sp>
      <p:sp>
        <p:nvSpPr>
          <p:cNvPr id="7270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7270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3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86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86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677" name="Rectangle 5"/>
          <p:cNvSpPr>
            <a:spLocks noChangeArrowheads="1"/>
          </p:cNvSpPr>
          <p:nvPr/>
        </p:nvSpPr>
        <p:spPr bwMode="auto">
          <a:xfrm>
            <a:off x="0" y="190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800" b="0" i="0" u="none" strike="noStrike" cap="none" normalizeH="0" baseline="0" smtClean="0">
                <a:ln>
                  <a:noFill/>
                </a:ln>
                <a:solidFill>
                  <a:schemeClr val="tx1"/>
                </a:solidFill>
                <a:effectLst/>
                <a:latin typeface="Arial" pitchFamily="34" charset="0"/>
                <a:cs typeface="Arial" pitchFamily="34" charset="0"/>
              </a:rPr>
              <a:t> </a:t>
            </a: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28679"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680" name="Rectangle 8"/>
          <p:cNvSpPr>
            <a:spLocks noChangeArrowheads="1"/>
          </p:cNvSpPr>
          <p:nvPr/>
        </p:nvSpPr>
        <p:spPr bwMode="auto">
          <a:xfrm>
            <a:off x="0" y="190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800" b="0" i="0" u="none" strike="noStrike" cap="none" normalizeH="0" baseline="0" smtClean="0">
                <a:ln>
                  <a:noFill/>
                </a:ln>
                <a:solidFill>
                  <a:schemeClr val="tx1"/>
                </a:solidFill>
                <a:effectLst/>
                <a:latin typeface="Arial" pitchFamily="34" charset="0"/>
                <a:cs typeface="Arial" pitchFamily="34" charset="0"/>
              </a:rPr>
              <a:t> </a:t>
            </a: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28682"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8684"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31" name="CasellaDiTesto 30"/>
          <p:cNvSpPr txBox="1"/>
          <p:nvPr/>
        </p:nvSpPr>
        <p:spPr>
          <a:xfrm>
            <a:off x="611560" y="2420888"/>
            <a:ext cx="7992888" cy="5262979"/>
          </a:xfrm>
          <a:prstGeom prst="rect">
            <a:avLst/>
          </a:prstGeom>
          <a:noFill/>
        </p:spPr>
        <p:txBody>
          <a:bodyPr wrap="square" rtlCol="0">
            <a:spAutoFit/>
          </a:bodyPr>
          <a:lstStyle/>
          <a:p>
            <a:r>
              <a:rPr lang="en-US" sz="2400" dirty="0" smtClean="0">
                <a:solidFill>
                  <a:srgbClr val="003366"/>
                </a:solidFill>
                <a:latin typeface="Andalus" pitchFamily="18" charset="-78"/>
                <a:cs typeface="Andalus" pitchFamily="18" charset="-78"/>
              </a:rPr>
              <a:t>We can determinate the number of </a:t>
            </a:r>
            <a:r>
              <a:rPr lang="en-US" sz="2400" dirty="0" err="1" smtClean="0">
                <a:solidFill>
                  <a:srgbClr val="003366"/>
                </a:solidFill>
                <a:latin typeface="Andalus" pitchFamily="18" charset="-78"/>
                <a:cs typeface="Andalus" pitchFamily="18" charset="-78"/>
              </a:rPr>
              <a:t>cointegrating</a:t>
            </a:r>
            <a:r>
              <a:rPr lang="en-US" sz="2400" dirty="0" smtClean="0">
                <a:solidFill>
                  <a:srgbClr val="003366"/>
                </a:solidFill>
                <a:latin typeface="Andalus" pitchFamily="18" charset="-78"/>
                <a:cs typeface="Andalus" pitchFamily="18" charset="-78"/>
              </a:rPr>
              <a:t> relations in the series </a:t>
            </a:r>
            <a:r>
              <a:rPr lang="en-US" sz="2400" dirty="0" err="1" smtClean="0">
                <a:solidFill>
                  <a:srgbClr val="003366"/>
                </a:solidFill>
                <a:latin typeface="Andalus" pitchFamily="18" charset="-78"/>
                <a:cs typeface="Andalus" pitchFamily="18" charset="-78"/>
              </a:rPr>
              <a:t>Yt</a:t>
            </a:r>
            <a:r>
              <a:rPr lang="en-US" sz="2400" dirty="0" smtClean="0">
                <a:solidFill>
                  <a:srgbClr val="003366"/>
                </a:solidFill>
                <a:latin typeface="Andalus" pitchFamily="18" charset="-78"/>
                <a:cs typeface="Andalus" pitchFamily="18" charset="-78"/>
              </a:rPr>
              <a:t> by the rank of the matrix      . In particular:</a:t>
            </a:r>
          </a:p>
          <a:p>
            <a:endParaRPr lang="en-US" sz="2400" dirty="0" smtClean="0">
              <a:solidFill>
                <a:srgbClr val="003366"/>
              </a:solidFill>
              <a:latin typeface="Andalus" pitchFamily="18" charset="-78"/>
              <a:cs typeface="Andalus" pitchFamily="18" charset="-78"/>
            </a:endParaRPr>
          </a:p>
          <a:p>
            <a:r>
              <a:rPr lang="en-US" sz="2400" dirty="0" smtClean="0">
                <a:solidFill>
                  <a:srgbClr val="003366"/>
                </a:solidFill>
                <a:latin typeface="Andalus" pitchFamily="18" charset="-78"/>
                <a:cs typeface="Andalus" pitchFamily="18" charset="-78"/>
              </a:rPr>
              <a:t>if the                                                    is a VAR(p-1) stationary;</a:t>
            </a:r>
          </a:p>
          <a:p>
            <a:endParaRPr lang="en-US" sz="2400" dirty="0" smtClean="0">
              <a:solidFill>
                <a:srgbClr val="003366"/>
              </a:solidFill>
              <a:latin typeface="Andalus" pitchFamily="18" charset="-78"/>
              <a:cs typeface="Andalus" pitchFamily="18" charset="-78"/>
            </a:endParaRPr>
          </a:p>
          <a:p>
            <a:r>
              <a:rPr lang="en-US" sz="2400" dirty="0" smtClean="0">
                <a:solidFill>
                  <a:srgbClr val="003366"/>
                </a:solidFill>
                <a:latin typeface="Andalus" pitchFamily="18" charset="-78"/>
                <a:cs typeface="Andalus" pitchFamily="18" charset="-78"/>
              </a:rPr>
              <a:t>if the                                                 has not unit roots, it is a VAR(p) stationary;</a:t>
            </a:r>
          </a:p>
          <a:p>
            <a:endParaRPr lang="en-US" sz="2400" dirty="0" smtClean="0">
              <a:solidFill>
                <a:srgbClr val="003366"/>
              </a:solidFill>
              <a:latin typeface="Andalus" pitchFamily="18" charset="-78"/>
              <a:cs typeface="Andalus" pitchFamily="18" charset="-78"/>
            </a:endParaRPr>
          </a:p>
          <a:p>
            <a:r>
              <a:rPr lang="en-US" sz="2400" dirty="0" smtClean="0">
                <a:solidFill>
                  <a:srgbClr val="003366"/>
                </a:solidFill>
                <a:latin typeface="Andalus" pitchFamily="18" charset="-78"/>
                <a:cs typeface="Andalus" pitchFamily="18" charset="-78"/>
              </a:rPr>
              <a:t>if                                                       has r </a:t>
            </a:r>
            <a:r>
              <a:rPr lang="en-US" sz="2400" dirty="0" err="1" smtClean="0">
                <a:solidFill>
                  <a:srgbClr val="003366"/>
                </a:solidFill>
                <a:latin typeface="Andalus" pitchFamily="18" charset="-78"/>
                <a:cs typeface="Andalus" pitchFamily="18" charset="-78"/>
              </a:rPr>
              <a:t>cointegrating</a:t>
            </a:r>
            <a:r>
              <a:rPr lang="en-US" sz="2400" dirty="0" smtClean="0">
                <a:solidFill>
                  <a:srgbClr val="003366"/>
                </a:solidFill>
                <a:latin typeface="Andalus" pitchFamily="18" charset="-78"/>
                <a:cs typeface="Andalus" pitchFamily="18" charset="-78"/>
              </a:rPr>
              <a:t> relations and k-r common trend.</a:t>
            </a:r>
          </a:p>
          <a:p>
            <a:endParaRPr lang="en-US" sz="2400" dirty="0" smtClean="0">
              <a:solidFill>
                <a:srgbClr val="003366"/>
              </a:solidFill>
              <a:latin typeface="Andalus" pitchFamily="18" charset="-78"/>
              <a:cs typeface="Andalus" pitchFamily="18" charset="-78"/>
            </a:endParaRPr>
          </a:p>
          <a:p>
            <a:endParaRPr lang="en-US" sz="2400" dirty="0" smtClean="0">
              <a:solidFill>
                <a:srgbClr val="003366"/>
              </a:solidFill>
              <a:latin typeface="Andalus" pitchFamily="18" charset="-78"/>
              <a:cs typeface="Andalus" pitchFamily="18" charset="-78"/>
            </a:endParaRPr>
          </a:p>
          <a:p>
            <a:endParaRPr lang="en-US" sz="2400" dirty="0" smtClean="0">
              <a:solidFill>
                <a:srgbClr val="003366"/>
              </a:solidFill>
              <a:latin typeface="Andalus" pitchFamily="18" charset="-78"/>
              <a:cs typeface="Andalus" pitchFamily="18" charset="-78"/>
            </a:endParaRPr>
          </a:p>
          <a:p>
            <a:endParaRPr lang="it-IT" sz="2400" dirty="0">
              <a:solidFill>
                <a:srgbClr val="003366"/>
              </a:solidFill>
              <a:latin typeface="Andalus" pitchFamily="18" charset="-78"/>
              <a:cs typeface="Andalus" pitchFamily="18" charset="-78"/>
            </a:endParaRPr>
          </a:p>
        </p:txBody>
      </p:sp>
      <p:graphicFrame>
        <p:nvGraphicFramePr>
          <p:cNvPr id="57352" name="Object 8"/>
          <p:cNvGraphicFramePr>
            <a:graphicFrameLocks noChangeAspect="1"/>
          </p:cNvGraphicFramePr>
          <p:nvPr/>
        </p:nvGraphicFramePr>
        <p:xfrm>
          <a:off x="5400092" y="2780928"/>
          <a:ext cx="468052" cy="432048"/>
        </p:xfrm>
        <a:graphic>
          <a:graphicData uri="http://schemas.openxmlformats.org/presentationml/2006/ole">
            <p:oleObj spid="_x0000_s94210" name="Equazione" r:id="rId4" imgW="164880" imgH="152280" progId="Equation.3">
              <p:embed/>
            </p:oleObj>
          </a:graphicData>
        </a:graphic>
      </p:graphicFrame>
      <p:graphicFrame>
        <p:nvGraphicFramePr>
          <p:cNvPr id="33" name="Oggetto 32"/>
          <p:cNvGraphicFramePr>
            <a:graphicFrameLocks noChangeAspect="1"/>
          </p:cNvGraphicFramePr>
          <p:nvPr/>
        </p:nvGraphicFramePr>
        <p:xfrm>
          <a:off x="1331640" y="3501008"/>
          <a:ext cx="2308200" cy="461640"/>
        </p:xfrm>
        <a:graphic>
          <a:graphicData uri="http://schemas.openxmlformats.org/presentationml/2006/ole">
            <p:oleObj spid="_x0000_s94211" name="Equazione" r:id="rId5" imgW="1015920" imgH="203040" progId="Equation.3">
              <p:embed/>
            </p:oleObj>
          </a:graphicData>
        </a:graphic>
      </p:graphicFrame>
      <p:sp>
        <p:nvSpPr>
          <p:cNvPr id="34" name="Freccia a destra 33"/>
          <p:cNvSpPr/>
          <p:nvPr/>
        </p:nvSpPr>
        <p:spPr>
          <a:xfrm>
            <a:off x="3707904" y="3573016"/>
            <a:ext cx="648072" cy="288032"/>
          </a:xfrm>
          <a:prstGeom prst="rightArrow">
            <a:avLst/>
          </a:prstGeom>
          <a:solidFill>
            <a:schemeClr val="accent1">
              <a:alpha val="1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aphicFrame>
        <p:nvGraphicFramePr>
          <p:cNvPr id="35" name="Oggetto 34"/>
          <p:cNvGraphicFramePr>
            <a:graphicFrameLocks noChangeAspect="1"/>
          </p:cNvGraphicFramePr>
          <p:nvPr/>
        </p:nvGraphicFramePr>
        <p:xfrm>
          <a:off x="4485258" y="3429000"/>
          <a:ext cx="662806" cy="609781"/>
        </p:xfrm>
        <a:graphic>
          <a:graphicData uri="http://schemas.openxmlformats.org/presentationml/2006/ole">
            <p:oleObj spid="_x0000_s94212" name="Equazione" r:id="rId6" imgW="317160" imgH="291960" progId="Equation.3">
              <p:embed/>
            </p:oleObj>
          </a:graphicData>
        </a:graphic>
      </p:graphicFrame>
      <p:graphicFrame>
        <p:nvGraphicFramePr>
          <p:cNvPr id="57356" name="Object 12"/>
          <p:cNvGraphicFramePr>
            <a:graphicFrameLocks noChangeAspect="1"/>
          </p:cNvGraphicFramePr>
          <p:nvPr/>
        </p:nvGraphicFramePr>
        <p:xfrm>
          <a:off x="1317625" y="4221163"/>
          <a:ext cx="2338388" cy="461962"/>
        </p:xfrm>
        <a:graphic>
          <a:graphicData uri="http://schemas.openxmlformats.org/presentationml/2006/ole">
            <p:oleObj spid="_x0000_s94213" name="Equazione" r:id="rId7" imgW="1028520" imgH="203040" progId="Equation.3">
              <p:embed/>
            </p:oleObj>
          </a:graphicData>
        </a:graphic>
      </p:graphicFrame>
      <p:sp>
        <p:nvSpPr>
          <p:cNvPr id="36" name="Freccia a destra 35"/>
          <p:cNvSpPr/>
          <p:nvPr/>
        </p:nvSpPr>
        <p:spPr>
          <a:xfrm>
            <a:off x="3707904" y="4293096"/>
            <a:ext cx="648072" cy="288032"/>
          </a:xfrm>
          <a:prstGeom prst="rightArrow">
            <a:avLst/>
          </a:prstGeom>
          <a:solidFill>
            <a:schemeClr val="accent1">
              <a:alpha val="1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aphicFrame>
        <p:nvGraphicFramePr>
          <p:cNvPr id="57357" name="Object 13"/>
          <p:cNvGraphicFramePr>
            <a:graphicFrameLocks noChangeAspect="1"/>
          </p:cNvGraphicFramePr>
          <p:nvPr/>
        </p:nvGraphicFramePr>
        <p:xfrm>
          <a:off x="4427984" y="4149080"/>
          <a:ext cx="538580" cy="504056"/>
        </p:xfrm>
        <a:graphic>
          <a:graphicData uri="http://schemas.openxmlformats.org/presentationml/2006/ole">
            <p:oleObj spid="_x0000_s94214" name="Equazione" r:id="rId8" imgW="203040" imgH="291960" progId="Equation.3">
              <p:embed/>
            </p:oleObj>
          </a:graphicData>
        </a:graphic>
      </p:graphicFrame>
      <p:graphicFrame>
        <p:nvGraphicFramePr>
          <p:cNvPr id="37" name="Oggetto 36"/>
          <p:cNvGraphicFramePr>
            <a:graphicFrameLocks noChangeAspect="1"/>
          </p:cNvGraphicFramePr>
          <p:nvPr/>
        </p:nvGraphicFramePr>
        <p:xfrm>
          <a:off x="971600" y="5373215"/>
          <a:ext cx="2187246" cy="432049"/>
        </p:xfrm>
        <a:graphic>
          <a:graphicData uri="http://schemas.openxmlformats.org/presentationml/2006/ole">
            <p:oleObj spid="_x0000_s94215" name="Equazione" r:id="rId9" imgW="1028520" imgH="203040" progId="Equation.3">
              <p:embed/>
            </p:oleObj>
          </a:graphicData>
        </a:graphic>
      </p:graphicFrame>
      <p:sp>
        <p:nvSpPr>
          <p:cNvPr id="38" name="Freccia a destra 37"/>
          <p:cNvSpPr/>
          <p:nvPr/>
        </p:nvSpPr>
        <p:spPr>
          <a:xfrm>
            <a:off x="3707904" y="5445224"/>
            <a:ext cx="648072" cy="288032"/>
          </a:xfrm>
          <a:prstGeom prst="rightArrow">
            <a:avLst/>
          </a:prstGeom>
          <a:solidFill>
            <a:schemeClr val="accent1">
              <a:alpha val="1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aphicFrame>
        <p:nvGraphicFramePr>
          <p:cNvPr id="57359" name="Object 15"/>
          <p:cNvGraphicFramePr>
            <a:graphicFrameLocks noChangeAspect="1"/>
          </p:cNvGraphicFramePr>
          <p:nvPr/>
        </p:nvGraphicFramePr>
        <p:xfrm>
          <a:off x="4427984" y="5301208"/>
          <a:ext cx="539750" cy="503238"/>
        </p:xfrm>
        <a:graphic>
          <a:graphicData uri="http://schemas.openxmlformats.org/presentationml/2006/ole">
            <p:oleObj spid="_x0000_s94216" name="Equazione" r:id="rId10" imgW="203040" imgH="291960" progId="Equation.3">
              <p:embed/>
            </p:oleObj>
          </a:graphicData>
        </a:graphic>
      </p:graphicFrame>
    </p:spTree>
    <p:extLst>
      <p:ext uri="{BB962C8B-B14F-4D97-AF65-F5344CB8AC3E}">
        <p14:creationId xmlns:p14="http://schemas.microsoft.com/office/powerpoint/2010/main" xmlns="" val="18190414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normAutofit/>
          </a:bodyPr>
          <a:lstStyle/>
          <a:p>
            <a:r>
              <a:rPr lang="en-GB" sz="4400" dirty="0" smtClean="0">
                <a:solidFill>
                  <a:srgbClr val="C00000"/>
                </a:solidFill>
                <a:latin typeface="Andalus" pitchFamily="18" charset="-78"/>
                <a:cs typeface="Andalus" pitchFamily="18" charset="-78"/>
              </a:rPr>
              <a:t>Critical Illness Cover</a:t>
            </a:r>
            <a:r>
              <a:rPr lang="en-GB" sz="4800" dirty="0" smtClean="0"/>
              <a:t/>
            </a:r>
            <a:br>
              <a:rPr lang="en-GB" sz="4800" dirty="0" smtClean="0"/>
            </a:br>
            <a:r>
              <a:rPr lang="en-GB" sz="2800" dirty="0" smtClean="0">
                <a:solidFill>
                  <a:srgbClr val="C00000"/>
                </a:solidFill>
                <a:latin typeface="Aharoni" pitchFamily="2" charset="-79"/>
                <a:cs typeface="Aharoni" pitchFamily="2" charset="-79"/>
              </a:rPr>
              <a:t>Stand Alone and Accelerated Benefit</a:t>
            </a:r>
            <a:endParaRPr lang="it-IT" sz="2800" dirty="0"/>
          </a:p>
        </p:txBody>
      </p:sp>
      <p:sp>
        <p:nvSpPr>
          <p:cNvPr id="9" name="8 Marcador de contenido"/>
          <p:cNvSpPr>
            <a:spLocks noGrp="1"/>
          </p:cNvSpPr>
          <p:nvPr>
            <p:ph idx="1"/>
          </p:nvPr>
        </p:nvSpPr>
        <p:spPr/>
        <p:txBody>
          <a:bodyPr>
            <a:normAutofit/>
          </a:bodyPr>
          <a:lstStyle/>
          <a:p>
            <a:pPr fontAlgn="ctr">
              <a:buNone/>
            </a:pPr>
            <a:endParaRPr lang="en-GB" sz="2200" b="1" dirty="0" smtClean="0">
              <a:solidFill>
                <a:schemeClr val="tx2"/>
              </a:solidFill>
              <a:latin typeface="Andalus" pitchFamily="18" charset="-78"/>
              <a:ea typeface="+mj-ea"/>
              <a:cs typeface="Andalus" pitchFamily="18" charset="-78"/>
            </a:endParaRPr>
          </a:p>
          <a:p>
            <a:pPr fontAlgn="ctr"/>
            <a:r>
              <a:rPr lang="en-GB" sz="2800" b="1" dirty="0" smtClean="0">
                <a:solidFill>
                  <a:schemeClr val="tx2"/>
                </a:solidFill>
                <a:latin typeface="Andalus" pitchFamily="18" charset="-78"/>
                <a:ea typeface="+mj-ea"/>
                <a:cs typeface="Andalus" pitchFamily="18" charset="-78"/>
              </a:rPr>
              <a:t>Stand Alone Cover</a:t>
            </a:r>
          </a:p>
          <a:p>
            <a:pPr lvl="1" fontAlgn="ctr"/>
            <a:r>
              <a:rPr lang="en-US" sz="2400" dirty="0" smtClean="0">
                <a:latin typeface="Andalus" pitchFamily="18" charset="-78"/>
                <a:ea typeface="+mj-ea"/>
                <a:cs typeface="Andalus" pitchFamily="18" charset="-78"/>
              </a:rPr>
              <a:t>A benefit is paid if the assured suffers for one the following contractual critical conditions ( for example Heart Attack, Stroke, Cancer, Respiratory System).</a:t>
            </a:r>
            <a:r>
              <a:rPr lang="en-GB" sz="2400" dirty="0" smtClean="0">
                <a:latin typeface="Andalus" pitchFamily="18" charset="-78"/>
                <a:ea typeface="+mj-ea"/>
                <a:cs typeface="Andalus" pitchFamily="18" charset="-78"/>
              </a:rPr>
              <a:t>  </a:t>
            </a:r>
          </a:p>
          <a:p>
            <a:pPr lvl="1" fontAlgn="ctr"/>
            <a:endParaRPr lang="en-GB" sz="2400" dirty="0" smtClean="0">
              <a:latin typeface="Andalus" pitchFamily="18" charset="-78"/>
              <a:ea typeface="+mj-ea"/>
              <a:cs typeface="Andalus" pitchFamily="18" charset="-78"/>
            </a:endParaRPr>
          </a:p>
          <a:p>
            <a:pPr fontAlgn="ctr"/>
            <a:r>
              <a:rPr lang="en-GB" sz="2800" b="1" dirty="0" smtClean="0">
                <a:solidFill>
                  <a:schemeClr val="tx2"/>
                </a:solidFill>
                <a:latin typeface="Andalus" pitchFamily="18" charset="-78"/>
                <a:ea typeface="+mj-ea"/>
                <a:cs typeface="Andalus" pitchFamily="18" charset="-78"/>
              </a:rPr>
              <a:t>Accelerated benefit</a:t>
            </a:r>
          </a:p>
          <a:p>
            <a:pPr lvl="1" fontAlgn="ctr"/>
            <a:r>
              <a:rPr lang="en-US" sz="2400" dirty="0" smtClean="0">
                <a:latin typeface="Andalus" pitchFamily="18" charset="-78"/>
                <a:cs typeface="Andalus" pitchFamily="18" charset="-78"/>
              </a:rPr>
              <a:t>Stand Alone + </a:t>
            </a:r>
            <a:r>
              <a:rPr lang="en-US" dirty="0" smtClean="0">
                <a:latin typeface="Andalus" pitchFamily="18" charset="-78"/>
                <a:cs typeface="Andalus" pitchFamily="18" charset="-78"/>
              </a:rPr>
              <a:t>accelerated benefit if the assured dies. </a:t>
            </a:r>
            <a:r>
              <a:rPr lang="en-GB" dirty="0" smtClean="0">
                <a:latin typeface="Andalus" pitchFamily="18" charset="-78"/>
                <a:cs typeface="Andalus" pitchFamily="18" charset="-78"/>
              </a:rPr>
              <a:t>A benefit is paid if the assured suffers a particular diseases and an accelerated benefit in case of death.</a:t>
            </a:r>
            <a:endParaRPr lang="it-IT" dirty="0" smtClean="0">
              <a:latin typeface="Andalus" pitchFamily="18" charset="-78"/>
              <a:cs typeface="Andalus" pitchFamily="18" charset="-78"/>
            </a:endParaRPr>
          </a:p>
          <a:p>
            <a:pPr lvl="1" fontAlgn="ctr"/>
            <a:endParaRPr lang="en-GB" sz="2400" dirty="0" smtClean="0"/>
          </a:p>
          <a:p>
            <a:pPr fontAlgn="ctr"/>
            <a:endParaRPr lang="en-GB" sz="2800" b="1" dirty="0" smtClean="0">
              <a:solidFill>
                <a:schemeClr val="tx2"/>
              </a:solidFill>
              <a:latin typeface="Andalus" pitchFamily="18" charset="-78"/>
              <a:ea typeface="+mj-ea"/>
              <a:cs typeface="Andalus" pitchFamily="18" charset="-78"/>
            </a:endParaRPr>
          </a:p>
          <a:p>
            <a:pPr fontAlgn="ctr"/>
            <a:endParaRPr lang="en-GB" sz="2800" b="1" dirty="0" smtClean="0">
              <a:solidFill>
                <a:schemeClr val="tx2"/>
              </a:solidFill>
              <a:latin typeface="Andalus" pitchFamily="18" charset="-78"/>
              <a:ea typeface="+mj-ea"/>
              <a:cs typeface="Andalus" pitchFamily="18" charset="-78"/>
            </a:endParaRPr>
          </a:p>
          <a:p>
            <a:pPr fontAlgn="ctr"/>
            <a:endParaRPr lang="en-GB" dirty="0" smtClean="0"/>
          </a:p>
          <a:p>
            <a:endParaRPr lang="en-GB" dirty="0"/>
          </a:p>
        </p:txBody>
      </p:sp>
    </p:spTree>
    <p:extLst>
      <p:ext uri="{BB962C8B-B14F-4D97-AF65-F5344CB8AC3E}">
        <p14:creationId xmlns:p14="http://schemas.microsoft.com/office/powerpoint/2010/main" xmlns="" val="10683169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457200" y="845840"/>
            <a:ext cx="8229600" cy="1143000"/>
          </a:xfrm>
        </p:spPr>
        <p:txBody>
          <a:bodyPr>
            <a:normAutofit/>
          </a:bodyPr>
          <a:lstStyle/>
          <a:p>
            <a:r>
              <a:rPr lang="en-GB" sz="4400" dirty="0" smtClean="0">
                <a:solidFill>
                  <a:srgbClr val="C00000"/>
                </a:solidFill>
                <a:latin typeface="Andalus" pitchFamily="18" charset="-78"/>
                <a:cs typeface="Andalus" pitchFamily="18" charset="-78"/>
              </a:rPr>
              <a:t>Insured Loan</a:t>
            </a:r>
            <a:r>
              <a:rPr lang="en-GB" sz="4800" dirty="0" smtClean="0"/>
              <a:t/>
            </a:r>
            <a:br>
              <a:rPr lang="en-GB" sz="4800" dirty="0" smtClean="0"/>
            </a:br>
            <a:r>
              <a:rPr lang="en-GB" sz="2800" dirty="0" smtClean="0">
                <a:solidFill>
                  <a:srgbClr val="C00000"/>
                </a:solidFill>
                <a:latin typeface="Aharoni" pitchFamily="2" charset="-79"/>
                <a:cs typeface="Aharoni" pitchFamily="2" charset="-79"/>
              </a:rPr>
              <a:t>SIL: Standard Insured Loan</a:t>
            </a:r>
            <a:endParaRPr lang="it-IT" sz="2800" dirty="0"/>
          </a:p>
        </p:txBody>
      </p:sp>
      <p:sp>
        <p:nvSpPr>
          <p:cNvPr id="4403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38" name="Segnaposto contenuto 37"/>
          <p:cNvSpPr>
            <a:spLocks noGrp="1"/>
          </p:cNvSpPr>
          <p:nvPr>
            <p:ph idx="1"/>
          </p:nvPr>
        </p:nvSpPr>
        <p:spPr/>
        <p:txBody>
          <a:bodyPr/>
          <a:lstStyle/>
          <a:p>
            <a:pPr lvl="0"/>
            <a:endParaRPr lang="en-GB" sz="2800" b="1" dirty="0" smtClean="0">
              <a:solidFill>
                <a:schemeClr val="tx2"/>
              </a:solidFill>
              <a:latin typeface="Andalus" pitchFamily="18" charset="-78"/>
              <a:ea typeface="+mj-ea"/>
              <a:cs typeface="Andalus" pitchFamily="18" charset="-78"/>
            </a:endParaRPr>
          </a:p>
          <a:p>
            <a:pPr lvl="0"/>
            <a:r>
              <a:rPr lang="en-GB" sz="2800" b="1" dirty="0">
                <a:solidFill>
                  <a:schemeClr val="tx2"/>
                </a:solidFill>
                <a:latin typeface="Andalus" pitchFamily="18" charset="-78"/>
                <a:ea typeface="+mj-ea"/>
                <a:cs typeface="Andalus" pitchFamily="18" charset="-78"/>
              </a:rPr>
              <a:t>S</a:t>
            </a:r>
            <a:r>
              <a:rPr lang="en-GB" sz="2800" b="1" dirty="0" smtClean="0">
                <a:solidFill>
                  <a:schemeClr val="tx2"/>
                </a:solidFill>
                <a:latin typeface="Andalus" pitchFamily="18" charset="-78"/>
                <a:ea typeface="+mj-ea"/>
                <a:cs typeface="Andalus" pitchFamily="18" charset="-78"/>
              </a:rPr>
              <a:t>upposing the borrower/insured’s debt is one monetary unit</a:t>
            </a:r>
            <a:endParaRPr lang="it-IT" sz="2800" b="1" dirty="0" smtClean="0">
              <a:solidFill>
                <a:schemeClr val="tx2"/>
              </a:solidFill>
              <a:latin typeface="Andalus" pitchFamily="18" charset="-78"/>
              <a:ea typeface="+mj-ea"/>
              <a:cs typeface="Andalus" pitchFamily="18" charset="-78"/>
            </a:endParaRPr>
          </a:p>
          <a:p>
            <a:pPr>
              <a:buNone/>
            </a:pPr>
            <a:endParaRPr lang="it-IT" dirty="0"/>
          </a:p>
        </p:txBody>
      </p:sp>
      <p:graphicFrame>
        <p:nvGraphicFramePr>
          <p:cNvPr id="6" name="Oggetto 5"/>
          <p:cNvGraphicFramePr>
            <a:graphicFrameLocks noChangeAspect="1"/>
          </p:cNvGraphicFramePr>
          <p:nvPr/>
        </p:nvGraphicFramePr>
        <p:xfrm>
          <a:off x="1475656" y="3582284"/>
          <a:ext cx="1984226" cy="1070852"/>
        </p:xfrm>
        <a:graphic>
          <a:graphicData uri="http://schemas.openxmlformats.org/presentationml/2006/ole">
            <p:oleObj spid="_x0000_s122882" name="Equazione" r:id="rId3" imgW="799920" imgH="431640" progId="Equation.3">
              <p:embed/>
            </p:oleObj>
          </a:graphicData>
        </a:graphic>
      </p:graphicFrame>
      <p:sp>
        <p:nvSpPr>
          <p:cNvPr id="7" name="CasellaDiTesto 6"/>
          <p:cNvSpPr txBox="1"/>
          <p:nvPr/>
        </p:nvSpPr>
        <p:spPr>
          <a:xfrm>
            <a:off x="3779912" y="3933056"/>
            <a:ext cx="864096" cy="369332"/>
          </a:xfrm>
          <a:prstGeom prst="rect">
            <a:avLst/>
          </a:prstGeom>
          <a:noFill/>
        </p:spPr>
        <p:txBody>
          <a:bodyPr wrap="square" rtlCol="0">
            <a:spAutoFit/>
          </a:bodyPr>
          <a:lstStyle/>
          <a:p>
            <a:r>
              <a:rPr lang="it-IT" dirty="0" err="1" smtClean="0"/>
              <a:t>where</a:t>
            </a:r>
            <a:endParaRPr lang="it-IT" dirty="0"/>
          </a:p>
        </p:txBody>
      </p:sp>
      <p:graphicFrame>
        <p:nvGraphicFramePr>
          <p:cNvPr id="44035" name="Object 3"/>
          <p:cNvGraphicFramePr>
            <a:graphicFrameLocks noChangeAspect="1"/>
          </p:cNvGraphicFramePr>
          <p:nvPr/>
        </p:nvGraphicFramePr>
        <p:xfrm>
          <a:off x="4686771" y="3776663"/>
          <a:ext cx="2549525" cy="661987"/>
        </p:xfrm>
        <a:graphic>
          <a:graphicData uri="http://schemas.openxmlformats.org/presentationml/2006/ole">
            <p:oleObj spid="_x0000_s122883" name="Equazione" r:id="rId4" imgW="1028520" imgH="266400" progId="Equation.3">
              <p:embed/>
            </p:oleObj>
          </a:graphicData>
        </a:graphic>
      </p:graphicFrame>
    </p:spTree>
    <p:extLst>
      <p:ext uri="{BB962C8B-B14F-4D97-AF65-F5344CB8AC3E}">
        <p14:creationId xmlns="" xmlns:p14="http://schemas.microsoft.com/office/powerpoint/2010/main" val="10683169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457200" y="476672"/>
            <a:ext cx="8229600" cy="1143000"/>
          </a:xfrm>
        </p:spPr>
        <p:txBody>
          <a:bodyPr>
            <a:noAutofit/>
          </a:bodyPr>
          <a:lstStyle/>
          <a:p>
            <a:r>
              <a:rPr lang="es-CO" dirty="0" smtClean="0">
                <a:solidFill>
                  <a:srgbClr val="C00000"/>
                </a:solidFill>
              </a:rPr>
              <a:t>Agenda</a:t>
            </a:r>
            <a:endParaRPr lang="es-CO" sz="1800" dirty="0">
              <a:solidFill>
                <a:srgbClr val="C00000"/>
              </a:solidFill>
            </a:endParaRPr>
          </a:p>
        </p:txBody>
      </p:sp>
      <p:sp>
        <p:nvSpPr>
          <p:cNvPr id="4" name="3 Marcador de contenido"/>
          <p:cNvSpPr>
            <a:spLocks noGrp="1"/>
          </p:cNvSpPr>
          <p:nvPr>
            <p:ph idx="1"/>
          </p:nvPr>
        </p:nvSpPr>
        <p:spPr>
          <a:xfrm>
            <a:off x="457200" y="1704176"/>
            <a:ext cx="8229600" cy="4389120"/>
          </a:xfrm>
        </p:spPr>
        <p:txBody>
          <a:bodyPr>
            <a:normAutofit lnSpcReduction="10000"/>
          </a:bodyPr>
          <a:lstStyle/>
          <a:p>
            <a:endParaRPr lang="en-GB" dirty="0" smtClean="0"/>
          </a:p>
          <a:p>
            <a:r>
              <a:rPr lang="en-GB" sz="2800" dirty="0" smtClean="0">
                <a:latin typeface="Andalus" pitchFamily="18" charset="-78"/>
                <a:cs typeface="Andalus" pitchFamily="18" charset="-78"/>
              </a:rPr>
              <a:t>Motivation</a:t>
            </a:r>
          </a:p>
          <a:p>
            <a:r>
              <a:rPr lang="en-GB" sz="2800" dirty="0" smtClean="0">
                <a:latin typeface="Andalus" pitchFamily="18" charset="-78"/>
                <a:cs typeface="Andalus" pitchFamily="18" charset="-78"/>
              </a:rPr>
              <a:t>Modelling of cause-specific mortality </a:t>
            </a:r>
          </a:p>
          <a:p>
            <a:r>
              <a:rPr lang="en-GB" sz="2800" dirty="0" smtClean="0">
                <a:latin typeface="Andalus" pitchFamily="18" charset="-78"/>
                <a:cs typeface="Andalus" pitchFamily="18" charset="-78"/>
              </a:rPr>
              <a:t>Mitigating the discontinuities</a:t>
            </a:r>
          </a:p>
          <a:p>
            <a:r>
              <a:rPr lang="en-GB" sz="2800" dirty="0" smtClean="0">
                <a:latin typeface="Andalus" pitchFamily="18" charset="-78"/>
                <a:cs typeface="Andalus" pitchFamily="18" charset="-78"/>
              </a:rPr>
              <a:t>About the dependence</a:t>
            </a:r>
          </a:p>
          <a:p>
            <a:r>
              <a:rPr lang="en-GB" sz="2800" dirty="0" smtClean="0">
                <a:latin typeface="Andalus" pitchFamily="18" charset="-78"/>
                <a:cs typeface="Andalus" pitchFamily="18" charset="-78"/>
              </a:rPr>
              <a:t>Critical Illness Cover</a:t>
            </a:r>
          </a:p>
          <a:p>
            <a:r>
              <a:rPr lang="en-GB" sz="2800" dirty="0" smtClean="0">
                <a:latin typeface="Andalus" pitchFamily="18" charset="-78"/>
                <a:cs typeface="Andalus" pitchFamily="18" charset="-78"/>
              </a:rPr>
              <a:t>New proposal for Insured Loan</a:t>
            </a:r>
          </a:p>
          <a:p>
            <a:r>
              <a:rPr lang="en-GB" sz="2800" dirty="0" smtClean="0">
                <a:latin typeface="Andalus" pitchFamily="18" charset="-78"/>
                <a:cs typeface="Andalus" pitchFamily="18" charset="-78"/>
              </a:rPr>
              <a:t>Case study</a:t>
            </a:r>
          </a:p>
          <a:p>
            <a:r>
              <a:rPr lang="en-GB" sz="2800" dirty="0" smtClean="0">
                <a:latin typeface="Andalus" pitchFamily="18" charset="-78"/>
                <a:cs typeface="Andalus" pitchFamily="18" charset="-78"/>
              </a:rPr>
              <a:t>Conclusions</a:t>
            </a:r>
          </a:p>
        </p:txBody>
      </p:sp>
    </p:spTree>
    <p:extLst>
      <p:ext uri="{BB962C8B-B14F-4D97-AF65-F5344CB8AC3E}">
        <p14:creationId xmlns:p14="http://schemas.microsoft.com/office/powerpoint/2010/main" xmlns="" val="40945464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1253480"/>
            <a:ext cx="8686800" cy="5127848"/>
          </a:xfrm>
        </p:spPr>
        <p:txBody>
          <a:bodyPr/>
          <a:lstStyle/>
          <a:p>
            <a:pPr lvl="0"/>
            <a:r>
              <a:rPr lang="en-GB" sz="2800" b="1" dirty="0" smtClean="0">
                <a:solidFill>
                  <a:schemeClr val="tx2"/>
                </a:solidFill>
                <a:latin typeface="Andalus" pitchFamily="18" charset="-78"/>
                <a:cs typeface="Andalus" pitchFamily="18" charset="-78"/>
              </a:rPr>
              <a:t>The benefit payable if the insured dies</a:t>
            </a:r>
            <a:endParaRPr lang="it-IT" sz="2800" b="1" dirty="0" smtClean="0">
              <a:solidFill>
                <a:schemeClr val="tx2"/>
              </a:solidFill>
              <a:latin typeface="Andalus" pitchFamily="18" charset="-78"/>
              <a:cs typeface="Andalus" pitchFamily="18" charset="-78"/>
            </a:endParaRPr>
          </a:p>
          <a:p>
            <a:endParaRPr lang="it-IT" sz="2400" b="1" dirty="0" smtClean="0">
              <a:solidFill>
                <a:schemeClr val="tx2"/>
              </a:solidFill>
              <a:latin typeface="Andalus" pitchFamily="18" charset="-78"/>
              <a:cs typeface="Andalus" pitchFamily="18" charset="-78"/>
            </a:endParaRPr>
          </a:p>
          <a:p>
            <a:pPr>
              <a:buNone/>
            </a:pPr>
            <a:endParaRPr lang="it-IT" dirty="0" smtClean="0"/>
          </a:p>
          <a:p>
            <a:pPr lvl="0"/>
            <a:r>
              <a:rPr lang="en-GB" sz="2800" b="1" dirty="0" smtClean="0">
                <a:solidFill>
                  <a:schemeClr val="tx2"/>
                </a:solidFill>
                <a:latin typeface="Andalus" pitchFamily="18" charset="-78"/>
                <a:cs typeface="Andalus" pitchFamily="18" charset="-78"/>
              </a:rPr>
              <a:t>The constant actuarial premium the insured pays if alive</a:t>
            </a:r>
            <a:endParaRPr lang="it-IT" sz="2800" b="1" dirty="0" smtClean="0">
              <a:solidFill>
                <a:schemeClr val="tx2"/>
              </a:solidFill>
              <a:latin typeface="Andalus" pitchFamily="18" charset="-78"/>
              <a:cs typeface="Andalus" pitchFamily="18" charset="-78"/>
            </a:endParaRPr>
          </a:p>
          <a:p>
            <a:pPr>
              <a:buNone/>
            </a:pPr>
            <a:endParaRPr lang="it-IT" sz="2800" b="1" dirty="0" smtClean="0">
              <a:solidFill>
                <a:schemeClr val="tx2"/>
              </a:solidFill>
              <a:latin typeface="Andalus" pitchFamily="18" charset="-78"/>
              <a:cs typeface="Andalus" pitchFamily="18" charset="-78"/>
            </a:endParaRPr>
          </a:p>
          <a:p>
            <a:pPr>
              <a:buNone/>
            </a:pPr>
            <a:endParaRPr lang="it-IT" dirty="0"/>
          </a:p>
        </p:txBody>
      </p:sp>
      <p:graphicFrame>
        <p:nvGraphicFramePr>
          <p:cNvPr id="4" name="Oggetto 3"/>
          <p:cNvGraphicFramePr>
            <a:graphicFrameLocks noChangeAspect="1"/>
          </p:cNvGraphicFramePr>
          <p:nvPr/>
        </p:nvGraphicFramePr>
        <p:xfrm>
          <a:off x="3635896" y="1700057"/>
          <a:ext cx="2016224" cy="1008863"/>
        </p:xfrm>
        <a:graphic>
          <a:graphicData uri="http://schemas.openxmlformats.org/presentationml/2006/ole">
            <p:oleObj spid="_x0000_s123906" name="Equazione" r:id="rId3" imgW="939600" imgH="469800" progId="Equation.3">
              <p:embed/>
            </p:oleObj>
          </a:graphicData>
        </a:graphic>
      </p:graphicFrame>
      <p:graphicFrame>
        <p:nvGraphicFramePr>
          <p:cNvPr id="63491" name="Object 3"/>
          <p:cNvGraphicFramePr>
            <a:graphicFrameLocks noChangeAspect="1"/>
          </p:cNvGraphicFramePr>
          <p:nvPr/>
        </p:nvGraphicFramePr>
        <p:xfrm>
          <a:off x="3277468" y="3283446"/>
          <a:ext cx="2806700" cy="1009650"/>
        </p:xfrm>
        <a:graphic>
          <a:graphicData uri="http://schemas.openxmlformats.org/presentationml/2006/ole">
            <p:oleObj spid="_x0000_s123907" name="Equazione" r:id="rId4" imgW="1307880" imgH="469800" progId="Equation.3">
              <p:embed/>
            </p:oleObj>
          </a:graphicData>
        </a:graphic>
      </p:graphicFrame>
      <p:sp>
        <p:nvSpPr>
          <p:cNvPr id="6" name="Rettangolo 5"/>
          <p:cNvSpPr/>
          <p:nvPr/>
        </p:nvSpPr>
        <p:spPr>
          <a:xfrm>
            <a:off x="942312" y="4715852"/>
            <a:ext cx="1037400" cy="369332"/>
          </a:xfrm>
          <a:prstGeom prst="rect">
            <a:avLst/>
          </a:prstGeom>
        </p:spPr>
        <p:txBody>
          <a:bodyPr wrap="none">
            <a:spAutoFit/>
          </a:bodyPr>
          <a:lstStyle/>
          <a:p>
            <a:r>
              <a:rPr lang="it-IT" dirty="0" smtClean="0"/>
              <a:t>in </a:t>
            </a:r>
            <a:r>
              <a:rPr lang="it-IT" dirty="0" err="1" smtClean="0"/>
              <a:t>which</a:t>
            </a:r>
            <a:endParaRPr lang="it-IT" dirty="0"/>
          </a:p>
        </p:txBody>
      </p:sp>
      <p:graphicFrame>
        <p:nvGraphicFramePr>
          <p:cNvPr id="63492" name="Object 4"/>
          <p:cNvGraphicFramePr>
            <a:graphicFrameLocks noChangeAspect="1"/>
          </p:cNvGraphicFramePr>
          <p:nvPr/>
        </p:nvGraphicFramePr>
        <p:xfrm>
          <a:off x="2915816" y="4365104"/>
          <a:ext cx="3487737" cy="1036637"/>
        </p:xfrm>
        <a:graphic>
          <a:graphicData uri="http://schemas.openxmlformats.org/presentationml/2006/ole">
            <p:oleObj spid="_x0000_s123908" name="Equazione" r:id="rId5" imgW="1625400" imgH="482400" progId="Equation.3">
              <p:embed/>
            </p:oleObj>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457200" y="845840"/>
            <a:ext cx="8229600" cy="1143000"/>
          </a:xfrm>
        </p:spPr>
        <p:txBody>
          <a:bodyPr>
            <a:normAutofit/>
          </a:bodyPr>
          <a:lstStyle/>
          <a:p>
            <a:r>
              <a:rPr lang="en-GB" sz="4400" dirty="0" smtClean="0">
                <a:solidFill>
                  <a:srgbClr val="C00000"/>
                </a:solidFill>
                <a:latin typeface="Andalus" pitchFamily="18" charset="-78"/>
                <a:cs typeface="Andalus" pitchFamily="18" charset="-78"/>
              </a:rPr>
              <a:t>New proposals for Insured Loan</a:t>
            </a:r>
            <a:r>
              <a:rPr lang="en-GB" sz="4800" dirty="0" smtClean="0"/>
              <a:t/>
            </a:r>
            <a:br>
              <a:rPr lang="en-GB" sz="4800" dirty="0" smtClean="0"/>
            </a:br>
            <a:r>
              <a:rPr lang="en-GB" sz="2800" dirty="0" err="1" smtClean="0">
                <a:solidFill>
                  <a:srgbClr val="C00000"/>
                </a:solidFill>
                <a:latin typeface="Aharoni" pitchFamily="2" charset="-79"/>
                <a:cs typeface="Aharoni" pitchFamily="2" charset="-79"/>
              </a:rPr>
              <a:t>SpeIL</a:t>
            </a:r>
            <a:r>
              <a:rPr lang="en-GB" sz="2800" dirty="0" smtClean="0">
                <a:solidFill>
                  <a:srgbClr val="C00000"/>
                </a:solidFill>
                <a:latin typeface="Aharoni" pitchFamily="2" charset="-79"/>
                <a:cs typeface="Aharoni" pitchFamily="2" charset="-79"/>
              </a:rPr>
              <a:t>: Death Specific Insured Loan</a:t>
            </a:r>
            <a:endParaRPr lang="it-IT" sz="2800" dirty="0"/>
          </a:p>
        </p:txBody>
      </p:sp>
      <p:sp>
        <p:nvSpPr>
          <p:cNvPr id="4403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38" name="Segnaposto contenuto 37"/>
          <p:cNvSpPr>
            <a:spLocks noGrp="1"/>
          </p:cNvSpPr>
          <p:nvPr>
            <p:ph idx="1"/>
          </p:nvPr>
        </p:nvSpPr>
        <p:spPr/>
        <p:txBody>
          <a:bodyPr/>
          <a:lstStyle/>
          <a:p>
            <a:pPr lvl="0">
              <a:buNone/>
            </a:pPr>
            <a:endParaRPr lang="en-GB" sz="2800" b="1" dirty="0" smtClean="0">
              <a:solidFill>
                <a:schemeClr val="tx2"/>
              </a:solidFill>
              <a:latin typeface="Andalus" pitchFamily="18" charset="-78"/>
              <a:ea typeface="+mj-ea"/>
              <a:cs typeface="Andalus" pitchFamily="18" charset="-78"/>
            </a:endParaRPr>
          </a:p>
          <a:p>
            <a:pPr lvl="0"/>
            <a:r>
              <a:rPr lang="it-IT" sz="2800" b="1" dirty="0" smtClean="0">
                <a:solidFill>
                  <a:schemeClr val="tx2"/>
                </a:solidFill>
                <a:latin typeface="Andalus" pitchFamily="18" charset="-78"/>
                <a:ea typeface="+mj-ea"/>
                <a:cs typeface="Andalus" pitchFamily="18" charset="-78"/>
              </a:rPr>
              <a:t>The </a:t>
            </a:r>
            <a:r>
              <a:rPr lang="en-US" sz="2800" b="1" dirty="0" smtClean="0">
                <a:solidFill>
                  <a:schemeClr val="tx2"/>
                </a:solidFill>
                <a:latin typeface="Andalus" pitchFamily="18" charset="-78"/>
                <a:ea typeface="+mj-ea"/>
                <a:cs typeface="Andalus" pitchFamily="18" charset="-78"/>
              </a:rPr>
              <a:t>basic</a:t>
            </a:r>
            <a:r>
              <a:rPr lang="it-IT" sz="2800" b="1" dirty="0" smtClean="0">
                <a:solidFill>
                  <a:schemeClr val="tx2"/>
                </a:solidFill>
                <a:latin typeface="Andalus" pitchFamily="18" charset="-78"/>
                <a:ea typeface="+mj-ea"/>
                <a:cs typeface="Andalus" pitchFamily="18" charset="-78"/>
              </a:rPr>
              <a:t> </a:t>
            </a:r>
            <a:r>
              <a:rPr lang="en-US" sz="2800" b="1" dirty="0" smtClean="0">
                <a:solidFill>
                  <a:schemeClr val="tx2"/>
                </a:solidFill>
                <a:latin typeface="Andalus" pitchFamily="18" charset="-78"/>
                <a:ea typeface="+mj-ea"/>
                <a:cs typeface="Andalus" pitchFamily="18" charset="-78"/>
              </a:rPr>
              <a:t>equation</a:t>
            </a:r>
            <a:r>
              <a:rPr lang="it-IT" sz="2800" b="1" dirty="0" smtClean="0">
                <a:solidFill>
                  <a:schemeClr val="tx2"/>
                </a:solidFill>
                <a:latin typeface="Andalus" pitchFamily="18" charset="-78"/>
                <a:ea typeface="+mj-ea"/>
                <a:cs typeface="Andalus" pitchFamily="18" charset="-78"/>
              </a:rPr>
              <a:t> </a:t>
            </a:r>
            <a:r>
              <a:rPr lang="en-US" sz="2800" b="1" dirty="0" smtClean="0">
                <a:solidFill>
                  <a:schemeClr val="tx2"/>
                </a:solidFill>
                <a:latin typeface="Andalus" pitchFamily="18" charset="-78"/>
                <a:ea typeface="+mj-ea"/>
                <a:cs typeface="Andalus" pitchFamily="18" charset="-78"/>
              </a:rPr>
              <a:t>is:</a:t>
            </a:r>
          </a:p>
          <a:p>
            <a:pPr>
              <a:buNone/>
            </a:pPr>
            <a:endParaRPr lang="it-IT" dirty="0" smtClean="0"/>
          </a:p>
          <a:p>
            <a:pPr>
              <a:buNone/>
            </a:pPr>
            <a:endParaRPr lang="it-IT" dirty="0" smtClean="0"/>
          </a:p>
          <a:p>
            <a:pPr>
              <a:buNone/>
            </a:pPr>
            <a:endParaRPr lang="it-IT" dirty="0" smtClean="0"/>
          </a:p>
          <a:p>
            <a:pPr>
              <a:buNone/>
            </a:pPr>
            <a:endParaRPr lang="it-IT" dirty="0" smtClean="0"/>
          </a:p>
          <a:p>
            <a:pPr marL="274320" lvl="1" indent="-274320" algn="just">
              <a:buClr>
                <a:schemeClr val="accent3"/>
              </a:buClr>
              <a:buSzPct val="95000"/>
              <a:buNone/>
            </a:pPr>
            <a:r>
              <a:rPr lang="it-IT" dirty="0" smtClean="0"/>
              <a:t>- </a:t>
            </a:r>
            <a:r>
              <a:rPr lang="en-GB" dirty="0" smtClean="0">
                <a:latin typeface="Andalus" pitchFamily="18" charset="-78"/>
                <a:cs typeface="Andalus" pitchFamily="18" charset="-78"/>
              </a:rPr>
              <a:t>The idea is to design a product in which the loan is saved in case of the borrower’s death for a specific cause.</a:t>
            </a:r>
            <a:endParaRPr lang="it-IT" dirty="0"/>
          </a:p>
        </p:txBody>
      </p:sp>
      <p:graphicFrame>
        <p:nvGraphicFramePr>
          <p:cNvPr id="6" name="Oggetto 5"/>
          <p:cNvGraphicFramePr>
            <a:graphicFrameLocks noChangeAspect="1"/>
          </p:cNvGraphicFramePr>
          <p:nvPr/>
        </p:nvGraphicFramePr>
        <p:xfrm>
          <a:off x="1475656" y="3068960"/>
          <a:ext cx="6105525" cy="1258888"/>
        </p:xfrm>
        <a:graphic>
          <a:graphicData uri="http://schemas.openxmlformats.org/presentationml/2006/ole">
            <p:oleObj spid="_x0000_s124930" name="Equazione" r:id="rId3" imgW="2463480" imgH="507960" progId="Equation.3">
              <p:embed/>
            </p:oleObj>
          </a:graphicData>
        </a:graphic>
      </p:graphicFrame>
    </p:spTree>
    <p:extLst>
      <p:ext uri="{BB962C8B-B14F-4D97-AF65-F5344CB8AC3E}">
        <p14:creationId xmlns="" xmlns:p14="http://schemas.microsoft.com/office/powerpoint/2010/main" val="10683169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323528" y="1266496"/>
            <a:ext cx="8496944" cy="578328"/>
          </a:xfrm>
        </p:spPr>
        <p:txBody>
          <a:bodyPr>
            <a:normAutofit/>
          </a:bodyPr>
          <a:lstStyle/>
          <a:p>
            <a:r>
              <a:rPr lang="en-GB" sz="2800" dirty="0" err="1" smtClean="0">
                <a:solidFill>
                  <a:srgbClr val="C00000"/>
                </a:solidFill>
                <a:latin typeface="Aharoni" pitchFamily="2" charset="-79"/>
                <a:cs typeface="Aharoni" pitchFamily="2" charset="-79"/>
              </a:rPr>
              <a:t>SCILsa</a:t>
            </a:r>
            <a:r>
              <a:rPr lang="en-GB" sz="2800" dirty="0" smtClean="0">
                <a:solidFill>
                  <a:srgbClr val="C00000"/>
                </a:solidFill>
                <a:latin typeface="Aharoni" pitchFamily="2" charset="-79"/>
                <a:cs typeface="Aharoni" pitchFamily="2" charset="-79"/>
              </a:rPr>
              <a:t>: Standard Critical Illness Loan (Stand Alone)</a:t>
            </a:r>
            <a:endParaRPr lang="it-IT" sz="2800" dirty="0"/>
          </a:p>
        </p:txBody>
      </p:sp>
      <p:sp>
        <p:nvSpPr>
          <p:cNvPr id="4403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38" name="Segnaposto contenuto 37"/>
          <p:cNvSpPr>
            <a:spLocks noGrp="1"/>
          </p:cNvSpPr>
          <p:nvPr>
            <p:ph idx="1"/>
          </p:nvPr>
        </p:nvSpPr>
        <p:spPr/>
        <p:txBody>
          <a:bodyPr/>
          <a:lstStyle/>
          <a:p>
            <a:pPr>
              <a:buNone/>
            </a:pPr>
            <a:endParaRPr lang="en-GB" sz="2800" b="1" dirty="0" smtClean="0">
              <a:solidFill>
                <a:schemeClr val="tx2"/>
              </a:solidFill>
              <a:latin typeface="Andalus" pitchFamily="18" charset="-78"/>
              <a:ea typeface="+mj-ea"/>
              <a:cs typeface="Andalus" pitchFamily="18" charset="-78"/>
            </a:endParaRPr>
          </a:p>
          <a:p>
            <a:pPr>
              <a:buNone/>
            </a:pPr>
            <a:endParaRPr lang="en-GB" sz="2800" b="1" dirty="0" smtClean="0">
              <a:solidFill>
                <a:schemeClr val="tx2"/>
              </a:solidFill>
              <a:latin typeface="Andalus" pitchFamily="18" charset="-78"/>
              <a:ea typeface="+mj-ea"/>
              <a:cs typeface="Andalus" pitchFamily="18" charset="-78"/>
            </a:endParaRPr>
          </a:p>
          <a:p>
            <a:pPr>
              <a:buNone/>
            </a:pPr>
            <a:endParaRPr lang="it-IT" dirty="0" smtClean="0"/>
          </a:p>
          <a:p>
            <a:pPr>
              <a:buNone/>
            </a:pPr>
            <a:endParaRPr lang="it-IT" dirty="0" smtClean="0"/>
          </a:p>
          <a:p>
            <a:pPr marL="274320" lvl="1" indent="-274320" algn="just">
              <a:buClr>
                <a:schemeClr val="accent3"/>
              </a:buClr>
              <a:buSzPct val="95000"/>
              <a:buNone/>
            </a:pPr>
            <a:r>
              <a:rPr lang="it-IT" dirty="0" smtClean="0"/>
              <a:t>- </a:t>
            </a:r>
            <a:r>
              <a:rPr lang="en-GB" dirty="0" smtClean="0">
                <a:latin typeface="Andalus" pitchFamily="18" charset="-78"/>
                <a:cs typeface="Andalus" pitchFamily="18" charset="-78"/>
              </a:rPr>
              <a:t>In this case the loan is saved if the insured suffers specified critical diseases.  </a:t>
            </a:r>
            <a:endParaRPr lang="it-IT" dirty="0" smtClean="0">
              <a:latin typeface="Andalus" pitchFamily="18" charset="-78"/>
              <a:cs typeface="Andalus" pitchFamily="18" charset="-78"/>
            </a:endParaRPr>
          </a:p>
          <a:p>
            <a:pPr marL="274320" lvl="1" indent="-274320" algn="just">
              <a:buClr>
                <a:schemeClr val="accent3"/>
              </a:buClr>
              <a:buSzPct val="95000"/>
              <a:buNone/>
            </a:pPr>
            <a:endParaRPr lang="it-IT" dirty="0" smtClean="0">
              <a:latin typeface="Andalus" pitchFamily="18" charset="-78"/>
              <a:cs typeface="Andalus" pitchFamily="18" charset="-78"/>
            </a:endParaRPr>
          </a:p>
          <a:p>
            <a:pPr>
              <a:buNone/>
            </a:pPr>
            <a:endParaRPr lang="it-IT" dirty="0"/>
          </a:p>
        </p:txBody>
      </p:sp>
      <p:graphicFrame>
        <p:nvGraphicFramePr>
          <p:cNvPr id="6" name="Oggetto 5"/>
          <p:cNvGraphicFramePr>
            <a:graphicFrameLocks noChangeAspect="1"/>
          </p:cNvGraphicFramePr>
          <p:nvPr/>
        </p:nvGraphicFramePr>
        <p:xfrm>
          <a:off x="722313" y="2204864"/>
          <a:ext cx="7616825" cy="1258887"/>
        </p:xfrm>
        <a:graphic>
          <a:graphicData uri="http://schemas.openxmlformats.org/presentationml/2006/ole">
            <p:oleObj spid="_x0000_s125954" name="Equazione" r:id="rId3" imgW="3073320" imgH="507960" progId="Equation.3">
              <p:embed/>
            </p:oleObj>
          </a:graphicData>
        </a:graphic>
      </p:graphicFrame>
    </p:spTree>
    <p:extLst>
      <p:ext uri="{BB962C8B-B14F-4D97-AF65-F5344CB8AC3E}">
        <p14:creationId xmlns="" xmlns:p14="http://schemas.microsoft.com/office/powerpoint/2010/main" val="10683169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323528" y="1266496"/>
            <a:ext cx="8496944" cy="578328"/>
          </a:xfrm>
        </p:spPr>
        <p:txBody>
          <a:bodyPr>
            <a:normAutofit/>
          </a:bodyPr>
          <a:lstStyle/>
          <a:p>
            <a:r>
              <a:rPr lang="en-GB" sz="2800" dirty="0" err="1" smtClean="0">
                <a:solidFill>
                  <a:srgbClr val="C00000"/>
                </a:solidFill>
                <a:latin typeface="Aharoni" pitchFamily="2" charset="-79"/>
                <a:cs typeface="Aharoni" pitchFamily="2" charset="-79"/>
              </a:rPr>
              <a:t>SCILa</a:t>
            </a:r>
            <a:r>
              <a:rPr lang="en-GB" sz="2800" dirty="0" smtClean="0">
                <a:solidFill>
                  <a:srgbClr val="C00000"/>
                </a:solidFill>
                <a:latin typeface="Aharoni" pitchFamily="2" charset="-79"/>
                <a:cs typeface="Aharoni" pitchFamily="2" charset="-79"/>
              </a:rPr>
              <a:t>: Standard Critical Illness Loan (Accelerated)</a:t>
            </a:r>
            <a:endParaRPr lang="it-IT" sz="2800" dirty="0"/>
          </a:p>
        </p:txBody>
      </p:sp>
      <p:sp>
        <p:nvSpPr>
          <p:cNvPr id="4403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38" name="Segnaposto contenuto 37"/>
          <p:cNvSpPr>
            <a:spLocks noGrp="1"/>
          </p:cNvSpPr>
          <p:nvPr>
            <p:ph idx="1"/>
          </p:nvPr>
        </p:nvSpPr>
        <p:spPr/>
        <p:txBody>
          <a:bodyPr/>
          <a:lstStyle/>
          <a:p>
            <a:pPr>
              <a:buNone/>
            </a:pPr>
            <a:endParaRPr lang="en-GB" sz="2800" b="1" dirty="0" smtClean="0">
              <a:solidFill>
                <a:schemeClr val="tx2"/>
              </a:solidFill>
              <a:latin typeface="Andalus" pitchFamily="18" charset="-78"/>
              <a:ea typeface="+mj-ea"/>
              <a:cs typeface="Andalus" pitchFamily="18" charset="-78"/>
            </a:endParaRPr>
          </a:p>
          <a:p>
            <a:pPr>
              <a:buNone/>
            </a:pPr>
            <a:endParaRPr lang="en-GB" sz="2800" b="1" dirty="0" smtClean="0">
              <a:solidFill>
                <a:schemeClr val="tx2"/>
              </a:solidFill>
              <a:latin typeface="Andalus" pitchFamily="18" charset="-78"/>
              <a:ea typeface="+mj-ea"/>
              <a:cs typeface="Andalus" pitchFamily="18" charset="-78"/>
            </a:endParaRPr>
          </a:p>
          <a:p>
            <a:pPr>
              <a:buNone/>
            </a:pPr>
            <a:endParaRPr lang="it-IT" dirty="0" smtClean="0"/>
          </a:p>
          <a:p>
            <a:pPr>
              <a:buNone/>
            </a:pPr>
            <a:endParaRPr lang="it-IT" dirty="0" smtClean="0"/>
          </a:p>
          <a:p>
            <a:pPr marL="274320" lvl="1" indent="-274320">
              <a:buClr>
                <a:schemeClr val="accent3"/>
              </a:buClr>
              <a:buSzPct val="95000"/>
              <a:buNone/>
            </a:pPr>
            <a:r>
              <a:rPr lang="it-IT" dirty="0" smtClean="0"/>
              <a:t>- </a:t>
            </a:r>
            <a:r>
              <a:rPr lang="en-GB" dirty="0" smtClean="0"/>
              <a:t>in which            is the probability of the two compatible events, specifically to die for any cause of death and/or to suffer a specified illness.</a:t>
            </a:r>
            <a:endParaRPr lang="it-IT" dirty="0" smtClean="0"/>
          </a:p>
          <a:p>
            <a:pPr marL="274320" lvl="1" indent="-274320" algn="just">
              <a:buClr>
                <a:schemeClr val="accent3"/>
              </a:buClr>
              <a:buSzPct val="95000"/>
              <a:buNone/>
            </a:pPr>
            <a:endParaRPr lang="it-IT" dirty="0" smtClean="0">
              <a:latin typeface="Andalus" pitchFamily="18" charset="-78"/>
              <a:cs typeface="Andalus" pitchFamily="18" charset="-78"/>
            </a:endParaRPr>
          </a:p>
          <a:p>
            <a:pPr marL="274320" lvl="1" indent="-274320" algn="just">
              <a:buClr>
                <a:schemeClr val="accent3"/>
              </a:buClr>
              <a:buSzPct val="95000"/>
              <a:buNone/>
            </a:pPr>
            <a:endParaRPr lang="it-IT" dirty="0" smtClean="0">
              <a:latin typeface="Andalus" pitchFamily="18" charset="-78"/>
              <a:cs typeface="Andalus" pitchFamily="18" charset="-78"/>
            </a:endParaRPr>
          </a:p>
          <a:p>
            <a:pPr marL="274320" lvl="1" indent="-274320" algn="just">
              <a:buClr>
                <a:schemeClr val="accent3"/>
              </a:buClr>
              <a:buSzPct val="95000"/>
              <a:buNone/>
            </a:pPr>
            <a:endParaRPr lang="it-IT" dirty="0" smtClean="0">
              <a:latin typeface="Andalus" pitchFamily="18" charset="-78"/>
              <a:cs typeface="Andalus" pitchFamily="18" charset="-78"/>
            </a:endParaRPr>
          </a:p>
          <a:p>
            <a:pPr>
              <a:buNone/>
            </a:pPr>
            <a:endParaRPr lang="it-IT" dirty="0"/>
          </a:p>
        </p:txBody>
      </p:sp>
      <p:graphicFrame>
        <p:nvGraphicFramePr>
          <p:cNvPr id="6" name="Oggetto 5"/>
          <p:cNvGraphicFramePr>
            <a:graphicFrameLocks noChangeAspect="1"/>
          </p:cNvGraphicFramePr>
          <p:nvPr/>
        </p:nvGraphicFramePr>
        <p:xfrm>
          <a:off x="981075" y="2205038"/>
          <a:ext cx="7397750" cy="1222375"/>
        </p:xfrm>
        <a:graphic>
          <a:graphicData uri="http://schemas.openxmlformats.org/presentationml/2006/ole">
            <p:oleObj spid="_x0000_s126978" name="Equazione" r:id="rId3" imgW="3073400" imgH="508000" progId="Equation.3">
              <p:embed/>
            </p:oleObj>
          </a:graphicData>
        </a:graphic>
      </p:graphicFrame>
      <p:graphicFrame>
        <p:nvGraphicFramePr>
          <p:cNvPr id="7" name="Oggetto 6"/>
          <p:cNvGraphicFramePr>
            <a:graphicFrameLocks noChangeAspect="1"/>
          </p:cNvGraphicFramePr>
          <p:nvPr/>
        </p:nvGraphicFramePr>
        <p:xfrm>
          <a:off x="4514850" y="3321050"/>
          <a:ext cx="114300" cy="215900"/>
        </p:xfrm>
        <a:graphic>
          <a:graphicData uri="http://schemas.openxmlformats.org/presentationml/2006/ole">
            <p:oleObj spid="_x0000_s126979" name="Equazione" r:id="rId4" imgW="114151" imgH="215619" progId="Equation.3">
              <p:embed/>
            </p:oleObj>
          </a:graphicData>
        </a:graphic>
      </p:graphicFrame>
      <p:graphicFrame>
        <p:nvGraphicFramePr>
          <p:cNvPr id="68612" name="Object 4"/>
          <p:cNvGraphicFramePr>
            <a:graphicFrameLocks noChangeAspect="1"/>
          </p:cNvGraphicFramePr>
          <p:nvPr/>
        </p:nvGraphicFramePr>
        <p:xfrm>
          <a:off x="1979712" y="3826484"/>
          <a:ext cx="648072" cy="466612"/>
        </p:xfrm>
        <a:graphic>
          <a:graphicData uri="http://schemas.openxmlformats.org/presentationml/2006/ole">
            <p:oleObj spid="_x0000_s126980" name="Equazione" r:id="rId5" imgW="317362" imgH="228501" progId="Equation.3">
              <p:embed/>
            </p:oleObj>
          </a:graphicData>
        </a:graphic>
      </p:graphicFrame>
    </p:spTree>
    <p:extLst>
      <p:ext uri="{BB962C8B-B14F-4D97-AF65-F5344CB8AC3E}">
        <p14:creationId xmlns="" xmlns:p14="http://schemas.microsoft.com/office/powerpoint/2010/main" val="10683169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467544" y="764704"/>
            <a:ext cx="8229600" cy="1143000"/>
          </a:xfrm>
        </p:spPr>
        <p:txBody>
          <a:bodyPr>
            <a:normAutofit fontScale="90000"/>
          </a:bodyPr>
          <a:lstStyle/>
          <a:p>
            <a:r>
              <a:rPr lang="en-GB" sz="4900" dirty="0" smtClean="0">
                <a:solidFill>
                  <a:srgbClr val="C00000"/>
                </a:solidFill>
                <a:latin typeface="Andalus" pitchFamily="18" charset="-78"/>
                <a:cs typeface="Andalus" pitchFamily="18" charset="-78"/>
              </a:rPr>
              <a:t>Case study</a:t>
            </a:r>
            <a:r>
              <a:rPr lang="en-GB" sz="4400" dirty="0" smtClean="0">
                <a:solidFill>
                  <a:srgbClr val="C00000"/>
                </a:solidFill>
                <a:latin typeface="Andalus" pitchFamily="18" charset="-78"/>
                <a:cs typeface="Andalus" pitchFamily="18" charset="-78"/>
              </a:rPr>
              <a:t/>
            </a:r>
            <a:br>
              <a:rPr lang="en-GB" sz="4400" dirty="0" smtClean="0">
                <a:solidFill>
                  <a:srgbClr val="C00000"/>
                </a:solidFill>
                <a:latin typeface="Andalus" pitchFamily="18" charset="-78"/>
                <a:cs typeface="Andalus" pitchFamily="18" charset="-78"/>
              </a:rPr>
            </a:br>
            <a:r>
              <a:rPr lang="en-GB" sz="3100" dirty="0" smtClean="0">
                <a:solidFill>
                  <a:srgbClr val="C00000"/>
                </a:solidFill>
                <a:latin typeface="Aharoni" pitchFamily="2" charset="-79"/>
                <a:cs typeface="Aharoni" pitchFamily="2" charset="-79"/>
              </a:rPr>
              <a:t>Application to the U.K. case</a:t>
            </a:r>
            <a:endParaRPr lang="en-US" sz="3100" dirty="0">
              <a:solidFill>
                <a:srgbClr val="C00000"/>
              </a:solidFill>
              <a:latin typeface="Aharoni" pitchFamily="2" charset="-79"/>
              <a:cs typeface="Aharoni" pitchFamily="2" charset="-79"/>
            </a:endParaRPr>
          </a:p>
        </p:txBody>
      </p:sp>
      <p:sp>
        <p:nvSpPr>
          <p:cNvPr id="7" name="Text Placeholder 6"/>
          <p:cNvSpPr>
            <a:spLocks noGrp="1"/>
          </p:cNvSpPr>
          <p:nvPr>
            <p:ph type="body" idx="1"/>
          </p:nvPr>
        </p:nvSpPr>
        <p:spPr>
          <a:xfrm>
            <a:off x="467544" y="1905552"/>
            <a:ext cx="4040188" cy="659352"/>
          </a:xfrm>
        </p:spPr>
        <p:txBody>
          <a:bodyPr/>
          <a:lstStyle/>
          <a:p>
            <a:r>
              <a:rPr lang="en-GB" dirty="0" smtClean="0"/>
              <a:t>Population data</a:t>
            </a:r>
          </a:p>
        </p:txBody>
      </p:sp>
      <p:sp>
        <p:nvSpPr>
          <p:cNvPr id="6" name="Content Placeholder 5"/>
          <p:cNvSpPr>
            <a:spLocks noGrp="1"/>
          </p:cNvSpPr>
          <p:nvPr>
            <p:ph sz="quarter" idx="2"/>
          </p:nvPr>
        </p:nvSpPr>
        <p:spPr>
          <a:xfrm>
            <a:off x="467544" y="2148184"/>
            <a:ext cx="4536504" cy="1640856"/>
          </a:xfrm>
        </p:spPr>
        <p:txBody>
          <a:bodyPr>
            <a:normAutofit/>
          </a:bodyPr>
          <a:lstStyle/>
          <a:p>
            <a:pPr lvl="1">
              <a:buNone/>
            </a:pPr>
            <a:endParaRPr lang="en-GB" dirty="0" smtClean="0"/>
          </a:p>
          <a:p>
            <a:pPr lvl="1"/>
            <a:r>
              <a:rPr lang="en-GB" dirty="0" smtClean="0">
                <a:solidFill>
                  <a:srgbClr val="003366"/>
                </a:solidFill>
              </a:rPr>
              <a:t>U.K.  Population (diff. cohort)</a:t>
            </a:r>
          </a:p>
          <a:p>
            <a:pPr lvl="1"/>
            <a:r>
              <a:rPr lang="en-GB" dirty="0" smtClean="0">
                <a:solidFill>
                  <a:srgbClr val="003366"/>
                </a:solidFill>
              </a:rPr>
              <a:t>Ages: 25-29,30-34,…,84-89</a:t>
            </a:r>
          </a:p>
          <a:p>
            <a:pPr lvl="1"/>
            <a:r>
              <a:rPr lang="en-GB" dirty="0" smtClean="0">
                <a:solidFill>
                  <a:srgbClr val="003366"/>
                </a:solidFill>
              </a:rPr>
              <a:t>Period: </a:t>
            </a:r>
            <a:r>
              <a:rPr lang="en-GB" dirty="0" smtClean="0">
                <a:solidFill>
                  <a:srgbClr val="003366"/>
                </a:solidFill>
              </a:rPr>
              <a:t>1950-2001</a:t>
            </a:r>
            <a:endParaRPr lang="en-GB" dirty="0" smtClean="0">
              <a:solidFill>
                <a:srgbClr val="003366"/>
              </a:solidFill>
            </a:endParaRPr>
          </a:p>
          <a:p>
            <a:endParaRPr lang="en-GB" dirty="0"/>
          </a:p>
        </p:txBody>
      </p:sp>
      <p:cxnSp>
        <p:nvCxnSpPr>
          <p:cNvPr id="13" name="Connettore 2 12"/>
          <p:cNvCxnSpPr/>
          <p:nvPr/>
        </p:nvCxnSpPr>
        <p:spPr>
          <a:xfrm flipV="1">
            <a:off x="4355976" y="2420888"/>
            <a:ext cx="1152128"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Connettore 2 14"/>
          <p:cNvCxnSpPr/>
          <p:nvPr/>
        </p:nvCxnSpPr>
        <p:spPr>
          <a:xfrm>
            <a:off x="4355976" y="3212976"/>
            <a:ext cx="1224136"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CasellaDiTesto 16"/>
          <p:cNvSpPr txBox="1"/>
          <p:nvPr/>
        </p:nvSpPr>
        <p:spPr>
          <a:xfrm>
            <a:off x="5580112" y="2204864"/>
            <a:ext cx="2592288" cy="837152"/>
          </a:xfrm>
          <a:prstGeom prst="rect">
            <a:avLst/>
          </a:prstGeom>
          <a:noFill/>
        </p:spPr>
        <p:txBody>
          <a:bodyPr wrap="square" rtlCol="0">
            <a:spAutoFit/>
          </a:bodyPr>
          <a:lstStyle/>
          <a:p>
            <a:pPr>
              <a:spcBef>
                <a:spcPct val="20000"/>
              </a:spcBef>
              <a:buClr>
                <a:schemeClr val="accent3"/>
              </a:buClr>
              <a:buSzPct val="95000"/>
            </a:pPr>
            <a:r>
              <a:rPr lang="it-IT" sz="2200" b="1" dirty="0" smtClean="0">
                <a:solidFill>
                  <a:schemeClr val="tx2"/>
                </a:solidFill>
              </a:rPr>
              <a:t>CMI: </a:t>
            </a:r>
            <a:r>
              <a:rPr lang="en-US" sz="2200" b="1" dirty="0" smtClean="0">
                <a:solidFill>
                  <a:schemeClr val="tx2"/>
                </a:solidFill>
              </a:rPr>
              <a:t>disease rates</a:t>
            </a:r>
          </a:p>
          <a:p>
            <a:pPr>
              <a:spcBef>
                <a:spcPct val="20000"/>
              </a:spcBef>
              <a:buClr>
                <a:schemeClr val="accent3"/>
              </a:buClr>
              <a:buSzPct val="95000"/>
              <a:buFont typeface="Arial" pitchFamily="34" charset="0"/>
              <a:buChar char="•"/>
            </a:pPr>
            <a:endParaRPr lang="it-IT" sz="2200" b="1" dirty="0" smtClean="0">
              <a:solidFill>
                <a:schemeClr val="tx2"/>
              </a:solidFill>
            </a:endParaRPr>
          </a:p>
        </p:txBody>
      </p:sp>
      <p:sp>
        <p:nvSpPr>
          <p:cNvPr id="18" name="CasellaDiTesto 17"/>
          <p:cNvSpPr txBox="1"/>
          <p:nvPr/>
        </p:nvSpPr>
        <p:spPr>
          <a:xfrm>
            <a:off x="5580112" y="3429000"/>
            <a:ext cx="3563888" cy="430887"/>
          </a:xfrm>
          <a:prstGeom prst="rect">
            <a:avLst/>
          </a:prstGeom>
          <a:noFill/>
        </p:spPr>
        <p:txBody>
          <a:bodyPr wrap="square" rtlCol="0">
            <a:spAutoFit/>
          </a:bodyPr>
          <a:lstStyle/>
          <a:p>
            <a:r>
              <a:rPr lang="it-IT" sz="2200" b="1" dirty="0" smtClean="0">
                <a:solidFill>
                  <a:schemeClr val="tx2"/>
                </a:solidFill>
              </a:rPr>
              <a:t>WHO: </a:t>
            </a:r>
            <a:r>
              <a:rPr lang="it-IT" sz="2200" b="1" dirty="0" err="1" smtClean="0">
                <a:solidFill>
                  <a:schemeClr val="tx2"/>
                </a:solidFill>
              </a:rPr>
              <a:t>death-cause</a:t>
            </a:r>
            <a:r>
              <a:rPr lang="it-IT" sz="2200" b="1" dirty="0" smtClean="0">
                <a:solidFill>
                  <a:schemeClr val="tx2"/>
                </a:solidFill>
              </a:rPr>
              <a:t> </a:t>
            </a:r>
            <a:r>
              <a:rPr lang="it-IT" sz="2200" b="1" dirty="0" err="1" smtClean="0">
                <a:solidFill>
                  <a:schemeClr val="tx2"/>
                </a:solidFill>
              </a:rPr>
              <a:t>m.r.</a:t>
            </a:r>
            <a:r>
              <a:rPr lang="it-IT" sz="2200" b="1" dirty="0" smtClean="0">
                <a:solidFill>
                  <a:schemeClr val="tx2"/>
                </a:solidFill>
              </a:rPr>
              <a:t> </a:t>
            </a:r>
          </a:p>
        </p:txBody>
      </p:sp>
      <p:sp>
        <p:nvSpPr>
          <p:cNvPr id="9" name="Text Placeholder 6"/>
          <p:cNvSpPr>
            <a:spLocks noGrp="1"/>
          </p:cNvSpPr>
          <p:nvPr>
            <p:ph type="body" idx="1"/>
          </p:nvPr>
        </p:nvSpPr>
        <p:spPr>
          <a:xfrm>
            <a:off x="467544" y="3573016"/>
            <a:ext cx="4040188" cy="659352"/>
          </a:xfrm>
        </p:spPr>
        <p:txBody>
          <a:bodyPr/>
          <a:lstStyle/>
          <a:p>
            <a:r>
              <a:rPr lang="en-GB" dirty="0" smtClean="0"/>
              <a:t>Loan Characteristics</a:t>
            </a:r>
          </a:p>
        </p:txBody>
      </p:sp>
      <p:sp>
        <p:nvSpPr>
          <p:cNvPr id="10" name="Content Placeholder 5"/>
          <p:cNvSpPr>
            <a:spLocks noGrp="1"/>
          </p:cNvSpPr>
          <p:nvPr>
            <p:ph sz="quarter" idx="2"/>
          </p:nvPr>
        </p:nvSpPr>
        <p:spPr>
          <a:xfrm>
            <a:off x="467544" y="3861048"/>
            <a:ext cx="7776864" cy="1152128"/>
          </a:xfrm>
        </p:spPr>
        <p:txBody>
          <a:bodyPr>
            <a:normAutofit/>
          </a:bodyPr>
          <a:lstStyle/>
          <a:p>
            <a:pPr lvl="1">
              <a:buNone/>
            </a:pPr>
            <a:endParaRPr lang="en-GB" dirty="0" smtClean="0"/>
          </a:p>
          <a:p>
            <a:pPr lvl="1"/>
            <a:r>
              <a:rPr lang="en-GB" dirty="0" smtClean="0">
                <a:solidFill>
                  <a:srgbClr val="003366"/>
                </a:solidFill>
              </a:rPr>
              <a:t>Duration: 10/20 years</a:t>
            </a:r>
          </a:p>
          <a:p>
            <a:pPr lvl="1"/>
            <a:r>
              <a:rPr lang="en-GB" dirty="0" smtClean="0">
                <a:solidFill>
                  <a:srgbClr val="003366"/>
                </a:solidFill>
              </a:rPr>
              <a:t>Interest rate = 7%, Issue Time = 2014, C = 200000 euro</a:t>
            </a:r>
          </a:p>
          <a:p>
            <a:pPr lvl="1"/>
            <a:endParaRPr lang="en-GB" dirty="0" smtClean="0">
              <a:solidFill>
                <a:srgbClr val="003366"/>
              </a:solidFill>
            </a:endParaRPr>
          </a:p>
        </p:txBody>
      </p:sp>
      <p:cxnSp>
        <p:nvCxnSpPr>
          <p:cNvPr id="12" name="Connettore 2 11"/>
          <p:cNvCxnSpPr/>
          <p:nvPr/>
        </p:nvCxnSpPr>
        <p:spPr>
          <a:xfrm>
            <a:off x="4355976" y="3068960"/>
            <a:ext cx="122413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CasellaDiTesto 15"/>
          <p:cNvSpPr txBox="1"/>
          <p:nvPr/>
        </p:nvSpPr>
        <p:spPr>
          <a:xfrm>
            <a:off x="5580112" y="2879880"/>
            <a:ext cx="3384376" cy="837152"/>
          </a:xfrm>
          <a:prstGeom prst="rect">
            <a:avLst/>
          </a:prstGeom>
          <a:noFill/>
        </p:spPr>
        <p:txBody>
          <a:bodyPr wrap="square" rtlCol="0">
            <a:spAutoFit/>
          </a:bodyPr>
          <a:lstStyle/>
          <a:p>
            <a:pPr>
              <a:spcBef>
                <a:spcPct val="20000"/>
              </a:spcBef>
              <a:buClr>
                <a:schemeClr val="accent3"/>
              </a:buClr>
              <a:buSzPct val="95000"/>
            </a:pPr>
            <a:r>
              <a:rPr lang="it-IT" sz="2200" b="1" dirty="0" smtClean="0">
                <a:solidFill>
                  <a:schemeClr val="tx2"/>
                </a:solidFill>
              </a:rPr>
              <a:t>HMD: </a:t>
            </a:r>
            <a:r>
              <a:rPr lang="en-US" sz="2200" b="1" dirty="0" smtClean="0">
                <a:solidFill>
                  <a:schemeClr val="tx2"/>
                </a:solidFill>
              </a:rPr>
              <a:t>aggregated </a:t>
            </a:r>
            <a:r>
              <a:rPr lang="en-US" sz="2200" b="1" dirty="0" err="1" smtClean="0">
                <a:solidFill>
                  <a:schemeClr val="tx2"/>
                </a:solidFill>
              </a:rPr>
              <a:t>m.r</a:t>
            </a:r>
            <a:r>
              <a:rPr lang="en-US" sz="2200" b="1" dirty="0" smtClean="0">
                <a:solidFill>
                  <a:schemeClr val="tx2"/>
                </a:solidFill>
              </a:rPr>
              <a:t>.</a:t>
            </a:r>
          </a:p>
          <a:p>
            <a:pPr>
              <a:spcBef>
                <a:spcPct val="20000"/>
              </a:spcBef>
              <a:buClr>
                <a:schemeClr val="accent3"/>
              </a:buClr>
              <a:buSzPct val="95000"/>
              <a:buFont typeface="Arial" pitchFamily="34" charset="0"/>
              <a:buChar char="•"/>
            </a:pPr>
            <a:endParaRPr lang="it-IT" sz="2200" b="1" dirty="0" smtClean="0">
              <a:solidFill>
                <a:schemeClr val="tx2"/>
              </a:solidFill>
            </a:endParaRPr>
          </a:p>
        </p:txBody>
      </p:sp>
      <p:sp>
        <p:nvSpPr>
          <p:cNvPr id="24" name="Text Placeholder 6"/>
          <p:cNvSpPr>
            <a:spLocks noGrp="1"/>
          </p:cNvSpPr>
          <p:nvPr>
            <p:ph type="body" idx="1"/>
          </p:nvPr>
        </p:nvSpPr>
        <p:spPr>
          <a:xfrm>
            <a:off x="467544" y="4929888"/>
            <a:ext cx="6408712" cy="659352"/>
          </a:xfrm>
        </p:spPr>
        <p:txBody>
          <a:bodyPr/>
          <a:lstStyle/>
          <a:p>
            <a:r>
              <a:rPr lang="en-GB" dirty="0" smtClean="0"/>
              <a:t>Insurance Cover Characteristics</a:t>
            </a:r>
          </a:p>
        </p:txBody>
      </p:sp>
      <p:sp>
        <p:nvSpPr>
          <p:cNvPr id="25" name="Content Placeholder 5"/>
          <p:cNvSpPr>
            <a:spLocks noGrp="1"/>
          </p:cNvSpPr>
          <p:nvPr>
            <p:ph sz="quarter" idx="2"/>
          </p:nvPr>
        </p:nvSpPr>
        <p:spPr>
          <a:xfrm>
            <a:off x="467544" y="5229200"/>
            <a:ext cx="7776864" cy="1512168"/>
          </a:xfrm>
        </p:spPr>
        <p:txBody>
          <a:bodyPr>
            <a:normAutofit/>
          </a:bodyPr>
          <a:lstStyle/>
          <a:p>
            <a:pPr lvl="1">
              <a:buNone/>
            </a:pPr>
            <a:endParaRPr lang="en-GB" dirty="0" smtClean="0"/>
          </a:p>
          <a:p>
            <a:pPr lvl="1"/>
            <a:r>
              <a:rPr lang="en-GB" dirty="0" smtClean="0">
                <a:solidFill>
                  <a:srgbClr val="003366"/>
                </a:solidFill>
              </a:rPr>
              <a:t>SIL, </a:t>
            </a:r>
            <a:r>
              <a:rPr lang="en-GB" dirty="0" err="1" smtClean="0">
                <a:solidFill>
                  <a:srgbClr val="003366"/>
                </a:solidFill>
              </a:rPr>
              <a:t>SpeIL</a:t>
            </a:r>
            <a:r>
              <a:rPr lang="en-GB" dirty="0" smtClean="0">
                <a:solidFill>
                  <a:srgbClr val="003366"/>
                </a:solidFill>
              </a:rPr>
              <a:t>, </a:t>
            </a:r>
            <a:r>
              <a:rPr lang="en-GB" dirty="0" err="1" smtClean="0">
                <a:solidFill>
                  <a:srgbClr val="003366"/>
                </a:solidFill>
              </a:rPr>
              <a:t>SCILsa</a:t>
            </a:r>
            <a:r>
              <a:rPr lang="en-GB" dirty="0" smtClean="0">
                <a:solidFill>
                  <a:srgbClr val="003366"/>
                </a:solidFill>
              </a:rPr>
              <a:t>, </a:t>
            </a:r>
            <a:r>
              <a:rPr lang="en-GB" dirty="0" err="1" smtClean="0">
                <a:solidFill>
                  <a:srgbClr val="003366"/>
                </a:solidFill>
              </a:rPr>
              <a:t>SCILa</a:t>
            </a:r>
            <a:r>
              <a:rPr lang="en-GB" dirty="0" smtClean="0">
                <a:solidFill>
                  <a:srgbClr val="003366"/>
                </a:solidFill>
              </a:rPr>
              <a:t> </a:t>
            </a:r>
          </a:p>
          <a:p>
            <a:pPr lvl="1"/>
            <a:r>
              <a:rPr lang="en-GB" dirty="0" smtClean="0">
                <a:solidFill>
                  <a:srgbClr val="003366"/>
                </a:solidFill>
              </a:rPr>
              <a:t>Technical actuarial valuation rate = 2%</a:t>
            </a:r>
          </a:p>
          <a:p>
            <a:pPr lvl="1"/>
            <a:r>
              <a:rPr lang="en-GB" dirty="0" smtClean="0">
                <a:solidFill>
                  <a:srgbClr val="003366"/>
                </a:solidFill>
              </a:rPr>
              <a:t>Age at entry = 40/60</a:t>
            </a:r>
          </a:p>
          <a:p>
            <a:pPr lvl="1"/>
            <a:endParaRPr lang="en-GB" dirty="0" smtClean="0">
              <a:solidFill>
                <a:srgbClr val="003366"/>
              </a:solidFill>
            </a:endParaRPr>
          </a:p>
        </p:txBody>
      </p:sp>
    </p:spTree>
    <p:extLst>
      <p:ext uri="{BB962C8B-B14F-4D97-AF65-F5344CB8AC3E}">
        <p14:creationId xmlns="" xmlns:p14="http://schemas.microsoft.com/office/powerpoint/2010/main" val="18190414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idx="1"/>
          </p:nvPr>
        </p:nvSpPr>
        <p:spPr>
          <a:xfrm>
            <a:off x="251520" y="2996952"/>
            <a:ext cx="8568952" cy="3888432"/>
          </a:xfrm>
        </p:spPr>
        <p:txBody>
          <a:bodyPr/>
          <a:lstStyle/>
          <a:p>
            <a:pPr marL="457200" lvl="0" indent="-457200" algn="just">
              <a:buAutoNum type="arabicParenR"/>
            </a:pPr>
            <a:r>
              <a:rPr lang="en-US" sz="2000" dirty="0" smtClean="0"/>
              <a:t>Mitigating the discontinuities in the mortality time series with an extension of the Lee – Carter Model.</a:t>
            </a:r>
          </a:p>
          <a:p>
            <a:pPr marL="457200" lvl="0" indent="-457200" algn="just">
              <a:buAutoNum type="arabicParenR"/>
            </a:pPr>
            <a:endParaRPr lang="en-US" sz="2000" dirty="0" smtClean="0"/>
          </a:p>
          <a:p>
            <a:pPr marL="457200" indent="-457200" algn="just">
              <a:buFont typeface="Wingdings 2"/>
              <a:buAutoNum type="arabicParenR"/>
            </a:pPr>
            <a:r>
              <a:rPr lang="en-US" sz="2000" dirty="0" smtClean="0"/>
              <a:t>Capturing the possible dependences among the cause – specific deaths. </a:t>
            </a:r>
          </a:p>
          <a:p>
            <a:pPr marL="457200" indent="-457200" algn="just">
              <a:buFont typeface="Wingdings 2"/>
              <a:buAutoNum type="arabicParenR"/>
            </a:pPr>
            <a:endParaRPr lang="en-US" sz="2000" dirty="0" smtClean="0"/>
          </a:p>
          <a:p>
            <a:pPr marL="457200" lvl="0" indent="-457200" algn="just">
              <a:buFont typeface="Wingdings 2"/>
              <a:buAutoNum type="arabicParenR"/>
            </a:pPr>
            <a:r>
              <a:rPr lang="en-US" sz="2000" dirty="0" smtClean="0"/>
              <a:t>Forecasting them trough the ARIMA models, the VECM (only if there are several stationary </a:t>
            </a:r>
            <a:r>
              <a:rPr lang="en-US" sz="2000" dirty="0" err="1" smtClean="0"/>
              <a:t>cointegrating</a:t>
            </a:r>
            <a:r>
              <a:rPr lang="en-US" sz="2000" dirty="0" smtClean="0"/>
              <a:t> relations between them) and the Vector Autoregressive Model (if their representation has not unit roots).</a:t>
            </a:r>
          </a:p>
          <a:p>
            <a:pPr marL="457200" lvl="0" indent="-457200" algn="just">
              <a:buFont typeface="Wingdings 2"/>
              <a:buAutoNum type="arabicParenR"/>
            </a:pPr>
            <a:endParaRPr lang="en-US" sz="2000" dirty="0" smtClean="0"/>
          </a:p>
          <a:p>
            <a:pPr marL="457200" indent="-457200" algn="just">
              <a:buFont typeface="Wingdings 2"/>
              <a:buAutoNum type="arabicParenR"/>
            </a:pPr>
            <a:r>
              <a:rPr lang="en-US" sz="2000" dirty="0" smtClean="0"/>
              <a:t>Use the better prevision in order to calculate the future trend of mortality rates.</a:t>
            </a:r>
          </a:p>
          <a:p>
            <a:pPr marL="457200" indent="-457200" algn="just">
              <a:buFont typeface="Wingdings 2"/>
              <a:buAutoNum type="arabicParenR"/>
            </a:pPr>
            <a:endParaRPr lang="en-US" sz="2000" dirty="0" smtClean="0"/>
          </a:p>
          <a:p>
            <a:pPr marL="457200" lvl="0" indent="-457200" algn="just">
              <a:buFont typeface="Wingdings 2"/>
              <a:buAutoNum type="arabicParenR"/>
            </a:pPr>
            <a:r>
              <a:rPr lang="en-US" sz="2000" dirty="0" smtClean="0"/>
              <a:t>Finally, the pricing our proposed contracts. </a:t>
            </a:r>
            <a:endParaRPr lang="it-IT" sz="2000" dirty="0" smtClean="0"/>
          </a:p>
          <a:p>
            <a:pPr marL="457200" indent="-457200" algn="just">
              <a:buFont typeface="Wingdings 2"/>
              <a:buAutoNum type="arabicParenR"/>
            </a:pPr>
            <a:endParaRPr lang="it-IT" sz="2200" dirty="0" smtClean="0"/>
          </a:p>
          <a:p>
            <a:pPr marL="457200" lvl="0" indent="-457200" algn="just">
              <a:buFont typeface="Wingdings 2"/>
              <a:buAutoNum type="arabicParenR"/>
            </a:pPr>
            <a:endParaRPr lang="it-IT" sz="2200" dirty="0" smtClean="0"/>
          </a:p>
          <a:p>
            <a:pPr marL="457200" indent="-457200" algn="just">
              <a:buFont typeface="Wingdings 2"/>
              <a:buAutoNum type="arabicParenR"/>
            </a:pPr>
            <a:endParaRPr lang="it-IT" sz="2200" dirty="0" smtClean="0"/>
          </a:p>
          <a:p>
            <a:pPr marL="457200" lvl="0" indent="-457200" algn="just">
              <a:buAutoNum type="arabicParenR"/>
            </a:pPr>
            <a:endParaRPr lang="en-US" sz="2200" dirty="0" smtClean="0"/>
          </a:p>
          <a:p>
            <a:pPr marL="457200" lvl="0" indent="-457200" algn="just">
              <a:buAutoNum type="arabicParenR"/>
            </a:pPr>
            <a:endParaRPr lang="it-IT" sz="2200" dirty="0" smtClean="0"/>
          </a:p>
          <a:p>
            <a:endParaRPr lang="en-GB" dirty="0" smtClean="0"/>
          </a:p>
        </p:txBody>
      </p:sp>
    </p:spTree>
    <p:extLst>
      <p:ext uri="{BB962C8B-B14F-4D97-AF65-F5344CB8AC3E}">
        <p14:creationId xmlns:p14="http://schemas.microsoft.com/office/powerpoint/2010/main" xmlns="" val="18190414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467544" y="188640"/>
            <a:ext cx="8229600" cy="1143000"/>
          </a:xfrm>
        </p:spPr>
        <p:txBody>
          <a:bodyPr>
            <a:normAutofit fontScale="90000"/>
          </a:bodyPr>
          <a:lstStyle/>
          <a:p>
            <a:r>
              <a:rPr lang="en-GB" sz="4400" dirty="0" smtClean="0">
                <a:solidFill>
                  <a:srgbClr val="C00000"/>
                </a:solidFill>
                <a:latin typeface="Andalus" pitchFamily="18" charset="-78"/>
                <a:cs typeface="Andalus" pitchFamily="18" charset="-78"/>
              </a:rPr>
              <a:t/>
            </a:r>
            <a:br>
              <a:rPr lang="en-GB" sz="4400" dirty="0" smtClean="0">
                <a:solidFill>
                  <a:srgbClr val="C00000"/>
                </a:solidFill>
                <a:latin typeface="Andalus" pitchFamily="18" charset="-78"/>
                <a:cs typeface="Andalus" pitchFamily="18" charset="-78"/>
              </a:rPr>
            </a:br>
            <a:r>
              <a:rPr lang="en-GB" sz="3100" dirty="0" smtClean="0">
                <a:solidFill>
                  <a:srgbClr val="C00000"/>
                </a:solidFill>
                <a:latin typeface="Aharoni" pitchFamily="2" charset="-79"/>
                <a:cs typeface="Aharoni" pitchFamily="2" charset="-79"/>
              </a:rPr>
              <a:t>Parameters estimation</a:t>
            </a:r>
            <a:endParaRPr lang="en-US" sz="3100" dirty="0">
              <a:solidFill>
                <a:srgbClr val="C00000"/>
              </a:solidFill>
              <a:latin typeface="Aharoni" pitchFamily="2" charset="-79"/>
              <a:cs typeface="Aharoni" pitchFamily="2" charset="-79"/>
            </a:endParaRPr>
          </a:p>
        </p:txBody>
      </p:sp>
      <p:sp>
        <p:nvSpPr>
          <p:cNvPr id="7270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1" name="CasellaDiTesto 20"/>
          <p:cNvSpPr txBox="1"/>
          <p:nvPr/>
        </p:nvSpPr>
        <p:spPr>
          <a:xfrm>
            <a:off x="4427984" y="1196752"/>
            <a:ext cx="4392488" cy="923330"/>
          </a:xfrm>
          <a:prstGeom prst="rect">
            <a:avLst/>
          </a:prstGeom>
          <a:noFill/>
        </p:spPr>
        <p:txBody>
          <a:bodyPr wrap="square" rtlCol="0">
            <a:spAutoFit/>
          </a:bodyPr>
          <a:lstStyle/>
          <a:p>
            <a:r>
              <a:rPr lang="en-US" b="1" dirty="0" smtClean="0"/>
              <a:t>Figure 1: </a:t>
            </a:r>
          </a:p>
          <a:p>
            <a:r>
              <a:rPr lang="en-US" sz="1600" dirty="0" smtClean="0"/>
              <a:t>Model parameters (Circulatory System, UK Male population)</a:t>
            </a:r>
            <a:r>
              <a:rPr lang="en-US" dirty="0" smtClean="0"/>
              <a:t>	</a:t>
            </a:r>
            <a:endParaRPr lang="it-IT" dirty="0">
              <a:latin typeface="Andalus" pitchFamily="18" charset="-78"/>
              <a:cs typeface="Andalus" pitchFamily="18" charset="-78"/>
            </a:endParaRPr>
          </a:p>
        </p:txBody>
      </p:sp>
      <p:sp>
        <p:nvSpPr>
          <p:cNvPr id="7270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pic>
        <p:nvPicPr>
          <p:cNvPr id="9" name="Immagine 8"/>
          <p:cNvPicPr/>
          <p:nvPr/>
        </p:nvPicPr>
        <p:blipFill>
          <a:blip r:embed="rId2" cstate="print"/>
          <a:srcRect/>
          <a:stretch>
            <a:fillRect/>
          </a:stretch>
        </p:blipFill>
        <p:spPr bwMode="auto">
          <a:xfrm>
            <a:off x="611560" y="2046280"/>
            <a:ext cx="7704856" cy="4623080"/>
          </a:xfrm>
          <a:prstGeom prst="rect">
            <a:avLst/>
          </a:prstGeom>
          <a:noFill/>
          <a:ln w="9525">
            <a:noFill/>
            <a:miter lim="800000"/>
            <a:headEnd/>
            <a:tailEnd/>
          </a:ln>
        </p:spPr>
      </p:pic>
    </p:spTree>
    <p:extLst>
      <p:ext uri="{BB962C8B-B14F-4D97-AF65-F5344CB8AC3E}">
        <p14:creationId xmlns:p14="http://schemas.microsoft.com/office/powerpoint/2010/main" xmlns="" val="18190414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467544" y="188640"/>
            <a:ext cx="8229600" cy="1143000"/>
          </a:xfrm>
        </p:spPr>
        <p:txBody>
          <a:bodyPr>
            <a:normAutofit fontScale="90000"/>
          </a:bodyPr>
          <a:lstStyle/>
          <a:p>
            <a:r>
              <a:rPr lang="en-GB" sz="4400" dirty="0" smtClean="0">
                <a:solidFill>
                  <a:srgbClr val="C00000"/>
                </a:solidFill>
                <a:latin typeface="Andalus" pitchFamily="18" charset="-78"/>
                <a:cs typeface="Andalus" pitchFamily="18" charset="-78"/>
              </a:rPr>
              <a:t/>
            </a:r>
            <a:br>
              <a:rPr lang="en-GB" sz="4400" dirty="0" smtClean="0">
                <a:solidFill>
                  <a:srgbClr val="C00000"/>
                </a:solidFill>
                <a:latin typeface="Andalus" pitchFamily="18" charset="-78"/>
                <a:cs typeface="Andalus" pitchFamily="18" charset="-78"/>
              </a:rPr>
            </a:br>
            <a:r>
              <a:rPr lang="en-GB" sz="3100" dirty="0" smtClean="0">
                <a:solidFill>
                  <a:srgbClr val="C00000"/>
                </a:solidFill>
                <a:latin typeface="Aharoni" pitchFamily="2" charset="-79"/>
                <a:cs typeface="Aharoni" pitchFamily="2" charset="-79"/>
              </a:rPr>
              <a:t>Adjusted Kt </a:t>
            </a:r>
            <a:endParaRPr lang="en-US" sz="3100" dirty="0">
              <a:solidFill>
                <a:srgbClr val="C00000"/>
              </a:solidFill>
              <a:latin typeface="Aharoni" pitchFamily="2" charset="-79"/>
              <a:cs typeface="Aharoni" pitchFamily="2" charset="-79"/>
            </a:endParaRPr>
          </a:p>
        </p:txBody>
      </p:sp>
      <p:sp>
        <p:nvSpPr>
          <p:cNvPr id="7270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1" name="CasellaDiTesto 20"/>
          <p:cNvSpPr txBox="1"/>
          <p:nvPr/>
        </p:nvSpPr>
        <p:spPr>
          <a:xfrm>
            <a:off x="4427984" y="1196752"/>
            <a:ext cx="4392488" cy="923330"/>
          </a:xfrm>
          <a:prstGeom prst="rect">
            <a:avLst/>
          </a:prstGeom>
          <a:noFill/>
        </p:spPr>
        <p:txBody>
          <a:bodyPr wrap="square" rtlCol="0">
            <a:spAutoFit/>
          </a:bodyPr>
          <a:lstStyle/>
          <a:p>
            <a:r>
              <a:rPr lang="en-US" b="1" dirty="0" smtClean="0"/>
              <a:t>Figure 2: </a:t>
            </a:r>
          </a:p>
          <a:p>
            <a:r>
              <a:rPr lang="en-US" sz="1600" dirty="0" smtClean="0"/>
              <a:t>Adjusted mortality index (Circulatory System, UK Male population)</a:t>
            </a:r>
            <a:r>
              <a:rPr lang="en-US" dirty="0" smtClean="0"/>
              <a:t>	</a:t>
            </a:r>
            <a:endParaRPr lang="it-IT" dirty="0">
              <a:latin typeface="Andalus" pitchFamily="18" charset="-78"/>
              <a:cs typeface="Andalus" pitchFamily="18" charset="-78"/>
            </a:endParaRPr>
          </a:p>
        </p:txBody>
      </p:sp>
      <p:sp>
        <p:nvSpPr>
          <p:cNvPr id="7270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pic>
        <p:nvPicPr>
          <p:cNvPr id="7" name="Immagine 6"/>
          <p:cNvPicPr/>
          <p:nvPr/>
        </p:nvPicPr>
        <p:blipFill>
          <a:blip r:embed="rId2" cstate="print"/>
          <a:srcRect/>
          <a:stretch>
            <a:fillRect/>
          </a:stretch>
        </p:blipFill>
        <p:spPr bwMode="auto">
          <a:xfrm>
            <a:off x="755576" y="2060848"/>
            <a:ext cx="7632848" cy="4536504"/>
          </a:xfrm>
          <a:prstGeom prst="rect">
            <a:avLst/>
          </a:prstGeom>
          <a:noFill/>
          <a:ln w="9525">
            <a:noFill/>
            <a:miter lim="800000"/>
            <a:headEnd/>
            <a:tailEnd/>
          </a:ln>
        </p:spPr>
      </p:pic>
    </p:spTree>
    <p:extLst>
      <p:ext uri="{BB962C8B-B14F-4D97-AF65-F5344CB8AC3E}">
        <p14:creationId xmlns:p14="http://schemas.microsoft.com/office/powerpoint/2010/main" xmlns="" val="18190414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467544" y="548680"/>
            <a:ext cx="8229600" cy="1143000"/>
          </a:xfrm>
        </p:spPr>
        <p:txBody>
          <a:bodyPr>
            <a:normAutofit fontScale="90000"/>
          </a:bodyPr>
          <a:lstStyle/>
          <a:p>
            <a:r>
              <a:rPr lang="en-GB" sz="4400" dirty="0" smtClean="0">
                <a:solidFill>
                  <a:srgbClr val="C00000"/>
                </a:solidFill>
                <a:latin typeface="Andalus" pitchFamily="18" charset="-78"/>
                <a:cs typeface="Andalus" pitchFamily="18" charset="-78"/>
              </a:rPr>
              <a:t/>
            </a:r>
            <a:br>
              <a:rPr lang="en-GB" sz="4400" dirty="0" smtClean="0">
                <a:solidFill>
                  <a:srgbClr val="C00000"/>
                </a:solidFill>
                <a:latin typeface="Andalus" pitchFamily="18" charset="-78"/>
                <a:cs typeface="Andalus" pitchFamily="18" charset="-78"/>
              </a:rPr>
            </a:br>
            <a:r>
              <a:rPr lang="en-GB" sz="3100" dirty="0" smtClean="0">
                <a:solidFill>
                  <a:srgbClr val="C00000"/>
                </a:solidFill>
                <a:latin typeface="Aharoni" pitchFamily="2" charset="-79"/>
                <a:cs typeface="Aharoni" pitchFamily="2" charset="-79"/>
              </a:rPr>
              <a:t>SELECT LAG ORDER</a:t>
            </a:r>
            <a:endParaRPr lang="en-US" sz="3100" dirty="0">
              <a:solidFill>
                <a:srgbClr val="C00000"/>
              </a:solidFill>
              <a:latin typeface="Aharoni" pitchFamily="2" charset="-79"/>
              <a:cs typeface="Aharoni" pitchFamily="2" charset="-79"/>
            </a:endParaRPr>
          </a:p>
        </p:txBody>
      </p:sp>
      <p:sp>
        <p:nvSpPr>
          <p:cNvPr id="7270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7270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3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86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86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677" name="Rectangle 5"/>
          <p:cNvSpPr>
            <a:spLocks noChangeArrowheads="1"/>
          </p:cNvSpPr>
          <p:nvPr/>
        </p:nvSpPr>
        <p:spPr bwMode="auto">
          <a:xfrm>
            <a:off x="0" y="190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800" b="0" i="0" u="none" strike="noStrike" cap="none" normalizeH="0" baseline="0" smtClean="0">
                <a:ln>
                  <a:noFill/>
                </a:ln>
                <a:solidFill>
                  <a:schemeClr val="tx1"/>
                </a:solidFill>
                <a:effectLst/>
                <a:latin typeface="Arial" pitchFamily="34" charset="0"/>
                <a:cs typeface="Arial" pitchFamily="34" charset="0"/>
              </a:rPr>
              <a:t> </a:t>
            </a: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28679"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680" name="Rectangle 8"/>
          <p:cNvSpPr>
            <a:spLocks noChangeArrowheads="1"/>
          </p:cNvSpPr>
          <p:nvPr/>
        </p:nvSpPr>
        <p:spPr bwMode="auto">
          <a:xfrm>
            <a:off x="0" y="190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800" b="0" i="0" u="none" strike="noStrike" cap="none" normalizeH="0" baseline="0" smtClean="0">
                <a:ln>
                  <a:noFill/>
                </a:ln>
                <a:solidFill>
                  <a:schemeClr val="tx1"/>
                </a:solidFill>
                <a:effectLst/>
                <a:latin typeface="Arial" pitchFamily="34" charset="0"/>
                <a:cs typeface="Arial" pitchFamily="34" charset="0"/>
              </a:rPr>
              <a:t> </a:t>
            </a: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28682"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8684"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20" name="Tabella 19"/>
          <p:cNvGraphicFramePr>
            <a:graphicFrameLocks noGrp="1"/>
          </p:cNvGraphicFramePr>
          <p:nvPr/>
        </p:nvGraphicFramePr>
        <p:xfrm>
          <a:off x="4932040" y="2996952"/>
          <a:ext cx="2880320" cy="936104"/>
        </p:xfrm>
        <a:graphic>
          <a:graphicData uri="http://schemas.openxmlformats.org/drawingml/2006/table">
            <a:tbl>
              <a:tblPr/>
              <a:tblGrid>
                <a:gridCol w="754317"/>
                <a:gridCol w="705250"/>
                <a:gridCol w="666436"/>
                <a:gridCol w="754317"/>
              </a:tblGrid>
              <a:tr h="468052">
                <a:tc>
                  <a:txBody>
                    <a:bodyPr/>
                    <a:lstStyle/>
                    <a:p>
                      <a:pPr algn="l">
                        <a:lnSpc>
                          <a:spcPct val="150000"/>
                        </a:lnSpc>
                        <a:spcAft>
                          <a:spcPts val="0"/>
                        </a:spcAft>
                      </a:pPr>
                      <a:r>
                        <a:rPr lang="en-US" sz="1200" dirty="0">
                          <a:solidFill>
                            <a:srgbClr val="000000"/>
                          </a:solidFill>
                          <a:latin typeface="Times New Roman"/>
                          <a:ea typeface="Times New Roman"/>
                        </a:rPr>
                        <a:t>AIC(n)</a:t>
                      </a:r>
                      <a:endParaRPr lang="it-IT" sz="12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n-US" sz="1200">
                          <a:solidFill>
                            <a:srgbClr val="000000"/>
                          </a:solidFill>
                          <a:latin typeface="Times New Roman"/>
                          <a:ea typeface="Times New Roman"/>
                        </a:rPr>
                        <a:t>HQ(n)</a:t>
                      </a:r>
                      <a:endParaRPr lang="it-IT" sz="12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n-US" sz="1200">
                          <a:solidFill>
                            <a:srgbClr val="000000"/>
                          </a:solidFill>
                          <a:latin typeface="Times New Roman"/>
                          <a:ea typeface="Times New Roman"/>
                        </a:rPr>
                        <a:t>SC(n)</a:t>
                      </a:r>
                      <a:endParaRPr lang="it-IT" sz="12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n-US" sz="1200" dirty="0">
                          <a:solidFill>
                            <a:srgbClr val="000000"/>
                          </a:solidFill>
                          <a:latin typeface="Times New Roman"/>
                          <a:ea typeface="Times New Roman"/>
                        </a:rPr>
                        <a:t>FPE(n)</a:t>
                      </a:r>
                      <a:endParaRPr lang="it-IT" sz="12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8052">
                <a:tc>
                  <a:txBody>
                    <a:bodyPr/>
                    <a:lstStyle/>
                    <a:p>
                      <a:pPr algn="ctr">
                        <a:lnSpc>
                          <a:spcPct val="150000"/>
                        </a:lnSpc>
                        <a:spcAft>
                          <a:spcPts val="0"/>
                        </a:spcAft>
                      </a:pPr>
                      <a:r>
                        <a:rPr lang="en-US" sz="1200" dirty="0" smtClean="0">
                          <a:solidFill>
                            <a:srgbClr val="000000"/>
                          </a:solidFill>
                          <a:latin typeface="Times New Roman"/>
                          <a:ea typeface="Calibri"/>
                        </a:rPr>
                        <a:t>1</a:t>
                      </a:r>
                      <a:endParaRPr lang="it-IT" sz="12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200">
                          <a:solidFill>
                            <a:srgbClr val="000000"/>
                          </a:solidFill>
                          <a:latin typeface="Times New Roman"/>
                          <a:ea typeface="Times New Roman"/>
                        </a:rPr>
                        <a:t>1</a:t>
                      </a:r>
                      <a:endParaRPr lang="it-IT" sz="12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200" dirty="0">
                          <a:solidFill>
                            <a:srgbClr val="000000"/>
                          </a:solidFill>
                          <a:latin typeface="Times New Roman"/>
                          <a:ea typeface="Times New Roman"/>
                        </a:rPr>
                        <a:t>1</a:t>
                      </a:r>
                      <a:endParaRPr lang="it-IT" sz="12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200" dirty="0">
                          <a:solidFill>
                            <a:srgbClr val="000000"/>
                          </a:solidFill>
                          <a:latin typeface="Times New Roman"/>
                          <a:ea typeface="Times New Roman"/>
                        </a:rPr>
                        <a:t>1</a:t>
                      </a:r>
                      <a:endParaRPr lang="it-IT" sz="12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21" name="Tabella 20"/>
          <p:cNvGraphicFramePr>
            <a:graphicFrameLocks noGrp="1"/>
          </p:cNvGraphicFramePr>
          <p:nvPr/>
        </p:nvGraphicFramePr>
        <p:xfrm>
          <a:off x="1475656" y="2996952"/>
          <a:ext cx="2929503" cy="936104"/>
        </p:xfrm>
        <a:graphic>
          <a:graphicData uri="http://schemas.openxmlformats.org/drawingml/2006/table">
            <a:tbl>
              <a:tblPr/>
              <a:tblGrid>
                <a:gridCol w="767198"/>
                <a:gridCol w="717292"/>
                <a:gridCol w="677815"/>
                <a:gridCol w="767198"/>
              </a:tblGrid>
              <a:tr h="468052">
                <a:tc>
                  <a:txBody>
                    <a:bodyPr/>
                    <a:lstStyle/>
                    <a:p>
                      <a:pPr algn="r">
                        <a:lnSpc>
                          <a:spcPct val="150000"/>
                        </a:lnSpc>
                        <a:spcAft>
                          <a:spcPts val="0"/>
                        </a:spcAft>
                      </a:pPr>
                      <a:r>
                        <a:rPr lang="en-US" sz="1200" dirty="0">
                          <a:solidFill>
                            <a:srgbClr val="000000"/>
                          </a:solidFill>
                          <a:latin typeface="Times New Roman"/>
                          <a:ea typeface="Times New Roman"/>
                        </a:rPr>
                        <a:t>AIC(n)</a:t>
                      </a:r>
                      <a:endParaRPr lang="it-IT" sz="12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US" sz="1200">
                          <a:solidFill>
                            <a:srgbClr val="000000"/>
                          </a:solidFill>
                          <a:latin typeface="Times New Roman"/>
                          <a:ea typeface="Times New Roman"/>
                        </a:rPr>
                        <a:t>HQ(n)</a:t>
                      </a:r>
                      <a:endParaRPr lang="it-IT" sz="12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US" sz="1200">
                          <a:solidFill>
                            <a:srgbClr val="000000"/>
                          </a:solidFill>
                          <a:latin typeface="Times New Roman"/>
                          <a:ea typeface="Times New Roman"/>
                        </a:rPr>
                        <a:t>SC(n)</a:t>
                      </a:r>
                      <a:endParaRPr lang="it-IT" sz="12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US" sz="1200">
                          <a:solidFill>
                            <a:srgbClr val="000000"/>
                          </a:solidFill>
                          <a:latin typeface="Times New Roman"/>
                          <a:ea typeface="Times New Roman"/>
                        </a:rPr>
                        <a:t>FPE(n)</a:t>
                      </a:r>
                      <a:endParaRPr lang="it-IT" sz="12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8052">
                <a:tc>
                  <a:txBody>
                    <a:bodyPr/>
                    <a:lstStyle/>
                    <a:p>
                      <a:pPr algn="ctr">
                        <a:lnSpc>
                          <a:spcPct val="150000"/>
                        </a:lnSpc>
                        <a:spcAft>
                          <a:spcPts val="0"/>
                        </a:spcAft>
                      </a:pPr>
                      <a:r>
                        <a:rPr lang="en-US" sz="1200" dirty="0" smtClean="0">
                          <a:solidFill>
                            <a:srgbClr val="000000"/>
                          </a:solidFill>
                          <a:latin typeface="Times New Roman"/>
                          <a:ea typeface="Calibri"/>
                        </a:rPr>
                        <a:t>2</a:t>
                      </a:r>
                      <a:endParaRPr lang="it-IT" sz="12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200">
                          <a:solidFill>
                            <a:srgbClr val="000000"/>
                          </a:solidFill>
                          <a:latin typeface="Times New Roman"/>
                          <a:ea typeface="Times New Roman"/>
                        </a:rPr>
                        <a:t>1</a:t>
                      </a:r>
                      <a:endParaRPr lang="it-IT" sz="12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200" dirty="0">
                          <a:solidFill>
                            <a:srgbClr val="000000"/>
                          </a:solidFill>
                          <a:latin typeface="Times New Roman"/>
                          <a:ea typeface="Times New Roman"/>
                        </a:rPr>
                        <a:t>1</a:t>
                      </a:r>
                      <a:endParaRPr lang="it-IT" sz="12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200" dirty="0">
                          <a:solidFill>
                            <a:srgbClr val="000000"/>
                          </a:solidFill>
                          <a:latin typeface="Times New Roman"/>
                          <a:ea typeface="Times New Roman"/>
                        </a:rPr>
                        <a:t>1</a:t>
                      </a:r>
                      <a:endParaRPr lang="it-IT" sz="12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20837"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120838" name="Rectangle 6"/>
          <p:cNvSpPr>
            <a:spLocks noChangeArrowheads="1"/>
          </p:cNvSpPr>
          <p:nvPr/>
        </p:nvSpPr>
        <p:spPr bwMode="auto">
          <a:xfrm>
            <a:off x="3553529" y="2063551"/>
            <a:ext cx="2049727"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Select lag order  VAR(p)</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20839" name="Rectangle 7"/>
          <p:cNvSpPr>
            <a:spLocks noChangeArrowheads="1"/>
          </p:cNvSpPr>
          <p:nvPr/>
        </p:nvSpPr>
        <p:spPr bwMode="auto">
          <a:xfrm>
            <a:off x="0" y="10668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120840" name="Rectangle 8"/>
          <p:cNvSpPr>
            <a:spLocks noChangeArrowheads="1"/>
          </p:cNvSpPr>
          <p:nvPr/>
        </p:nvSpPr>
        <p:spPr bwMode="auto">
          <a:xfrm>
            <a:off x="323528" y="2473151"/>
            <a:ext cx="7040710"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U.K. Male Population  		</a:t>
            </a:r>
            <a:r>
              <a:rPr lang="en-US" sz="1400" dirty="0" smtClean="0">
                <a:solidFill>
                  <a:srgbClr val="000000"/>
                </a:solidFill>
                <a:latin typeface="Times New Roman" pitchFamily="18" charset="0"/>
                <a:ea typeface="Times New Roman" pitchFamily="18" charset="0"/>
                <a:cs typeface="Times New Roman" pitchFamily="18" charset="0"/>
              </a:rPr>
              <a:t>           </a:t>
            </a:r>
            <a:r>
              <a:rPr kumimoji="0" lang="en-US"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U.K. Female Population</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29" name="Connettore 1 28"/>
          <p:cNvCxnSpPr/>
          <p:nvPr/>
        </p:nvCxnSpPr>
        <p:spPr>
          <a:xfrm>
            <a:off x="1403648" y="2420888"/>
            <a:ext cx="64087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Connettore 1 30"/>
          <p:cNvCxnSpPr/>
          <p:nvPr/>
        </p:nvCxnSpPr>
        <p:spPr>
          <a:xfrm>
            <a:off x="1979712" y="2780928"/>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Connettore 1 31"/>
          <p:cNvCxnSpPr/>
          <p:nvPr/>
        </p:nvCxnSpPr>
        <p:spPr>
          <a:xfrm>
            <a:off x="5364088" y="2780928"/>
            <a:ext cx="1944216" cy="0"/>
          </a:xfrm>
          <a:prstGeom prst="line">
            <a:avLst/>
          </a:prstGeom>
        </p:spPr>
        <p:style>
          <a:lnRef idx="1">
            <a:schemeClr val="accent1"/>
          </a:lnRef>
          <a:fillRef idx="0">
            <a:schemeClr val="accent1"/>
          </a:fillRef>
          <a:effectRef idx="0">
            <a:schemeClr val="accent1"/>
          </a:effectRef>
          <a:fontRef idx="minor">
            <a:schemeClr val="tx1"/>
          </a:fontRef>
        </p:style>
      </p:cxnSp>
      <p:sp>
        <p:nvSpPr>
          <p:cNvPr id="34" name="Rettangolo 33"/>
          <p:cNvSpPr/>
          <p:nvPr/>
        </p:nvSpPr>
        <p:spPr>
          <a:xfrm>
            <a:off x="395536" y="4438853"/>
            <a:ext cx="8136904" cy="1292662"/>
          </a:xfrm>
          <a:prstGeom prst="rect">
            <a:avLst/>
          </a:prstGeom>
        </p:spPr>
        <p:txBody>
          <a:bodyPr wrap="square">
            <a:spAutoFit/>
          </a:bodyPr>
          <a:lstStyle/>
          <a:p>
            <a:pPr marL="274320" lvl="1" indent="-274320" algn="just">
              <a:lnSpc>
                <a:spcPct val="150000"/>
              </a:lnSpc>
              <a:buClr>
                <a:schemeClr val="accent3"/>
              </a:buClr>
              <a:buSzPct val="95000"/>
            </a:pPr>
            <a:r>
              <a:rPr lang="it-IT" sz="2000" dirty="0" smtClean="0">
                <a:latin typeface="Andalus" pitchFamily="18" charset="-78"/>
                <a:cs typeface="Andalus" pitchFamily="18" charset="-78"/>
              </a:rPr>
              <a:t>- </a:t>
            </a:r>
            <a:r>
              <a:rPr lang="en-US" sz="2000" dirty="0" smtClean="0">
                <a:latin typeface="Andalus" pitchFamily="18" charset="-78"/>
                <a:cs typeface="Andalus" pitchFamily="18" charset="-78"/>
              </a:rPr>
              <a:t>The </a:t>
            </a:r>
            <a:r>
              <a:rPr lang="en-US" sz="2000" dirty="0" err="1" smtClean="0">
                <a:latin typeface="Andalus" pitchFamily="18" charset="-78"/>
                <a:cs typeface="Andalus" pitchFamily="18" charset="-78"/>
              </a:rPr>
              <a:t>eigenvalues</a:t>
            </a:r>
            <a:r>
              <a:rPr lang="en-US" sz="2000" dirty="0" smtClean="0">
                <a:latin typeface="Andalus" pitchFamily="18" charset="-78"/>
                <a:cs typeface="Andalus" pitchFamily="18" charset="-78"/>
              </a:rPr>
              <a:t> are bigger than one in absolute value. This means that the VAR could be explode because its characteristic polynomial has unit roots.    </a:t>
            </a:r>
            <a:endParaRPr lang="it-IT" sz="2000" dirty="0" smtClean="0">
              <a:latin typeface="Andalus" pitchFamily="18" charset="-78"/>
              <a:cs typeface="Andalus" pitchFamily="18" charset="-78"/>
            </a:endParaRPr>
          </a:p>
          <a:p>
            <a:pPr marL="274320" lvl="1" indent="-274320" algn="just">
              <a:buClr>
                <a:schemeClr val="accent3"/>
              </a:buClr>
              <a:buSzPct val="95000"/>
              <a:buNone/>
            </a:pPr>
            <a:endParaRPr lang="it-IT" dirty="0" smtClean="0">
              <a:latin typeface="Andalus" pitchFamily="18" charset="-78"/>
              <a:cs typeface="Andalus" pitchFamily="18" charset="-78"/>
            </a:endParaRPr>
          </a:p>
        </p:txBody>
      </p:sp>
    </p:spTree>
    <p:extLst>
      <p:ext uri="{BB962C8B-B14F-4D97-AF65-F5344CB8AC3E}">
        <p14:creationId xmlns:p14="http://schemas.microsoft.com/office/powerpoint/2010/main" xmlns="" val="181904147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467544" y="980728"/>
            <a:ext cx="8229600" cy="566936"/>
          </a:xfrm>
        </p:spPr>
        <p:txBody>
          <a:bodyPr>
            <a:normAutofit fontScale="90000"/>
          </a:bodyPr>
          <a:lstStyle/>
          <a:p>
            <a:r>
              <a:rPr lang="en-GB" sz="4400" dirty="0" smtClean="0">
                <a:solidFill>
                  <a:srgbClr val="C00000"/>
                </a:solidFill>
                <a:latin typeface="Andalus" pitchFamily="18" charset="-78"/>
                <a:cs typeface="Andalus" pitchFamily="18" charset="-78"/>
              </a:rPr>
              <a:t/>
            </a:r>
            <a:br>
              <a:rPr lang="en-GB" sz="4400" dirty="0" smtClean="0">
                <a:solidFill>
                  <a:srgbClr val="C00000"/>
                </a:solidFill>
                <a:latin typeface="Andalus" pitchFamily="18" charset="-78"/>
                <a:cs typeface="Andalus" pitchFamily="18" charset="-78"/>
              </a:rPr>
            </a:br>
            <a:r>
              <a:rPr lang="en-GB" sz="3100" dirty="0" smtClean="0">
                <a:solidFill>
                  <a:srgbClr val="C00000"/>
                </a:solidFill>
                <a:latin typeface="Aharoni" pitchFamily="2" charset="-79"/>
                <a:cs typeface="Aharoni" pitchFamily="2" charset="-79"/>
              </a:rPr>
              <a:t>UNIT ROOT TESTS: ADF (MALE)</a:t>
            </a:r>
            <a:endParaRPr lang="en-US" sz="3100" dirty="0">
              <a:solidFill>
                <a:srgbClr val="C00000"/>
              </a:solidFill>
              <a:latin typeface="Aharoni" pitchFamily="2" charset="-79"/>
              <a:cs typeface="Aharoni" pitchFamily="2" charset="-79"/>
            </a:endParaRPr>
          </a:p>
        </p:txBody>
      </p:sp>
      <p:sp>
        <p:nvSpPr>
          <p:cNvPr id="7270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7270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3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86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86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677" name="Rectangle 5"/>
          <p:cNvSpPr>
            <a:spLocks noChangeArrowheads="1"/>
          </p:cNvSpPr>
          <p:nvPr/>
        </p:nvSpPr>
        <p:spPr bwMode="auto">
          <a:xfrm>
            <a:off x="0" y="190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800" b="0" i="0" u="none" strike="noStrike" cap="none" normalizeH="0" baseline="0" smtClean="0">
                <a:ln>
                  <a:noFill/>
                </a:ln>
                <a:solidFill>
                  <a:schemeClr val="tx1"/>
                </a:solidFill>
                <a:effectLst/>
                <a:latin typeface="Arial" pitchFamily="34" charset="0"/>
                <a:cs typeface="Arial" pitchFamily="34" charset="0"/>
              </a:rPr>
              <a:t> </a:t>
            </a: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28679"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680" name="Rectangle 8"/>
          <p:cNvSpPr>
            <a:spLocks noChangeArrowheads="1"/>
          </p:cNvSpPr>
          <p:nvPr/>
        </p:nvSpPr>
        <p:spPr bwMode="auto">
          <a:xfrm>
            <a:off x="0" y="190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800" b="0" i="0" u="none" strike="noStrike" cap="none" normalizeH="0" baseline="0" smtClean="0">
                <a:ln>
                  <a:noFill/>
                </a:ln>
                <a:solidFill>
                  <a:schemeClr val="tx1"/>
                </a:solidFill>
                <a:effectLst/>
                <a:latin typeface="Arial" pitchFamily="34" charset="0"/>
                <a:cs typeface="Arial" pitchFamily="34" charset="0"/>
              </a:rPr>
              <a:t> </a:t>
            </a: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28682"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8684"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18" name="Tabella 17"/>
          <p:cNvGraphicFramePr>
            <a:graphicFrameLocks noGrp="1"/>
          </p:cNvGraphicFramePr>
          <p:nvPr/>
        </p:nvGraphicFramePr>
        <p:xfrm>
          <a:off x="683568" y="1844824"/>
          <a:ext cx="3528392" cy="2160238"/>
        </p:xfrm>
        <a:graphic>
          <a:graphicData uri="http://schemas.openxmlformats.org/drawingml/2006/table">
            <a:tbl>
              <a:tblPr/>
              <a:tblGrid>
                <a:gridCol w="1759875"/>
                <a:gridCol w="671836"/>
                <a:gridCol w="1096681"/>
              </a:tblGrid>
              <a:tr h="360040">
                <a:tc>
                  <a:txBody>
                    <a:bodyPr/>
                    <a:lstStyle/>
                    <a:p>
                      <a:pPr algn="ctr">
                        <a:lnSpc>
                          <a:spcPct val="150000"/>
                        </a:lnSpc>
                        <a:spcAft>
                          <a:spcPts val="0"/>
                        </a:spcAft>
                        <a:tabLst>
                          <a:tab pos="986155" algn="l"/>
                        </a:tabLst>
                      </a:pPr>
                      <a:r>
                        <a:rPr lang="en-US" sz="1100" b="1" dirty="0">
                          <a:solidFill>
                            <a:srgbClr val="000000"/>
                          </a:solidFill>
                          <a:latin typeface="Times New Roman"/>
                          <a:ea typeface="Times New Roman"/>
                          <a:cs typeface="Times New Roman"/>
                        </a:rPr>
                        <a:t>CAUSES OF DEATH</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200" b="1">
                          <a:solidFill>
                            <a:srgbClr val="000000"/>
                          </a:solidFill>
                          <a:latin typeface="Times New Roman"/>
                          <a:ea typeface="Times New Roman"/>
                          <a:cs typeface="Times New Roman"/>
                        </a:rPr>
                        <a:t>ADF</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200" b="1" dirty="0">
                          <a:solidFill>
                            <a:srgbClr val="000000"/>
                          </a:solidFill>
                          <a:latin typeface="Times New Roman"/>
                          <a:ea typeface="Times New Roman"/>
                          <a:cs typeface="Times New Roman"/>
                        </a:rPr>
                        <a:t>P - VALUE</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0033">
                <a:tc>
                  <a:txBody>
                    <a:bodyPr/>
                    <a:lstStyle/>
                    <a:p>
                      <a:pPr algn="ctr">
                        <a:lnSpc>
                          <a:spcPct val="150000"/>
                        </a:lnSpc>
                        <a:spcAft>
                          <a:spcPts val="0"/>
                        </a:spcAft>
                        <a:tabLst>
                          <a:tab pos="986155" algn="l"/>
                        </a:tabLst>
                      </a:pPr>
                      <a:r>
                        <a:rPr lang="en-US" sz="1000" dirty="0">
                          <a:solidFill>
                            <a:srgbClr val="000000"/>
                          </a:solidFill>
                          <a:latin typeface="Times New Roman"/>
                          <a:ea typeface="Times New Roman"/>
                          <a:cs typeface="Times New Roman"/>
                        </a:rPr>
                        <a:t>I&amp;P</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-0.9381</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0,9402</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0033">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Cancer</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-0.4784</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0,9798</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0033">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Circulatory System</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2.0119</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0,99</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0033">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Respiratory System</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-2.33</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0,4414</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0033">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External</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-1.2111</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dirty="0">
                          <a:solidFill>
                            <a:srgbClr val="000000"/>
                          </a:solidFill>
                          <a:latin typeface="Times New Roman"/>
                          <a:ea typeface="Times New Roman"/>
                          <a:cs typeface="Times New Roman"/>
                        </a:rPr>
                        <a:t>0,8936</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0033">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Other</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-1.0549</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dirty="0">
                          <a:solidFill>
                            <a:srgbClr val="000000"/>
                          </a:solidFill>
                          <a:latin typeface="Times New Roman"/>
                          <a:ea typeface="Times New Roman"/>
                          <a:cs typeface="Times New Roman"/>
                        </a:rPr>
                        <a:t>0,9219</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22" name="Tabella 21"/>
          <p:cNvGraphicFramePr>
            <a:graphicFrameLocks noGrp="1"/>
          </p:cNvGraphicFramePr>
          <p:nvPr/>
        </p:nvGraphicFramePr>
        <p:xfrm>
          <a:off x="4572000" y="1844824"/>
          <a:ext cx="3528391" cy="2160241"/>
        </p:xfrm>
        <a:graphic>
          <a:graphicData uri="http://schemas.openxmlformats.org/drawingml/2006/table">
            <a:tbl>
              <a:tblPr/>
              <a:tblGrid>
                <a:gridCol w="1759875"/>
                <a:gridCol w="671834"/>
                <a:gridCol w="1096682"/>
              </a:tblGrid>
              <a:tr h="316133">
                <a:tc>
                  <a:txBody>
                    <a:bodyPr/>
                    <a:lstStyle/>
                    <a:p>
                      <a:pPr algn="ctr">
                        <a:lnSpc>
                          <a:spcPct val="150000"/>
                        </a:lnSpc>
                        <a:spcAft>
                          <a:spcPts val="0"/>
                        </a:spcAft>
                        <a:tabLst>
                          <a:tab pos="986155" algn="l"/>
                        </a:tabLst>
                      </a:pPr>
                      <a:r>
                        <a:rPr lang="en-US" sz="1100" b="1" dirty="0">
                          <a:solidFill>
                            <a:srgbClr val="000000"/>
                          </a:solidFill>
                          <a:latin typeface="Times New Roman"/>
                          <a:ea typeface="Times New Roman"/>
                          <a:cs typeface="Times New Roman"/>
                        </a:rPr>
                        <a:t>CAUSES OF DEATH</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200" b="1" dirty="0">
                          <a:solidFill>
                            <a:srgbClr val="000000"/>
                          </a:solidFill>
                          <a:latin typeface="Times New Roman"/>
                          <a:ea typeface="Times New Roman"/>
                          <a:cs typeface="Times New Roman"/>
                        </a:rPr>
                        <a:t>PP</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200" b="1" dirty="0">
                          <a:solidFill>
                            <a:srgbClr val="000000"/>
                          </a:solidFill>
                          <a:latin typeface="Times New Roman"/>
                          <a:ea typeface="Times New Roman"/>
                          <a:cs typeface="Times New Roman"/>
                        </a:rPr>
                        <a:t>P - VALUE</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3444">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I&amp;P</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-1.7203</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0,9737</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3444">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Cancer</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-0.2694</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0,99</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3444">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Circulatory System</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1.2455</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0,99</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6888">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Respiratory System</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-38.1031</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b="1" dirty="0">
                          <a:solidFill>
                            <a:srgbClr val="000000"/>
                          </a:solidFill>
                          <a:latin typeface="Times New Roman"/>
                          <a:ea typeface="Times New Roman"/>
                          <a:cs typeface="Times New Roman"/>
                        </a:rPr>
                        <a:t>0,01</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3444">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External</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-7.3597</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0,6793</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3444">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Other</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-2.5195</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dirty="0">
                          <a:solidFill>
                            <a:srgbClr val="000000"/>
                          </a:solidFill>
                          <a:latin typeface="Times New Roman"/>
                          <a:ea typeface="Times New Roman"/>
                          <a:cs typeface="Times New Roman"/>
                        </a:rPr>
                        <a:t>0,9523</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23" name="Tabella 22"/>
          <p:cNvGraphicFramePr>
            <a:graphicFrameLocks noGrp="1"/>
          </p:cNvGraphicFramePr>
          <p:nvPr/>
        </p:nvGraphicFramePr>
        <p:xfrm>
          <a:off x="2555776" y="4293094"/>
          <a:ext cx="3600401" cy="2304258"/>
        </p:xfrm>
        <a:graphic>
          <a:graphicData uri="http://schemas.openxmlformats.org/drawingml/2006/table">
            <a:tbl>
              <a:tblPr/>
              <a:tblGrid>
                <a:gridCol w="1795792"/>
                <a:gridCol w="685546"/>
                <a:gridCol w="1119063"/>
              </a:tblGrid>
              <a:tr h="384042">
                <a:tc>
                  <a:txBody>
                    <a:bodyPr/>
                    <a:lstStyle/>
                    <a:p>
                      <a:pPr algn="ctr">
                        <a:lnSpc>
                          <a:spcPct val="150000"/>
                        </a:lnSpc>
                        <a:spcAft>
                          <a:spcPts val="0"/>
                        </a:spcAft>
                        <a:tabLst>
                          <a:tab pos="986155" algn="l"/>
                        </a:tabLst>
                      </a:pPr>
                      <a:r>
                        <a:rPr lang="en-US" sz="1100" b="1" dirty="0">
                          <a:solidFill>
                            <a:srgbClr val="000000"/>
                          </a:solidFill>
                          <a:latin typeface="Times New Roman"/>
                          <a:ea typeface="Times New Roman"/>
                          <a:cs typeface="Times New Roman"/>
                        </a:rPr>
                        <a:t>CAUSES OF DEATH</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200" b="1" dirty="0">
                          <a:solidFill>
                            <a:srgbClr val="000000"/>
                          </a:solidFill>
                          <a:latin typeface="Times New Roman"/>
                          <a:ea typeface="Times New Roman"/>
                          <a:cs typeface="Times New Roman"/>
                        </a:rPr>
                        <a:t>KPSS</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200" b="1" dirty="0">
                          <a:solidFill>
                            <a:srgbClr val="000000"/>
                          </a:solidFill>
                          <a:latin typeface="Times New Roman"/>
                          <a:ea typeface="Times New Roman"/>
                          <a:cs typeface="Times New Roman"/>
                        </a:rPr>
                        <a:t>P - VALUE</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0036">
                <a:tc>
                  <a:txBody>
                    <a:bodyPr/>
                    <a:lstStyle/>
                    <a:p>
                      <a:pPr algn="ctr">
                        <a:lnSpc>
                          <a:spcPct val="150000"/>
                        </a:lnSpc>
                        <a:spcAft>
                          <a:spcPts val="0"/>
                        </a:spcAft>
                        <a:tabLst>
                          <a:tab pos="986155" algn="l"/>
                        </a:tabLst>
                      </a:pPr>
                      <a:r>
                        <a:rPr lang="en-US" sz="1000" dirty="0">
                          <a:solidFill>
                            <a:srgbClr val="000000"/>
                          </a:solidFill>
                          <a:latin typeface="Times New Roman"/>
                          <a:ea typeface="Times New Roman"/>
                          <a:cs typeface="Times New Roman"/>
                        </a:rPr>
                        <a:t>I&amp;P</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dirty="0">
                          <a:solidFill>
                            <a:srgbClr val="000000"/>
                          </a:solidFill>
                          <a:latin typeface="Times New Roman"/>
                          <a:ea typeface="Times New Roman"/>
                          <a:cs typeface="Times New Roman"/>
                        </a:rPr>
                        <a:t>2.3031</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0,01</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0036">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Cancer</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dirty="0">
                          <a:solidFill>
                            <a:srgbClr val="000000"/>
                          </a:solidFill>
                          <a:latin typeface="Times New Roman"/>
                          <a:ea typeface="Times New Roman"/>
                          <a:cs typeface="Times New Roman"/>
                        </a:rPr>
                        <a:t>1.163</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0,01</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0036">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Circulatory System</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dirty="0">
                          <a:solidFill>
                            <a:srgbClr val="000000"/>
                          </a:solidFill>
                          <a:latin typeface="Times New Roman"/>
                          <a:ea typeface="Times New Roman"/>
                          <a:cs typeface="Times New Roman"/>
                        </a:rPr>
                        <a:t>2.6937</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0,01</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0036">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Respiratory System</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dirty="0">
                          <a:solidFill>
                            <a:srgbClr val="000000"/>
                          </a:solidFill>
                          <a:latin typeface="Times New Roman"/>
                          <a:ea typeface="Times New Roman"/>
                          <a:cs typeface="Times New Roman"/>
                        </a:rPr>
                        <a:t>3.0345</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0,01</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0036">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External</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dirty="0">
                          <a:solidFill>
                            <a:srgbClr val="000000"/>
                          </a:solidFill>
                          <a:latin typeface="Times New Roman"/>
                          <a:ea typeface="Times New Roman"/>
                          <a:cs typeface="Times New Roman"/>
                        </a:rPr>
                        <a:t>3.0138</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0,01</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0036">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Other</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dirty="0">
                          <a:solidFill>
                            <a:srgbClr val="000000"/>
                          </a:solidFill>
                          <a:latin typeface="Times New Roman"/>
                          <a:ea typeface="Times New Roman"/>
                          <a:cs typeface="Times New Roman"/>
                        </a:rPr>
                        <a:t>2.4834</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dirty="0">
                          <a:solidFill>
                            <a:srgbClr val="000000"/>
                          </a:solidFill>
                          <a:latin typeface="Times New Roman"/>
                          <a:ea typeface="Times New Roman"/>
                          <a:cs typeface="Times New Roman"/>
                        </a:rPr>
                        <a:t>0,01</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18190414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539552" y="836712"/>
            <a:ext cx="8308731" cy="1008112"/>
          </a:xfrm>
        </p:spPr>
        <p:txBody>
          <a:bodyPr>
            <a:noAutofit/>
          </a:bodyPr>
          <a:lstStyle/>
          <a:p>
            <a:r>
              <a:rPr lang="en-GB" sz="4400" dirty="0" smtClean="0">
                <a:solidFill>
                  <a:srgbClr val="C00000"/>
                </a:solidFill>
                <a:latin typeface="Andalus" pitchFamily="18" charset="-78"/>
                <a:cs typeface="Andalus" pitchFamily="18" charset="-78"/>
              </a:rPr>
              <a:t>Motivation</a:t>
            </a:r>
            <a:r>
              <a:rPr lang="en-GB" dirty="0" smtClean="0">
                <a:solidFill>
                  <a:srgbClr val="C00000"/>
                </a:solidFill>
              </a:rPr>
              <a:t/>
            </a:r>
            <a:br>
              <a:rPr lang="en-GB" dirty="0" smtClean="0">
                <a:solidFill>
                  <a:srgbClr val="C00000"/>
                </a:solidFill>
              </a:rPr>
            </a:br>
            <a:r>
              <a:rPr lang="en-GB" sz="2800" dirty="0" smtClean="0">
                <a:solidFill>
                  <a:srgbClr val="C00000"/>
                </a:solidFill>
                <a:latin typeface="Aharoni" pitchFamily="2" charset="-79"/>
                <a:cs typeface="Aharoni" pitchFamily="2" charset="-79"/>
              </a:rPr>
              <a:t>New horizons for Insured Loan</a:t>
            </a:r>
            <a:endParaRPr lang="en-GB" sz="2800" dirty="0">
              <a:solidFill>
                <a:srgbClr val="C00000"/>
              </a:solidFill>
              <a:latin typeface="Aharoni" pitchFamily="2" charset="-79"/>
              <a:cs typeface="Aharoni" pitchFamily="2" charset="-79"/>
            </a:endParaRPr>
          </a:p>
        </p:txBody>
      </p:sp>
      <p:sp>
        <p:nvSpPr>
          <p:cNvPr id="26633" name="Oval 9"/>
          <p:cNvSpPr>
            <a:spLocks noChangeArrowheads="1"/>
          </p:cNvSpPr>
          <p:nvPr/>
        </p:nvSpPr>
        <p:spPr bwMode="auto">
          <a:xfrm>
            <a:off x="611560" y="2386459"/>
            <a:ext cx="3816425" cy="1618605"/>
          </a:xfrm>
          <a:prstGeom prst="ellipse">
            <a:avLst/>
          </a:prstGeom>
          <a:noFill/>
          <a:ln w="9525">
            <a:solidFill>
              <a:srgbClr val="C00000"/>
            </a:solidFill>
            <a:round/>
            <a:headEnd/>
            <a:tailEnd/>
          </a:ln>
        </p:spPr>
        <p:txBody>
          <a:bodyPr vert="horz" wrap="square" lIns="91440" tIns="45720" rIns="91440" bIns="45720" numCol="1" anchor="t" anchorCtr="0" compatLnSpc="1">
            <a:prstTxWarp prst="textNoShape">
              <a:avLst/>
            </a:prstTxWarp>
          </a:bodyPr>
          <a:lstStyle/>
          <a:p>
            <a:pPr algn="ctr"/>
            <a:r>
              <a:rPr lang="it-IT" sz="2000" dirty="0" smtClean="0">
                <a:latin typeface="Andalus" pitchFamily="18" charset="-78"/>
                <a:cs typeface="Andalus" pitchFamily="18" charset="-78"/>
              </a:rPr>
              <a:t>CUSTOMIZING INSURANCE AND FINANCIAL PRODUCTS</a:t>
            </a:r>
          </a:p>
        </p:txBody>
      </p:sp>
      <p:sp>
        <p:nvSpPr>
          <p:cNvPr id="18" name="Oval 9"/>
          <p:cNvSpPr>
            <a:spLocks noChangeArrowheads="1"/>
          </p:cNvSpPr>
          <p:nvPr/>
        </p:nvSpPr>
        <p:spPr bwMode="auto">
          <a:xfrm>
            <a:off x="4716015" y="2386459"/>
            <a:ext cx="3816425" cy="1618605"/>
          </a:xfrm>
          <a:prstGeom prst="ellipse">
            <a:avLst/>
          </a:prstGeom>
          <a:noFill/>
          <a:ln w="9525">
            <a:solidFill>
              <a:srgbClr val="C00000"/>
            </a:solidFill>
            <a:round/>
            <a:headEnd/>
            <a:tailEnd/>
          </a:ln>
        </p:spPr>
        <p:txBody>
          <a:bodyPr vert="horz" wrap="square" lIns="91440" tIns="45720" rIns="91440" bIns="45720" numCol="1" anchor="t" anchorCtr="0" compatLnSpc="1">
            <a:prstTxWarp prst="textNoShape">
              <a:avLst/>
            </a:prstTxWarp>
          </a:bodyPr>
          <a:lstStyle/>
          <a:p>
            <a:pPr algn="ctr"/>
            <a:r>
              <a:rPr lang="it-IT" sz="2000" dirty="0" smtClean="0">
                <a:latin typeface="Andalus" pitchFamily="18" charset="-78"/>
                <a:cs typeface="Andalus" pitchFamily="18" charset="-78"/>
              </a:rPr>
              <a:t>INCREASING AVAILABILITY OF SPECIFIC DATA</a:t>
            </a:r>
          </a:p>
        </p:txBody>
      </p:sp>
      <p:sp>
        <p:nvSpPr>
          <p:cNvPr id="19" name="Oval 9"/>
          <p:cNvSpPr>
            <a:spLocks noChangeArrowheads="1"/>
          </p:cNvSpPr>
          <p:nvPr/>
        </p:nvSpPr>
        <p:spPr bwMode="auto">
          <a:xfrm>
            <a:off x="2483767" y="4186659"/>
            <a:ext cx="3816425" cy="1618605"/>
          </a:xfrm>
          <a:prstGeom prst="ellipse">
            <a:avLst/>
          </a:prstGeom>
          <a:noFill/>
          <a:ln w="9525">
            <a:solidFill>
              <a:srgbClr val="C00000"/>
            </a:solidFill>
            <a:round/>
            <a:headEnd/>
            <a:tailEnd/>
          </a:ln>
        </p:spPr>
        <p:txBody>
          <a:bodyPr vert="horz" wrap="square" lIns="91440" tIns="45720" rIns="91440" bIns="45720" numCol="1" anchor="t" anchorCtr="0" compatLnSpc="1">
            <a:prstTxWarp prst="textNoShape">
              <a:avLst/>
            </a:prstTxWarp>
          </a:bodyPr>
          <a:lstStyle/>
          <a:p>
            <a:pPr algn="ctr"/>
            <a:endParaRPr lang="it-IT" dirty="0" smtClean="0"/>
          </a:p>
          <a:p>
            <a:pPr algn="ctr"/>
            <a:r>
              <a:rPr lang="it-IT" sz="2000" dirty="0" smtClean="0">
                <a:latin typeface="Andalus" pitchFamily="18" charset="-78"/>
                <a:cs typeface="Andalus" pitchFamily="18" charset="-78"/>
              </a:rPr>
              <a:t>LONGEVITY RISK</a:t>
            </a:r>
          </a:p>
        </p:txBody>
      </p:sp>
    </p:spTree>
    <p:extLst>
      <p:ext uri="{BB962C8B-B14F-4D97-AF65-F5344CB8AC3E}">
        <p14:creationId xmlns:p14="http://schemas.microsoft.com/office/powerpoint/2010/main" xmlns="" val="330699686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467544" y="980728"/>
            <a:ext cx="8229600" cy="566936"/>
          </a:xfrm>
        </p:spPr>
        <p:txBody>
          <a:bodyPr>
            <a:normAutofit fontScale="90000"/>
          </a:bodyPr>
          <a:lstStyle/>
          <a:p>
            <a:r>
              <a:rPr lang="en-GB" sz="4400" dirty="0" smtClean="0">
                <a:solidFill>
                  <a:srgbClr val="C00000"/>
                </a:solidFill>
                <a:latin typeface="Andalus" pitchFamily="18" charset="-78"/>
                <a:cs typeface="Andalus" pitchFamily="18" charset="-78"/>
              </a:rPr>
              <a:t/>
            </a:r>
            <a:br>
              <a:rPr lang="en-GB" sz="4400" dirty="0" smtClean="0">
                <a:solidFill>
                  <a:srgbClr val="C00000"/>
                </a:solidFill>
                <a:latin typeface="Andalus" pitchFamily="18" charset="-78"/>
                <a:cs typeface="Andalus" pitchFamily="18" charset="-78"/>
              </a:rPr>
            </a:br>
            <a:r>
              <a:rPr lang="en-GB" sz="3100" dirty="0" smtClean="0">
                <a:solidFill>
                  <a:srgbClr val="C00000"/>
                </a:solidFill>
                <a:latin typeface="Aharoni" pitchFamily="2" charset="-79"/>
                <a:cs typeface="Aharoni" pitchFamily="2" charset="-79"/>
              </a:rPr>
              <a:t>UNIT ROOT TESTS: ADF (FEMALE)</a:t>
            </a:r>
            <a:endParaRPr lang="en-US" sz="3100" dirty="0">
              <a:solidFill>
                <a:srgbClr val="C00000"/>
              </a:solidFill>
              <a:latin typeface="Aharoni" pitchFamily="2" charset="-79"/>
              <a:cs typeface="Aharoni" pitchFamily="2" charset="-79"/>
            </a:endParaRPr>
          </a:p>
        </p:txBody>
      </p:sp>
      <p:sp>
        <p:nvSpPr>
          <p:cNvPr id="7270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7270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3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86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86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677" name="Rectangle 5"/>
          <p:cNvSpPr>
            <a:spLocks noChangeArrowheads="1"/>
          </p:cNvSpPr>
          <p:nvPr/>
        </p:nvSpPr>
        <p:spPr bwMode="auto">
          <a:xfrm>
            <a:off x="0" y="190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800" b="0" i="0" u="none" strike="noStrike" cap="none" normalizeH="0" baseline="0" smtClean="0">
                <a:ln>
                  <a:noFill/>
                </a:ln>
                <a:solidFill>
                  <a:schemeClr val="tx1"/>
                </a:solidFill>
                <a:effectLst/>
                <a:latin typeface="Arial" pitchFamily="34" charset="0"/>
                <a:cs typeface="Arial" pitchFamily="34" charset="0"/>
              </a:rPr>
              <a:t> </a:t>
            </a: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28679"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680" name="Rectangle 8"/>
          <p:cNvSpPr>
            <a:spLocks noChangeArrowheads="1"/>
          </p:cNvSpPr>
          <p:nvPr/>
        </p:nvSpPr>
        <p:spPr bwMode="auto">
          <a:xfrm>
            <a:off x="0" y="190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800" b="0" i="0" u="none" strike="noStrike" cap="none" normalizeH="0" baseline="0" smtClean="0">
                <a:ln>
                  <a:noFill/>
                </a:ln>
                <a:solidFill>
                  <a:schemeClr val="tx1"/>
                </a:solidFill>
                <a:effectLst/>
                <a:latin typeface="Arial" pitchFamily="34" charset="0"/>
                <a:cs typeface="Arial" pitchFamily="34" charset="0"/>
              </a:rPr>
              <a:t> </a:t>
            </a: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28682"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8684"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19" name="Tabella 18"/>
          <p:cNvGraphicFramePr>
            <a:graphicFrameLocks noGrp="1"/>
          </p:cNvGraphicFramePr>
          <p:nvPr/>
        </p:nvGraphicFramePr>
        <p:xfrm>
          <a:off x="611560" y="1628800"/>
          <a:ext cx="3528393" cy="2304255"/>
        </p:xfrm>
        <a:graphic>
          <a:graphicData uri="http://schemas.openxmlformats.org/drawingml/2006/table">
            <a:tbl>
              <a:tblPr/>
              <a:tblGrid>
                <a:gridCol w="1759876"/>
                <a:gridCol w="671835"/>
                <a:gridCol w="1096682"/>
              </a:tblGrid>
              <a:tr h="538227">
                <a:tc>
                  <a:txBody>
                    <a:bodyPr/>
                    <a:lstStyle/>
                    <a:p>
                      <a:pPr algn="ctr">
                        <a:lnSpc>
                          <a:spcPct val="150000"/>
                        </a:lnSpc>
                        <a:spcAft>
                          <a:spcPts val="0"/>
                        </a:spcAft>
                        <a:tabLst>
                          <a:tab pos="986155" algn="l"/>
                        </a:tabLst>
                      </a:pPr>
                      <a:r>
                        <a:rPr lang="en-US" sz="1100" b="1" dirty="0">
                          <a:solidFill>
                            <a:srgbClr val="000000"/>
                          </a:solidFill>
                          <a:latin typeface="Times New Roman"/>
                          <a:ea typeface="Times New Roman"/>
                          <a:cs typeface="Times New Roman"/>
                        </a:rPr>
                        <a:t>CAUSES OF DEATH</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200" b="1">
                          <a:solidFill>
                            <a:srgbClr val="000000"/>
                          </a:solidFill>
                          <a:latin typeface="Times New Roman"/>
                          <a:ea typeface="Times New Roman"/>
                          <a:cs typeface="Times New Roman"/>
                        </a:rPr>
                        <a:t>ADF</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200" b="1" dirty="0">
                          <a:solidFill>
                            <a:srgbClr val="000000"/>
                          </a:solidFill>
                          <a:latin typeface="Times New Roman"/>
                          <a:ea typeface="Times New Roman"/>
                          <a:cs typeface="Times New Roman"/>
                        </a:rPr>
                        <a:t>P - VALUE</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4338">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I&amp;P</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-2.8242</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0,2416</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4338">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Cancer</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0.1599</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0,99</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4338">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Circulatory System</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1.0873</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dirty="0">
                          <a:solidFill>
                            <a:srgbClr val="000000"/>
                          </a:solidFill>
                          <a:latin typeface="Times New Roman"/>
                          <a:ea typeface="Times New Roman"/>
                          <a:cs typeface="Times New Roman"/>
                        </a:rPr>
                        <a:t>0,99</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4338">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Respiratory System</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-4.6381</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b="1">
                          <a:solidFill>
                            <a:srgbClr val="000000"/>
                          </a:solidFill>
                          <a:latin typeface="Times New Roman"/>
                          <a:ea typeface="Times New Roman"/>
                          <a:cs typeface="Times New Roman"/>
                        </a:rPr>
                        <a:t>0,01</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4338">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External</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-2.1588</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0,5106</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4338">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Other</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-1.0109</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dirty="0">
                          <a:solidFill>
                            <a:srgbClr val="000000"/>
                          </a:solidFill>
                          <a:latin typeface="Times New Roman"/>
                          <a:ea typeface="Times New Roman"/>
                          <a:cs typeface="Times New Roman"/>
                        </a:rPr>
                        <a:t>0,9288</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20" name="Tabella 19"/>
          <p:cNvGraphicFramePr>
            <a:graphicFrameLocks noGrp="1"/>
          </p:cNvGraphicFramePr>
          <p:nvPr/>
        </p:nvGraphicFramePr>
        <p:xfrm>
          <a:off x="4716016" y="1628800"/>
          <a:ext cx="3528393" cy="2304258"/>
        </p:xfrm>
        <a:graphic>
          <a:graphicData uri="http://schemas.openxmlformats.org/drawingml/2006/table">
            <a:tbl>
              <a:tblPr/>
              <a:tblGrid>
                <a:gridCol w="1759876"/>
                <a:gridCol w="671835"/>
                <a:gridCol w="1096682"/>
              </a:tblGrid>
              <a:tr h="384042">
                <a:tc>
                  <a:txBody>
                    <a:bodyPr/>
                    <a:lstStyle/>
                    <a:p>
                      <a:pPr algn="ctr">
                        <a:lnSpc>
                          <a:spcPct val="150000"/>
                        </a:lnSpc>
                        <a:spcAft>
                          <a:spcPts val="0"/>
                        </a:spcAft>
                        <a:tabLst>
                          <a:tab pos="986155" algn="l"/>
                        </a:tabLst>
                      </a:pPr>
                      <a:r>
                        <a:rPr lang="en-US" sz="1100" b="1">
                          <a:solidFill>
                            <a:srgbClr val="000000"/>
                          </a:solidFill>
                          <a:latin typeface="Times New Roman"/>
                          <a:ea typeface="Times New Roman"/>
                          <a:cs typeface="Times New Roman"/>
                        </a:rPr>
                        <a:t>CAUSES OF DEATH</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200" b="1">
                          <a:solidFill>
                            <a:srgbClr val="000000"/>
                          </a:solidFill>
                          <a:latin typeface="Times New Roman"/>
                          <a:ea typeface="Times New Roman"/>
                          <a:cs typeface="Times New Roman"/>
                        </a:rPr>
                        <a:t>PP</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200" b="1" dirty="0">
                          <a:solidFill>
                            <a:srgbClr val="000000"/>
                          </a:solidFill>
                          <a:latin typeface="Times New Roman"/>
                          <a:ea typeface="Times New Roman"/>
                          <a:cs typeface="Times New Roman"/>
                        </a:rPr>
                        <a:t>P - VALUE</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0036">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I&amp;P</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-7.5514</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0,6677</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0036">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Cancer</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1.362</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0,99</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0036">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Circulatory System</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1.3336</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0,99</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0036">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Respiratory System</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-74.9722</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b="1">
                          <a:solidFill>
                            <a:srgbClr val="000000"/>
                          </a:solidFill>
                          <a:latin typeface="Times New Roman"/>
                          <a:ea typeface="Times New Roman"/>
                          <a:cs typeface="Times New Roman"/>
                        </a:rPr>
                        <a:t>0,01</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0036">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External</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-5.8541</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0,7705</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0036">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Other</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-2.6035</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dirty="0">
                          <a:solidFill>
                            <a:srgbClr val="000000"/>
                          </a:solidFill>
                          <a:latin typeface="Times New Roman"/>
                          <a:ea typeface="Times New Roman"/>
                          <a:cs typeface="Times New Roman"/>
                        </a:rPr>
                        <a:t>0,95</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21" name="Tabella 20"/>
          <p:cNvGraphicFramePr>
            <a:graphicFrameLocks noGrp="1"/>
          </p:cNvGraphicFramePr>
          <p:nvPr/>
        </p:nvGraphicFramePr>
        <p:xfrm>
          <a:off x="2555775" y="4221088"/>
          <a:ext cx="3528393" cy="2232245"/>
        </p:xfrm>
        <a:graphic>
          <a:graphicData uri="http://schemas.openxmlformats.org/drawingml/2006/table">
            <a:tbl>
              <a:tblPr/>
              <a:tblGrid>
                <a:gridCol w="1759876"/>
                <a:gridCol w="671835"/>
                <a:gridCol w="1096682"/>
              </a:tblGrid>
              <a:tr h="372041">
                <a:tc>
                  <a:txBody>
                    <a:bodyPr/>
                    <a:lstStyle/>
                    <a:p>
                      <a:pPr algn="ctr">
                        <a:lnSpc>
                          <a:spcPct val="150000"/>
                        </a:lnSpc>
                        <a:spcAft>
                          <a:spcPts val="0"/>
                        </a:spcAft>
                        <a:tabLst>
                          <a:tab pos="986155" algn="l"/>
                        </a:tabLst>
                      </a:pPr>
                      <a:r>
                        <a:rPr lang="en-US" sz="1100" b="1" dirty="0">
                          <a:solidFill>
                            <a:srgbClr val="000000"/>
                          </a:solidFill>
                          <a:latin typeface="Times New Roman"/>
                          <a:ea typeface="Times New Roman"/>
                          <a:cs typeface="Times New Roman"/>
                        </a:rPr>
                        <a:t>CAUSES OF DEATH</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200" b="1">
                          <a:solidFill>
                            <a:srgbClr val="000000"/>
                          </a:solidFill>
                          <a:latin typeface="Times New Roman"/>
                          <a:ea typeface="Times New Roman"/>
                          <a:cs typeface="Times New Roman"/>
                        </a:rPr>
                        <a:t>KPSS</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200" b="1" dirty="0">
                          <a:solidFill>
                            <a:srgbClr val="000000"/>
                          </a:solidFill>
                          <a:latin typeface="Times New Roman"/>
                          <a:ea typeface="Times New Roman"/>
                          <a:cs typeface="Times New Roman"/>
                        </a:rPr>
                        <a:t>P - VALUE</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034">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I&amp;P</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2.7215</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0,01</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034">
                <a:tc>
                  <a:txBody>
                    <a:bodyPr/>
                    <a:lstStyle/>
                    <a:p>
                      <a:pPr algn="ctr">
                        <a:lnSpc>
                          <a:spcPct val="150000"/>
                        </a:lnSpc>
                        <a:spcAft>
                          <a:spcPts val="0"/>
                        </a:spcAft>
                        <a:tabLst>
                          <a:tab pos="986155" algn="l"/>
                        </a:tabLst>
                      </a:pPr>
                      <a:r>
                        <a:rPr lang="en-US" sz="1000" dirty="0">
                          <a:solidFill>
                            <a:srgbClr val="000000"/>
                          </a:solidFill>
                          <a:latin typeface="Times New Roman"/>
                          <a:ea typeface="Times New Roman"/>
                          <a:cs typeface="Times New Roman"/>
                        </a:rPr>
                        <a:t>Cancer</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dirty="0">
                          <a:solidFill>
                            <a:srgbClr val="000000"/>
                          </a:solidFill>
                          <a:latin typeface="Times New Roman"/>
                          <a:ea typeface="Times New Roman"/>
                          <a:cs typeface="Times New Roman"/>
                        </a:rPr>
                        <a:t>0.5891</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dirty="0">
                          <a:solidFill>
                            <a:srgbClr val="000000"/>
                          </a:solidFill>
                          <a:latin typeface="Times New Roman"/>
                          <a:ea typeface="Times New Roman"/>
                          <a:cs typeface="Times New Roman"/>
                        </a:rPr>
                        <a:t>0.02363</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034">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Circulatory System</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2.9883</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0,01</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034">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Respiratory System</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2.1376</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0,01</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034">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External</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2.9435</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0,01</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034">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Other</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a:solidFill>
                            <a:srgbClr val="000000"/>
                          </a:solidFill>
                          <a:latin typeface="Times New Roman"/>
                          <a:ea typeface="Times New Roman"/>
                          <a:cs typeface="Times New Roman"/>
                        </a:rPr>
                        <a:t>1.5903</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986155" algn="l"/>
                        </a:tabLst>
                      </a:pPr>
                      <a:r>
                        <a:rPr lang="en-US" sz="1000" dirty="0">
                          <a:solidFill>
                            <a:srgbClr val="000000"/>
                          </a:solidFill>
                          <a:latin typeface="Times New Roman"/>
                          <a:ea typeface="Times New Roman"/>
                          <a:cs typeface="Times New Roman"/>
                        </a:rPr>
                        <a:t>0,01</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181904147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467544" y="980728"/>
            <a:ext cx="8229600" cy="566936"/>
          </a:xfrm>
        </p:spPr>
        <p:txBody>
          <a:bodyPr>
            <a:normAutofit fontScale="90000"/>
          </a:bodyPr>
          <a:lstStyle/>
          <a:p>
            <a:r>
              <a:rPr lang="en-GB" sz="4400" dirty="0" smtClean="0">
                <a:solidFill>
                  <a:srgbClr val="C00000"/>
                </a:solidFill>
                <a:latin typeface="Andalus" pitchFamily="18" charset="-78"/>
                <a:cs typeface="Andalus" pitchFamily="18" charset="-78"/>
              </a:rPr>
              <a:t/>
            </a:r>
            <a:br>
              <a:rPr lang="en-GB" sz="4400" dirty="0" smtClean="0">
                <a:solidFill>
                  <a:srgbClr val="C00000"/>
                </a:solidFill>
                <a:latin typeface="Andalus" pitchFamily="18" charset="-78"/>
                <a:cs typeface="Andalus" pitchFamily="18" charset="-78"/>
              </a:rPr>
            </a:br>
            <a:r>
              <a:rPr lang="en-GB" sz="3100" dirty="0" smtClean="0">
                <a:solidFill>
                  <a:srgbClr val="C00000"/>
                </a:solidFill>
                <a:latin typeface="Aharoni" pitchFamily="2" charset="-79"/>
                <a:cs typeface="Aharoni" pitchFamily="2" charset="-79"/>
              </a:rPr>
              <a:t> Kt First difference, Male</a:t>
            </a:r>
            <a:endParaRPr lang="en-US" sz="3100" dirty="0">
              <a:solidFill>
                <a:srgbClr val="C00000"/>
              </a:solidFill>
              <a:latin typeface="Aharoni" pitchFamily="2" charset="-79"/>
              <a:cs typeface="Aharoni" pitchFamily="2" charset="-79"/>
            </a:endParaRPr>
          </a:p>
        </p:txBody>
      </p:sp>
      <p:sp>
        <p:nvSpPr>
          <p:cNvPr id="7270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7270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3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86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86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677" name="Rectangle 5"/>
          <p:cNvSpPr>
            <a:spLocks noChangeArrowheads="1"/>
          </p:cNvSpPr>
          <p:nvPr/>
        </p:nvSpPr>
        <p:spPr bwMode="auto">
          <a:xfrm>
            <a:off x="0" y="190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800" b="0" i="0" u="none" strike="noStrike" cap="none" normalizeH="0" baseline="0" smtClean="0">
                <a:ln>
                  <a:noFill/>
                </a:ln>
                <a:solidFill>
                  <a:schemeClr val="tx1"/>
                </a:solidFill>
                <a:effectLst/>
                <a:latin typeface="Arial" pitchFamily="34" charset="0"/>
                <a:cs typeface="Arial" pitchFamily="34" charset="0"/>
              </a:rPr>
              <a:t> </a:t>
            </a: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28679"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680" name="Rectangle 8"/>
          <p:cNvSpPr>
            <a:spLocks noChangeArrowheads="1"/>
          </p:cNvSpPr>
          <p:nvPr/>
        </p:nvSpPr>
        <p:spPr bwMode="auto">
          <a:xfrm>
            <a:off x="0" y="190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800" b="0" i="0" u="none" strike="noStrike" cap="none" normalizeH="0" baseline="0" smtClean="0">
                <a:ln>
                  <a:noFill/>
                </a:ln>
                <a:solidFill>
                  <a:schemeClr val="tx1"/>
                </a:solidFill>
                <a:effectLst/>
                <a:latin typeface="Arial" pitchFamily="34" charset="0"/>
                <a:cs typeface="Arial" pitchFamily="34" charset="0"/>
              </a:rPr>
              <a:t> </a:t>
            </a: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28682"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8684"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pic>
        <p:nvPicPr>
          <p:cNvPr id="23" name="Immagine 22"/>
          <p:cNvPicPr/>
          <p:nvPr/>
        </p:nvPicPr>
        <p:blipFill>
          <a:blip r:embed="rId3" cstate="print"/>
          <a:srcRect/>
          <a:stretch>
            <a:fillRect/>
          </a:stretch>
        </p:blipFill>
        <p:spPr bwMode="auto">
          <a:xfrm>
            <a:off x="755576" y="1629122"/>
            <a:ext cx="7560840" cy="4824214"/>
          </a:xfrm>
          <a:prstGeom prst="rect">
            <a:avLst/>
          </a:prstGeom>
          <a:noFill/>
          <a:ln w="9525">
            <a:noFill/>
            <a:miter lim="800000"/>
            <a:headEnd/>
            <a:tailEnd/>
          </a:ln>
        </p:spPr>
      </p:pic>
    </p:spTree>
    <p:extLst>
      <p:ext uri="{BB962C8B-B14F-4D97-AF65-F5344CB8AC3E}">
        <p14:creationId xmlns:p14="http://schemas.microsoft.com/office/powerpoint/2010/main" xmlns="" val="18190414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467544" y="980728"/>
            <a:ext cx="8229600" cy="566936"/>
          </a:xfrm>
        </p:spPr>
        <p:txBody>
          <a:bodyPr>
            <a:normAutofit fontScale="90000"/>
          </a:bodyPr>
          <a:lstStyle/>
          <a:p>
            <a:r>
              <a:rPr lang="en-GB" sz="4400" dirty="0" smtClean="0">
                <a:solidFill>
                  <a:srgbClr val="C00000"/>
                </a:solidFill>
                <a:latin typeface="Andalus" pitchFamily="18" charset="-78"/>
                <a:cs typeface="Andalus" pitchFamily="18" charset="-78"/>
              </a:rPr>
              <a:t/>
            </a:r>
            <a:br>
              <a:rPr lang="en-GB" sz="4400" dirty="0" smtClean="0">
                <a:solidFill>
                  <a:srgbClr val="C00000"/>
                </a:solidFill>
                <a:latin typeface="Andalus" pitchFamily="18" charset="-78"/>
                <a:cs typeface="Andalus" pitchFamily="18" charset="-78"/>
              </a:rPr>
            </a:br>
            <a:r>
              <a:rPr lang="en-GB" sz="3100" dirty="0" smtClean="0">
                <a:solidFill>
                  <a:srgbClr val="C00000"/>
                </a:solidFill>
                <a:latin typeface="Aharoni" pitchFamily="2" charset="-79"/>
                <a:cs typeface="Aharoni" pitchFamily="2" charset="-79"/>
              </a:rPr>
              <a:t> Kt First difference, Female</a:t>
            </a:r>
            <a:endParaRPr lang="en-US" sz="3100" dirty="0">
              <a:solidFill>
                <a:srgbClr val="C00000"/>
              </a:solidFill>
              <a:latin typeface="Aharoni" pitchFamily="2" charset="-79"/>
              <a:cs typeface="Aharoni" pitchFamily="2" charset="-79"/>
            </a:endParaRPr>
          </a:p>
        </p:txBody>
      </p:sp>
      <p:sp>
        <p:nvSpPr>
          <p:cNvPr id="7270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7270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3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86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86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677" name="Rectangle 5"/>
          <p:cNvSpPr>
            <a:spLocks noChangeArrowheads="1"/>
          </p:cNvSpPr>
          <p:nvPr/>
        </p:nvSpPr>
        <p:spPr bwMode="auto">
          <a:xfrm>
            <a:off x="0" y="190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800" b="0" i="0" u="none" strike="noStrike" cap="none" normalizeH="0" baseline="0" smtClean="0">
                <a:ln>
                  <a:noFill/>
                </a:ln>
                <a:solidFill>
                  <a:schemeClr val="tx1"/>
                </a:solidFill>
                <a:effectLst/>
                <a:latin typeface="Arial" pitchFamily="34" charset="0"/>
                <a:cs typeface="Arial" pitchFamily="34" charset="0"/>
              </a:rPr>
              <a:t> </a:t>
            </a: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28679"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680" name="Rectangle 8"/>
          <p:cNvSpPr>
            <a:spLocks noChangeArrowheads="1"/>
          </p:cNvSpPr>
          <p:nvPr/>
        </p:nvSpPr>
        <p:spPr bwMode="auto">
          <a:xfrm>
            <a:off x="0" y="190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800" b="0" i="0" u="none" strike="noStrike" cap="none" normalizeH="0" baseline="0" smtClean="0">
                <a:ln>
                  <a:noFill/>
                </a:ln>
                <a:solidFill>
                  <a:schemeClr val="tx1"/>
                </a:solidFill>
                <a:effectLst/>
                <a:latin typeface="Arial" pitchFamily="34" charset="0"/>
                <a:cs typeface="Arial" pitchFamily="34" charset="0"/>
              </a:rPr>
              <a:t> </a:t>
            </a: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28682"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8684"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pic>
        <p:nvPicPr>
          <p:cNvPr id="17" name="Immagine 16"/>
          <p:cNvPicPr/>
          <p:nvPr/>
        </p:nvPicPr>
        <p:blipFill>
          <a:blip r:embed="rId3" cstate="print"/>
          <a:srcRect/>
          <a:stretch>
            <a:fillRect/>
          </a:stretch>
        </p:blipFill>
        <p:spPr bwMode="auto">
          <a:xfrm>
            <a:off x="755576" y="1576387"/>
            <a:ext cx="7560840" cy="4876949"/>
          </a:xfrm>
          <a:prstGeom prst="rect">
            <a:avLst/>
          </a:prstGeom>
          <a:noFill/>
          <a:ln w="9525">
            <a:noFill/>
            <a:miter lim="800000"/>
            <a:headEnd/>
            <a:tailEnd/>
          </a:ln>
        </p:spPr>
      </p:pic>
    </p:spTree>
    <p:extLst>
      <p:ext uri="{BB962C8B-B14F-4D97-AF65-F5344CB8AC3E}">
        <p14:creationId xmlns:p14="http://schemas.microsoft.com/office/powerpoint/2010/main" xmlns="" val="181904147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467544" y="692696"/>
            <a:ext cx="8229600" cy="566936"/>
          </a:xfrm>
        </p:spPr>
        <p:txBody>
          <a:bodyPr>
            <a:normAutofit fontScale="90000"/>
          </a:bodyPr>
          <a:lstStyle/>
          <a:p>
            <a:r>
              <a:rPr lang="en-GB" sz="4400" dirty="0" smtClean="0">
                <a:solidFill>
                  <a:srgbClr val="C00000"/>
                </a:solidFill>
                <a:latin typeface="Andalus" pitchFamily="18" charset="-78"/>
                <a:cs typeface="Andalus" pitchFamily="18" charset="-78"/>
              </a:rPr>
              <a:t/>
            </a:r>
            <a:br>
              <a:rPr lang="en-GB" sz="4400" dirty="0" smtClean="0">
                <a:solidFill>
                  <a:srgbClr val="C00000"/>
                </a:solidFill>
                <a:latin typeface="Andalus" pitchFamily="18" charset="-78"/>
                <a:cs typeface="Andalus" pitchFamily="18" charset="-78"/>
              </a:rPr>
            </a:br>
            <a:r>
              <a:rPr lang="en-GB" sz="3100" dirty="0" smtClean="0">
                <a:solidFill>
                  <a:srgbClr val="C00000"/>
                </a:solidFill>
                <a:latin typeface="Aharoni" pitchFamily="2" charset="-79"/>
                <a:cs typeface="Aharoni" pitchFamily="2" charset="-79"/>
              </a:rPr>
              <a:t> Trace Test, Maximum </a:t>
            </a:r>
            <a:r>
              <a:rPr lang="en-GB" sz="3100" dirty="0" err="1" smtClean="0">
                <a:solidFill>
                  <a:srgbClr val="C00000"/>
                </a:solidFill>
                <a:latin typeface="Aharoni" pitchFamily="2" charset="-79"/>
                <a:cs typeface="Aharoni" pitchFamily="2" charset="-79"/>
              </a:rPr>
              <a:t>Eigenvalue</a:t>
            </a:r>
            <a:r>
              <a:rPr lang="en-GB" sz="3100" dirty="0" smtClean="0">
                <a:solidFill>
                  <a:srgbClr val="C00000"/>
                </a:solidFill>
                <a:latin typeface="Aharoni" pitchFamily="2" charset="-79"/>
                <a:cs typeface="Aharoni" pitchFamily="2" charset="-79"/>
              </a:rPr>
              <a:t> Test</a:t>
            </a:r>
            <a:endParaRPr lang="en-US" sz="3100" dirty="0">
              <a:solidFill>
                <a:srgbClr val="C00000"/>
              </a:solidFill>
              <a:latin typeface="Aharoni" pitchFamily="2" charset="-79"/>
              <a:cs typeface="Aharoni" pitchFamily="2" charset="-79"/>
            </a:endParaRPr>
          </a:p>
        </p:txBody>
      </p:sp>
      <p:sp>
        <p:nvSpPr>
          <p:cNvPr id="7270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7270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3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86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86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677" name="Rectangle 5"/>
          <p:cNvSpPr>
            <a:spLocks noChangeArrowheads="1"/>
          </p:cNvSpPr>
          <p:nvPr/>
        </p:nvSpPr>
        <p:spPr bwMode="auto">
          <a:xfrm>
            <a:off x="0" y="190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800" b="0" i="0" u="none" strike="noStrike" cap="none" normalizeH="0" baseline="0" smtClean="0">
                <a:ln>
                  <a:noFill/>
                </a:ln>
                <a:solidFill>
                  <a:schemeClr val="tx1"/>
                </a:solidFill>
                <a:effectLst/>
                <a:latin typeface="Arial" pitchFamily="34" charset="0"/>
                <a:cs typeface="Arial" pitchFamily="34" charset="0"/>
              </a:rPr>
              <a:t> </a:t>
            </a: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28679"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680" name="Rectangle 8"/>
          <p:cNvSpPr>
            <a:spLocks noChangeArrowheads="1"/>
          </p:cNvSpPr>
          <p:nvPr/>
        </p:nvSpPr>
        <p:spPr bwMode="auto">
          <a:xfrm>
            <a:off x="0" y="190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800" b="0" i="0" u="none" strike="noStrike" cap="none" normalizeH="0" baseline="0" smtClean="0">
                <a:ln>
                  <a:noFill/>
                </a:ln>
                <a:solidFill>
                  <a:schemeClr val="tx1"/>
                </a:solidFill>
                <a:effectLst/>
                <a:latin typeface="Arial" pitchFamily="34" charset="0"/>
                <a:cs typeface="Arial" pitchFamily="34" charset="0"/>
              </a:rPr>
              <a:t> </a:t>
            </a: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28682"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8684"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21" name="Tabella 20"/>
          <p:cNvGraphicFramePr>
            <a:graphicFrameLocks noGrp="1"/>
          </p:cNvGraphicFramePr>
          <p:nvPr/>
        </p:nvGraphicFramePr>
        <p:xfrm>
          <a:off x="1115616" y="1844824"/>
          <a:ext cx="6624735" cy="2088228"/>
        </p:xfrm>
        <a:graphic>
          <a:graphicData uri="http://schemas.openxmlformats.org/drawingml/2006/table">
            <a:tbl>
              <a:tblPr/>
              <a:tblGrid>
                <a:gridCol w="863510"/>
                <a:gridCol w="863510"/>
                <a:gridCol w="1713527"/>
                <a:gridCol w="796047"/>
                <a:gridCol w="796047"/>
                <a:gridCol w="796047"/>
                <a:gridCol w="796047"/>
              </a:tblGrid>
              <a:tr h="348038">
                <a:tc>
                  <a:txBody>
                    <a:bodyPr/>
                    <a:lstStyle/>
                    <a:p>
                      <a:pPr algn="ctr" fontAlgn="b"/>
                      <a:r>
                        <a:rPr lang="it-IT" sz="1600" b="1" i="1" u="none" strike="noStrike" dirty="0">
                          <a:solidFill>
                            <a:srgbClr val="000000"/>
                          </a:solidFill>
                          <a:latin typeface="Calibri"/>
                        </a:rPr>
                        <a:t>h</a:t>
                      </a:r>
                    </a:p>
                  </a:txBody>
                  <a:tcPr marL="9525" marR="9525" marT="9525" marB="0" anchor="b">
                    <a:lnL>
                      <a:noFill/>
                    </a:lnL>
                    <a:lnR>
                      <a:noFill/>
                    </a:lnR>
                    <a:lnT>
                      <a:noFill/>
                    </a:lnT>
                    <a:lnB>
                      <a:noFill/>
                    </a:lnB>
                  </a:tcPr>
                </a:tc>
                <a:tc>
                  <a:txBody>
                    <a:bodyPr/>
                    <a:lstStyle/>
                    <a:p>
                      <a:pPr algn="ctr" fontAlgn="b"/>
                      <a:r>
                        <a:rPr lang="it-IT" sz="1600" b="1" i="1" u="none" strike="noStrike">
                          <a:solidFill>
                            <a:srgbClr val="000000"/>
                          </a:solidFill>
                          <a:latin typeface="Calibri"/>
                        </a:rPr>
                        <a:t>n-h</a:t>
                      </a:r>
                    </a:p>
                  </a:txBody>
                  <a:tcPr marL="9525" marR="9525" marT="9525" marB="0" anchor="b">
                    <a:lnL>
                      <a:noFill/>
                    </a:lnL>
                    <a:lnR>
                      <a:noFill/>
                    </a:lnR>
                    <a:lnT>
                      <a:noFill/>
                    </a:lnT>
                    <a:lnB>
                      <a:noFill/>
                    </a:lnB>
                  </a:tcPr>
                </a:tc>
                <a:tc>
                  <a:txBody>
                    <a:bodyPr/>
                    <a:lstStyle/>
                    <a:p>
                      <a:pPr algn="ctr" fontAlgn="b"/>
                      <a:r>
                        <a:rPr lang="it-IT" sz="1600" b="1" i="1" u="none" strike="noStrike">
                          <a:solidFill>
                            <a:srgbClr val="000000"/>
                          </a:solidFill>
                          <a:latin typeface="Calibri"/>
                        </a:rPr>
                        <a:t>stat</a:t>
                      </a:r>
                    </a:p>
                  </a:txBody>
                  <a:tcPr marL="9525" marR="9525" marT="9525" marB="0" anchor="b">
                    <a:lnL>
                      <a:noFill/>
                    </a:lnL>
                    <a:lnR>
                      <a:noFill/>
                    </a:lnR>
                    <a:lnT>
                      <a:noFill/>
                    </a:lnT>
                    <a:lnB>
                      <a:noFill/>
                    </a:lnB>
                  </a:tcPr>
                </a:tc>
                <a:tc>
                  <a:txBody>
                    <a:bodyPr/>
                    <a:lstStyle/>
                    <a:p>
                      <a:pPr algn="ctr" fontAlgn="b"/>
                      <a:r>
                        <a:rPr lang="it-IT" sz="1600" b="1" i="1" u="none" strike="noStrike">
                          <a:solidFill>
                            <a:srgbClr val="000000"/>
                          </a:solidFill>
                          <a:latin typeface="Calibri"/>
                        </a:rPr>
                        <a:t>10%</a:t>
                      </a:r>
                    </a:p>
                  </a:txBody>
                  <a:tcPr marL="9525" marR="9525" marT="9525" marB="0" anchor="b">
                    <a:lnL>
                      <a:noFill/>
                    </a:lnL>
                    <a:lnR>
                      <a:noFill/>
                    </a:lnR>
                    <a:lnT>
                      <a:noFill/>
                    </a:lnT>
                    <a:lnB>
                      <a:noFill/>
                    </a:lnB>
                  </a:tcPr>
                </a:tc>
                <a:tc>
                  <a:txBody>
                    <a:bodyPr/>
                    <a:lstStyle/>
                    <a:p>
                      <a:pPr algn="ctr" fontAlgn="b"/>
                      <a:r>
                        <a:rPr lang="it-IT" sz="1600" b="1" i="1" u="none" strike="noStrike">
                          <a:solidFill>
                            <a:srgbClr val="000000"/>
                          </a:solidFill>
                          <a:latin typeface="Calibri"/>
                        </a:rPr>
                        <a:t>5%</a:t>
                      </a:r>
                    </a:p>
                  </a:txBody>
                  <a:tcPr marL="9525" marR="9525" marT="9525" marB="0" anchor="b">
                    <a:lnL>
                      <a:noFill/>
                    </a:lnL>
                    <a:lnR>
                      <a:noFill/>
                    </a:lnR>
                    <a:lnT>
                      <a:noFill/>
                    </a:lnT>
                    <a:lnB>
                      <a:noFill/>
                    </a:lnB>
                  </a:tcPr>
                </a:tc>
                <a:tc>
                  <a:txBody>
                    <a:bodyPr/>
                    <a:lstStyle/>
                    <a:p>
                      <a:pPr algn="ctr" fontAlgn="b"/>
                      <a:r>
                        <a:rPr lang="it-IT" sz="1600" b="1" i="1" u="none" strike="noStrike">
                          <a:solidFill>
                            <a:srgbClr val="000000"/>
                          </a:solidFill>
                          <a:latin typeface="Calibri"/>
                        </a:rPr>
                        <a:t>2.5%</a:t>
                      </a:r>
                    </a:p>
                  </a:txBody>
                  <a:tcPr marL="9525" marR="9525" marT="9525" marB="0" anchor="b">
                    <a:lnL>
                      <a:noFill/>
                    </a:lnL>
                    <a:lnR>
                      <a:noFill/>
                    </a:lnR>
                    <a:lnT>
                      <a:noFill/>
                    </a:lnT>
                    <a:lnB>
                      <a:noFill/>
                    </a:lnB>
                  </a:tcPr>
                </a:tc>
                <a:tc>
                  <a:txBody>
                    <a:bodyPr/>
                    <a:lstStyle/>
                    <a:p>
                      <a:pPr algn="ctr" fontAlgn="b"/>
                      <a:r>
                        <a:rPr lang="it-IT" sz="1600" b="1" i="1" u="none" strike="noStrike" dirty="0">
                          <a:solidFill>
                            <a:srgbClr val="000000"/>
                          </a:solidFill>
                          <a:latin typeface="Calibri"/>
                        </a:rPr>
                        <a:t>1%</a:t>
                      </a:r>
                    </a:p>
                  </a:txBody>
                  <a:tcPr marL="9525" marR="9525" marT="9525" marB="0" anchor="b">
                    <a:lnL>
                      <a:noFill/>
                    </a:lnL>
                    <a:lnR>
                      <a:noFill/>
                    </a:lnR>
                    <a:lnT>
                      <a:noFill/>
                    </a:lnT>
                    <a:lnB>
                      <a:noFill/>
                    </a:lnB>
                  </a:tcPr>
                </a:tc>
              </a:tr>
              <a:tr h="348038">
                <a:tc>
                  <a:txBody>
                    <a:bodyPr/>
                    <a:lstStyle/>
                    <a:p>
                      <a:pPr algn="ctr" fontAlgn="b"/>
                      <a:r>
                        <a:rPr lang="it-IT" sz="1600" b="0" i="0" u="none" strike="noStrike">
                          <a:solidFill>
                            <a:srgbClr val="000000"/>
                          </a:solidFill>
                          <a:latin typeface="Calibri"/>
                        </a:rPr>
                        <a:t>4</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1</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0.05041928</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2.70</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3.84</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5.25</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6.98</a:t>
                      </a:r>
                    </a:p>
                  </a:txBody>
                  <a:tcPr marL="9525" marR="9525" marT="9525" marB="0" anchor="b">
                    <a:lnL>
                      <a:noFill/>
                    </a:lnL>
                    <a:lnR>
                      <a:noFill/>
                    </a:lnR>
                    <a:lnT>
                      <a:noFill/>
                    </a:lnT>
                    <a:lnB>
                      <a:noFill/>
                    </a:lnB>
                  </a:tcPr>
                </a:tc>
              </a:tr>
              <a:tr h="348038">
                <a:tc>
                  <a:txBody>
                    <a:bodyPr/>
                    <a:lstStyle/>
                    <a:p>
                      <a:pPr algn="ctr" fontAlgn="b"/>
                      <a:r>
                        <a:rPr lang="it-IT" sz="1600" b="0" i="0" u="none" strike="noStrike">
                          <a:solidFill>
                            <a:srgbClr val="000000"/>
                          </a:solidFill>
                          <a:latin typeface="Calibri"/>
                        </a:rPr>
                        <a:t>3</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2</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6.18016087</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15.74</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18.08</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20.26</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22.40</a:t>
                      </a:r>
                    </a:p>
                  </a:txBody>
                  <a:tcPr marL="9525" marR="9525" marT="9525" marB="0" anchor="b">
                    <a:lnL>
                      <a:noFill/>
                    </a:lnL>
                    <a:lnR>
                      <a:noFill/>
                    </a:lnR>
                    <a:lnT>
                      <a:noFill/>
                    </a:lnT>
                    <a:lnB>
                      <a:noFill/>
                    </a:lnB>
                  </a:tcPr>
                </a:tc>
              </a:tr>
              <a:tr h="348038">
                <a:tc>
                  <a:txBody>
                    <a:bodyPr/>
                    <a:lstStyle/>
                    <a:p>
                      <a:pPr algn="ctr" fontAlgn="b"/>
                      <a:r>
                        <a:rPr lang="it-IT" sz="1600" b="0" i="0" u="none" strike="noStrike">
                          <a:solidFill>
                            <a:srgbClr val="000000"/>
                          </a:solidFill>
                          <a:latin typeface="Calibri"/>
                        </a:rPr>
                        <a:t>2</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3</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24.83020039</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31.67</a:t>
                      </a:r>
                    </a:p>
                  </a:txBody>
                  <a:tcPr marL="9525" marR="9525" marT="9525" marB="0" anchor="b">
                    <a:lnL>
                      <a:noFill/>
                    </a:lnL>
                    <a:lnR>
                      <a:noFill/>
                    </a:lnR>
                    <a:lnT>
                      <a:noFill/>
                    </a:lnT>
                    <a:lnB>
                      <a:noFill/>
                    </a:lnB>
                  </a:tcPr>
                </a:tc>
                <a:tc>
                  <a:txBody>
                    <a:bodyPr/>
                    <a:lstStyle/>
                    <a:p>
                      <a:pPr algn="ctr" fontAlgn="b"/>
                      <a:r>
                        <a:rPr lang="it-IT" sz="1600" b="0" i="0" u="none" strike="noStrike" dirty="0">
                          <a:solidFill>
                            <a:srgbClr val="000000"/>
                          </a:solidFill>
                          <a:latin typeface="Calibri"/>
                        </a:rPr>
                        <a:t>34.27</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36.98</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40.10</a:t>
                      </a:r>
                    </a:p>
                  </a:txBody>
                  <a:tcPr marL="9525" marR="9525" marT="9525" marB="0" anchor="b">
                    <a:lnL>
                      <a:noFill/>
                    </a:lnL>
                    <a:lnR>
                      <a:noFill/>
                    </a:lnR>
                    <a:lnT>
                      <a:noFill/>
                    </a:lnT>
                    <a:lnB>
                      <a:noFill/>
                    </a:lnB>
                  </a:tcPr>
                </a:tc>
              </a:tr>
              <a:tr h="348038">
                <a:tc>
                  <a:txBody>
                    <a:bodyPr/>
                    <a:lstStyle/>
                    <a:p>
                      <a:pPr algn="ctr" fontAlgn="b"/>
                      <a:r>
                        <a:rPr lang="it-IT" sz="1600" b="1" i="0" u="none" strike="noStrike">
                          <a:solidFill>
                            <a:srgbClr val="000000"/>
                          </a:solidFill>
                          <a:latin typeface="Calibri"/>
                        </a:rPr>
                        <a:t>1</a:t>
                      </a:r>
                    </a:p>
                  </a:txBody>
                  <a:tcPr marL="9525" marR="9525" marT="9525" marB="0" anchor="b">
                    <a:lnL>
                      <a:noFill/>
                    </a:lnL>
                    <a:lnR>
                      <a:noFill/>
                    </a:lnR>
                    <a:lnT>
                      <a:noFill/>
                    </a:lnT>
                    <a:lnB>
                      <a:noFill/>
                    </a:lnB>
                    <a:solidFill>
                      <a:srgbClr val="FFFF00"/>
                    </a:solidFill>
                  </a:tcPr>
                </a:tc>
                <a:tc>
                  <a:txBody>
                    <a:bodyPr/>
                    <a:lstStyle/>
                    <a:p>
                      <a:pPr algn="ctr" fontAlgn="b"/>
                      <a:r>
                        <a:rPr lang="it-IT" sz="1600" b="1" i="0" u="none" strike="noStrike">
                          <a:solidFill>
                            <a:srgbClr val="000000"/>
                          </a:solidFill>
                          <a:latin typeface="Calibri"/>
                        </a:rPr>
                        <a:t>4</a:t>
                      </a:r>
                    </a:p>
                  </a:txBody>
                  <a:tcPr marL="9525" marR="9525" marT="9525" marB="0" anchor="b">
                    <a:lnL>
                      <a:noFill/>
                    </a:lnL>
                    <a:lnR>
                      <a:noFill/>
                    </a:lnR>
                    <a:lnT>
                      <a:noFill/>
                    </a:lnT>
                    <a:lnB>
                      <a:noFill/>
                    </a:lnB>
                    <a:solidFill>
                      <a:srgbClr val="FFFF00"/>
                    </a:solidFill>
                  </a:tcPr>
                </a:tc>
                <a:tc>
                  <a:txBody>
                    <a:bodyPr/>
                    <a:lstStyle/>
                    <a:p>
                      <a:pPr algn="ctr" fontAlgn="b"/>
                      <a:r>
                        <a:rPr lang="it-IT" sz="1600" b="1" i="0" u="none" strike="noStrike">
                          <a:solidFill>
                            <a:srgbClr val="000000"/>
                          </a:solidFill>
                          <a:latin typeface="Calibri"/>
                        </a:rPr>
                        <a:t>51.09236539</a:t>
                      </a:r>
                    </a:p>
                  </a:txBody>
                  <a:tcPr marL="9525" marR="9525" marT="9525" marB="0" anchor="b">
                    <a:lnL>
                      <a:noFill/>
                    </a:lnL>
                    <a:lnR>
                      <a:noFill/>
                    </a:lnR>
                    <a:lnT>
                      <a:noFill/>
                    </a:lnT>
                    <a:lnB>
                      <a:noFill/>
                    </a:lnB>
                    <a:solidFill>
                      <a:srgbClr val="FFFF00"/>
                    </a:solidFill>
                  </a:tcPr>
                </a:tc>
                <a:tc>
                  <a:txBody>
                    <a:bodyPr/>
                    <a:lstStyle/>
                    <a:p>
                      <a:pPr algn="ctr" fontAlgn="b"/>
                      <a:r>
                        <a:rPr lang="it-IT" sz="1600" b="1" i="0" u="none" strike="noStrike">
                          <a:solidFill>
                            <a:srgbClr val="000000"/>
                          </a:solidFill>
                          <a:latin typeface="Calibri"/>
                        </a:rPr>
                        <a:t>50.62</a:t>
                      </a:r>
                    </a:p>
                  </a:txBody>
                  <a:tcPr marL="9525" marR="9525" marT="9525" marB="0" anchor="b">
                    <a:lnL>
                      <a:noFill/>
                    </a:lnL>
                    <a:lnR>
                      <a:noFill/>
                    </a:lnR>
                    <a:lnT>
                      <a:noFill/>
                    </a:lnT>
                    <a:lnB>
                      <a:noFill/>
                    </a:lnB>
                    <a:solidFill>
                      <a:srgbClr val="FFFF00"/>
                    </a:solidFill>
                  </a:tcPr>
                </a:tc>
                <a:tc>
                  <a:txBody>
                    <a:bodyPr/>
                    <a:lstStyle/>
                    <a:p>
                      <a:pPr algn="ctr" fontAlgn="b"/>
                      <a:r>
                        <a:rPr lang="it-IT" sz="1600" b="1" i="0" u="none" strike="noStrike">
                          <a:solidFill>
                            <a:srgbClr val="000000"/>
                          </a:solidFill>
                          <a:latin typeface="Calibri"/>
                        </a:rPr>
                        <a:t>54.02</a:t>
                      </a:r>
                    </a:p>
                  </a:txBody>
                  <a:tcPr marL="9525" marR="9525" marT="9525" marB="0" anchor="b">
                    <a:lnL>
                      <a:noFill/>
                    </a:lnL>
                    <a:lnR>
                      <a:noFill/>
                    </a:lnR>
                    <a:lnT>
                      <a:noFill/>
                    </a:lnT>
                    <a:lnB>
                      <a:noFill/>
                    </a:lnB>
                    <a:solidFill>
                      <a:srgbClr val="FFFF00"/>
                    </a:solidFill>
                  </a:tcPr>
                </a:tc>
                <a:tc>
                  <a:txBody>
                    <a:bodyPr/>
                    <a:lstStyle/>
                    <a:p>
                      <a:pPr algn="ctr" fontAlgn="b"/>
                      <a:r>
                        <a:rPr lang="it-IT" sz="1600" b="1" i="0" u="none" strike="noStrike">
                          <a:solidFill>
                            <a:srgbClr val="000000"/>
                          </a:solidFill>
                          <a:latin typeface="Calibri"/>
                        </a:rPr>
                        <a:t>57.01</a:t>
                      </a:r>
                    </a:p>
                  </a:txBody>
                  <a:tcPr marL="9525" marR="9525" marT="9525" marB="0" anchor="b">
                    <a:lnL>
                      <a:noFill/>
                    </a:lnL>
                    <a:lnR>
                      <a:noFill/>
                    </a:lnR>
                    <a:lnT>
                      <a:noFill/>
                    </a:lnT>
                    <a:lnB>
                      <a:noFill/>
                    </a:lnB>
                    <a:solidFill>
                      <a:srgbClr val="FFFF00"/>
                    </a:solidFill>
                  </a:tcPr>
                </a:tc>
                <a:tc>
                  <a:txBody>
                    <a:bodyPr/>
                    <a:lstStyle/>
                    <a:p>
                      <a:pPr algn="ctr" fontAlgn="b"/>
                      <a:r>
                        <a:rPr lang="it-IT" sz="1600" b="1" i="0" u="none" strike="noStrike">
                          <a:solidFill>
                            <a:srgbClr val="000000"/>
                          </a:solidFill>
                          <a:latin typeface="Calibri"/>
                        </a:rPr>
                        <a:t>61.03</a:t>
                      </a:r>
                    </a:p>
                  </a:txBody>
                  <a:tcPr marL="9525" marR="9525" marT="9525" marB="0" anchor="b">
                    <a:lnL>
                      <a:noFill/>
                    </a:lnL>
                    <a:lnR>
                      <a:noFill/>
                    </a:lnR>
                    <a:lnT>
                      <a:noFill/>
                    </a:lnT>
                    <a:lnB>
                      <a:noFill/>
                    </a:lnB>
                    <a:solidFill>
                      <a:srgbClr val="FFFF00"/>
                    </a:solidFill>
                  </a:tcPr>
                </a:tc>
              </a:tr>
              <a:tr h="348038">
                <a:tc>
                  <a:txBody>
                    <a:bodyPr/>
                    <a:lstStyle/>
                    <a:p>
                      <a:pPr algn="ctr" fontAlgn="b"/>
                      <a:r>
                        <a:rPr lang="it-IT" sz="1600" b="0" i="0" u="none" strike="noStrike">
                          <a:solidFill>
                            <a:srgbClr val="000000"/>
                          </a:solidFill>
                          <a:latin typeface="Calibri"/>
                        </a:rPr>
                        <a:t>0</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5</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96.15921357</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73.73</a:t>
                      </a:r>
                    </a:p>
                  </a:txBody>
                  <a:tcPr marL="9525" marR="9525" marT="9525" marB="0" anchor="b">
                    <a:lnL>
                      <a:noFill/>
                    </a:lnL>
                    <a:lnR>
                      <a:noFill/>
                    </a:lnR>
                    <a:lnT>
                      <a:noFill/>
                    </a:lnT>
                    <a:lnB>
                      <a:noFill/>
                    </a:lnB>
                  </a:tcPr>
                </a:tc>
                <a:tc>
                  <a:txBody>
                    <a:bodyPr/>
                    <a:lstStyle/>
                    <a:p>
                      <a:pPr algn="ctr" fontAlgn="b"/>
                      <a:r>
                        <a:rPr lang="it-IT" sz="1600" b="0" i="0" u="none" strike="noStrike" dirty="0">
                          <a:solidFill>
                            <a:srgbClr val="000000"/>
                          </a:solidFill>
                          <a:latin typeface="Calibri"/>
                        </a:rPr>
                        <a:t>77.61</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81.29</a:t>
                      </a:r>
                    </a:p>
                  </a:txBody>
                  <a:tcPr marL="9525" marR="9525" marT="9525" marB="0" anchor="b">
                    <a:lnL>
                      <a:noFill/>
                    </a:lnL>
                    <a:lnR>
                      <a:noFill/>
                    </a:lnR>
                    <a:lnT>
                      <a:noFill/>
                    </a:lnT>
                    <a:lnB>
                      <a:noFill/>
                    </a:lnB>
                  </a:tcPr>
                </a:tc>
                <a:tc>
                  <a:txBody>
                    <a:bodyPr/>
                    <a:lstStyle/>
                    <a:p>
                      <a:pPr algn="ctr" fontAlgn="b"/>
                      <a:r>
                        <a:rPr lang="it-IT" sz="1600" b="0" i="0" u="none" strike="noStrike" dirty="0">
                          <a:solidFill>
                            <a:srgbClr val="000000"/>
                          </a:solidFill>
                          <a:latin typeface="Calibri"/>
                        </a:rPr>
                        <a:t>85.56</a:t>
                      </a:r>
                    </a:p>
                  </a:txBody>
                  <a:tcPr marL="9525" marR="9525" marT="9525" marB="0" anchor="b">
                    <a:lnL>
                      <a:noFill/>
                    </a:lnL>
                    <a:lnR>
                      <a:noFill/>
                    </a:lnR>
                    <a:lnT>
                      <a:noFill/>
                    </a:lnT>
                    <a:lnB>
                      <a:noFill/>
                    </a:lnB>
                  </a:tcPr>
                </a:tc>
              </a:tr>
            </a:tbl>
          </a:graphicData>
        </a:graphic>
      </p:graphicFrame>
      <p:graphicFrame>
        <p:nvGraphicFramePr>
          <p:cNvPr id="22" name="Tabella 21"/>
          <p:cNvGraphicFramePr>
            <a:graphicFrameLocks noGrp="1"/>
          </p:cNvGraphicFramePr>
          <p:nvPr/>
        </p:nvGraphicFramePr>
        <p:xfrm>
          <a:off x="1187624" y="4077072"/>
          <a:ext cx="6552727" cy="2376264"/>
        </p:xfrm>
        <a:graphic>
          <a:graphicData uri="http://schemas.openxmlformats.org/drawingml/2006/table">
            <a:tbl>
              <a:tblPr/>
              <a:tblGrid>
                <a:gridCol w="854124"/>
                <a:gridCol w="854124"/>
                <a:gridCol w="1694903"/>
                <a:gridCol w="787394"/>
                <a:gridCol w="787394"/>
                <a:gridCol w="787394"/>
                <a:gridCol w="787394"/>
              </a:tblGrid>
              <a:tr h="396044">
                <a:tc>
                  <a:txBody>
                    <a:bodyPr/>
                    <a:lstStyle/>
                    <a:p>
                      <a:pPr algn="ctr" fontAlgn="b"/>
                      <a:r>
                        <a:rPr lang="it-IT" sz="1600" b="1" i="1" u="none" strike="noStrike">
                          <a:solidFill>
                            <a:srgbClr val="000000"/>
                          </a:solidFill>
                          <a:latin typeface="Calibri"/>
                        </a:rPr>
                        <a:t>h</a:t>
                      </a:r>
                    </a:p>
                  </a:txBody>
                  <a:tcPr marL="9525" marR="9525" marT="9525" marB="0" anchor="b">
                    <a:lnL>
                      <a:noFill/>
                    </a:lnL>
                    <a:lnR>
                      <a:noFill/>
                    </a:lnR>
                    <a:lnT>
                      <a:noFill/>
                    </a:lnT>
                    <a:lnB>
                      <a:noFill/>
                    </a:lnB>
                  </a:tcPr>
                </a:tc>
                <a:tc>
                  <a:txBody>
                    <a:bodyPr/>
                    <a:lstStyle/>
                    <a:p>
                      <a:pPr algn="ctr" fontAlgn="b"/>
                      <a:r>
                        <a:rPr lang="it-IT" sz="1600" b="1" i="1" u="none" strike="noStrike">
                          <a:solidFill>
                            <a:srgbClr val="000000"/>
                          </a:solidFill>
                          <a:latin typeface="Calibri"/>
                        </a:rPr>
                        <a:t>n-h</a:t>
                      </a:r>
                    </a:p>
                  </a:txBody>
                  <a:tcPr marL="9525" marR="9525" marT="9525" marB="0" anchor="b">
                    <a:lnL>
                      <a:noFill/>
                    </a:lnL>
                    <a:lnR>
                      <a:noFill/>
                    </a:lnR>
                    <a:lnT>
                      <a:noFill/>
                    </a:lnT>
                    <a:lnB>
                      <a:noFill/>
                    </a:lnB>
                  </a:tcPr>
                </a:tc>
                <a:tc>
                  <a:txBody>
                    <a:bodyPr/>
                    <a:lstStyle/>
                    <a:p>
                      <a:pPr algn="ctr" fontAlgn="b"/>
                      <a:r>
                        <a:rPr lang="it-IT" sz="1600" b="1" i="1" u="none" strike="noStrike">
                          <a:solidFill>
                            <a:srgbClr val="000000"/>
                          </a:solidFill>
                          <a:latin typeface="Calibri"/>
                        </a:rPr>
                        <a:t>stat</a:t>
                      </a:r>
                    </a:p>
                  </a:txBody>
                  <a:tcPr marL="9525" marR="9525" marT="9525" marB="0" anchor="b">
                    <a:lnL>
                      <a:noFill/>
                    </a:lnL>
                    <a:lnR>
                      <a:noFill/>
                    </a:lnR>
                    <a:lnT>
                      <a:noFill/>
                    </a:lnT>
                    <a:lnB>
                      <a:noFill/>
                    </a:lnB>
                  </a:tcPr>
                </a:tc>
                <a:tc>
                  <a:txBody>
                    <a:bodyPr/>
                    <a:lstStyle/>
                    <a:p>
                      <a:pPr algn="ctr" fontAlgn="b"/>
                      <a:r>
                        <a:rPr lang="it-IT" sz="1600" b="1" i="1" u="none" strike="noStrike">
                          <a:solidFill>
                            <a:srgbClr val="000000"/>
                          </a:solidFill>
                          <a:latin typeface="Calibri"/>
                        </a:rPr>
                        <a:t>10%</a:t>
                      </a:r>
                    </a:p>
                  </a:txBody>
                  <a:tcPr marL="9525" marR="9525" marT="9525" marB="0" anchor="b">
                    <a:lnL>
                      <a:noFill/>
                    </a:lnL>
                    <a:lnR>
                      <a:noFill/>
                    </a:lnR>
                    <a:lnT>
                      <a:noFill/>
                    </a:lnT>
                    <a:lnB>
                      <a:noFill/>
                    </a:lnB>
                  </a:tcPr>
                </a:tc>
                <a:tc>
                  <a:txBody>
                    <a:bodyPr/>
                    <a:lstStyle/>
                    <a:p>
                      <a:pPr algn="ctr" fontAlgn="b"/>
                      <a:r>
                        <a:rPr lang="it-IT" sz="1600" b="1" i="1" u="none" strike="noStrike">
                          <a:solidFill>
                            <a:srgbClr val="000000"/>
                          </a:solidFill>
                          <a:latin typeface="Calibri"/>
                        </a:rPr>
                        <a:t>5%</a:t>
                      </a:r>
                    </a:p>
                  </a:txBody>
                  <a:tcPr marL="9525" marR="9525" marT="9525" marB="0" anchor="b">
                    <a:lnL>
                      <a:noFill/>
                    </a:lnL>
                    <a:lnR>
                      <a:noFill/>
                    </a:lnR>
                    <a:lnT>
                      <a:noFill/>
                    </a:lnT>
                    <a:lnB>
                      <a:noFill/>
                    </a:lnB>
                  </a:tcPr>
                </a:tc>
                <a:tc>
                  <a:txBody>
                    <a:bodyPr/>
                    <a:lstStyle/>
                    <a:p>
                      <a:pPr algn="ctr" fontAlgn="b"/>
                      <a:r>
                        <a:rPr lang="it-IT" sz="1600" b="1" i="1" u="none" strike="noStrike">
                          <a:solidFill>
                            <a:srgbClr val="000000"/>
                          </a:solidFill>
                          <a:latin typeface="Calibri"/>
                        </a:rPr>
                        <a:t>2.5%</a:t>
                      </a:r>
                    </a:p>
                  </a:txBody>
                  <a:tcPr marL="9525" marR="9525" marT="9525" marB="0" anchor="b">
                    <a:lnL>
                      <a:noFill/>
                    </a:lnL>
                    <a:lnR>
                      <a:noFill/>
                    </a:lnR>
                    <a:lnT>
                      <a:noFill/>
                    </a:lnT>
                    <a:lnB>
                      <a:noFill/>
                    </a:lnB>
                  </a:tcPr>
                </a:tc>
                <a:tc>
                  <a:txBody>
                    <a:bodyPr/>
                    <a:lstStyle/>
                    <a:p>
                      <a:pPr algn="ctr" fontAlgn="b"/>
                      <a:r>
                        <a:rPr lang="it-IT" sz="1600" b="1" i="1" u="none" strike="noStrike">
                          <a:solidFill>
                            <a:srgbClr val="000000"/>
                          </a:solidFill>
                          <a:latin typeface="Calibri"/>
                        </a:rPr>
                        <a:t>1%</a:t>
                      </a:r>
                    </a:p>
                  </a:txBody>
                  <a:tcPr marL="9525" marR="9525" marT="9525" marB="0" anchor="b">
                    <a:lnL>
                      <a:noFill/>
                    </a:lnL>
                    <a:lnR>
                      <a:noFill/>
                    </a:lnR>
                    <a:lnT>
                      <a:noFill/>
                    </a:lnT>
                    <a:lnB>
                      <a:noFill/>
                    </a:lnB>
                  </a:tcPr>
                </a:tc>
              </a:tr>
              <a:tr h="396044">
                <a:tc>
                  <a:txBody>
                    <a:bodyPr/>
                    <a:lstStyle/>
                    <a:p>
                      <a:pPr algn="ctr" fontAlgn="b"/>
                      <a:r>
                        <a:rPr lang="it-IT" sz="1600" b="0" i="0" u="none" strike="noStrike">
                          <a:solidFill>
                            <a:srgbClr val="000000"/>
                          </a:solidFill>
                          <a:latin typeface="Calibri"/>
                        </a:rPr>
                        <a:t>4</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1</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0.05041928</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2.70</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3.84</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5.25</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6.98</a:t>
                      </a:r>
                    </a:p>
                  </a:txBody>
                  <a:tcPr marL="9525" marR="9525" marT="9525" marB="0" anchor="b">
                    <a:lnL>
                      <a:noFill/>
                    </a:lnL>
                    <a:lnR>
                      <a:noFill/>
                    </a:lnR>
                    <a:lnT>
                      <a:noFill/>
                    </a:lnT>
                    <a:lnB>
                      <a:noFill/>
                    </a:lnB>
                  </a:tcPr>
                </a:tc>
              </a:tr>
              <a:tr h="396044">
                <a:tc>
                  <a:txBody>
                    <a:bodyPr/>
                    <a:lstStyle/>
                    <a:p>
                      <a:pPr algn="ctr" fontAlgn="b"/>
                      <a:r>
                        <a:rPr lang="it-IT" sz="1600" b="0" i="0" u="none" strike="noStrike">
                          <a:solidFill>
                            <a:srgbClr val="000000"/>
                          </a:solidFill>
                          <a:latin typeface="Calibri"/>
                        </a:rPr>
                        <a:t>3</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2</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6.12974159</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14.64</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16.69</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18.84</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20.88</a:t>
                      </a:r>
                    </a:p>
                  </a:txBody>
                  <a:tcPr marL="9525" marR="9525" marT="9525" marB="0" anchor="b">
                    <a:lnL>
                      <a:noFill/>
                    </a:lnL>
                    <a:lnR>
                      <a:noFill/>
                    </a:lnR>
                    <a:lnT>
                      <a:noFill/>
                    </a:lnT>
                    <a:lnB>
                      <a:noFill/>
                    </a:lnB>
                  </a:tcPr>
                </a:tc>
              </a:tr>
              <a:tr h="396044">
                <a:tc>
                  <a:txBody>
                    <a:bodyPr/>
                    <a:lstStyle/>
                    <a:p>
                      <a:pPr algn="ctr" fontAlgn="b"/>
                      <a:r>
                        <a:rPr lang="it-IT" sz="1600" b="0" i="0" u="none" strike="noStrike">
                          <a:solidFill>
                            <a:srgbClr val="000000"/>
                          </a:solidFill>
                          <a:latin typeface="Calibri"/>
                        </a:rPr>
                        <a:t>2</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3</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18.65003953</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21.44</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23.75</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25.68</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28.31</a:t>
                      </a:r>
                    </a:p>
                  </a:txBody>
                  <a:tcPr marL="9525" marR="9525" marT="9525" marB="0" anchor="b">
                    <a:lnL>
                      <a:noFill/>
                    </a:lnL>
                    <a:lnR>
                      <a:noFill/>
                    </a:lnR>
                    <a:lnT>
                      <a:noFill/>
                    </a:lnT>
                    <a:lnB>
                      <a:noFill/>
                    </a:lnB>
                  </a:tcPr>
                </a:tc>
              </a:tr>
              <a:tr h="396044">
                <a:tc>
                  <a:txBody>
                    <a:bodyPr/>
                    <a:lstStyle/>
                    <a:p>
                      <a:pPr algn="ctr" fontAlgn="b"/>
                      <a:r>
                        <a:rPr lang="it-IT" sz="1600" b="1" i="0" u="none" strike="noStrike">
                          <a:solidFill>
                            <a:srgbClr val="000000"/>
                          </a:solidFill>
                          <a:latin typeface="Calibri"/>
                        </a:rPr>
                        <a:t>1</a:t>
                      </a:r>
                    </a:p>
                  </a:txBody>
                  <a:tcPr marL="9525" marR="9525" marT="9525" marB="0" anchor="b">
                    <a:lnL>
                      <a:noFill/>
                    </a:lnL>
                    <a:lnR>
                      <a:noFill/>
                    </a:lnR>
                    <a:lnT>
                      <a:noFill/>
                    </a:lnT>
                    <a:lnB>
                      <a:noFill/>
                    </a:lnB>
                    <a:solidFill>
                      <a:srgbClr val="FFFF00"/>
                    </a:solidFill>
                  </a:tcPr>
                </a:tc>
                <a:tc>
                  <a:txBody>
                    <a:bodyPr/>
                    <a:lstStyle/>
                    <a:p>
                      <a:pPr algn="ctr" fontAlgn="b"/>
                      <a:r>
                        <a:rPr lang="it-IT" sz="1600" b="1" i="0" u="none" strike="noStrike">
                          <a:solidFill>
                            <a:srgbClr val="000000"/>
                          </a:solidFill>
                          <a:latin typeface="Calibri"/>
                        </a:rPr>
                        <a:t>4</a:t>
                      </a:r>
                    </a:p>
                  </a:txBody>
                  <a:tcPr marL="9525" marR="9525" marT="9525" marB="0" anchor="b">
                    <a:lnL>
                      <a:noFill/>
                    </a:lnL>
                    <a:lnR>
                      <a:noFill/>
                    </a:lnR>
                    <a:lnT>
                      <a:noFill/>
                    </a:lnT>
                    <a:lnB>
                      <a:noFill/>
                    </a:lnB>
                    <a:solidFill>
                      <a:srgbClr val="FFFF00"/>
                    </a:solidFill>
                  </a:tcPr>
                </a:tc>
                <a:tc>
                  <a:txBody>
                    <a:bodyPr/>
                    <a:lstStyle/>
                    <a:p>
                      <a:pPr algn="ctr" fontAlgn="b"/>
                      <a:r>
                        <a:rPr lang="it-IT" sz="1600" b="1" i="0" u="none" strike="noStrike">
                          <a:solidFill>
                            <a:srgbClr val="000000"/>
                          </a:solidFill>
                          <a:latin typeface="Calibri"/>
                        </a:rPr>
                        <a:t>26.26216499</a:t>
                      </a:r>
                    </a:p>
                  </a:txBody>
                  <a:tcPr marL="9525" marR="9525" marT="9525" marB="0" anchor="b">
                    <a:lnL>
                      <a:noFill/>
                    </a:lnL>
                    <a:lnR>
                      <a:noFill/>
                    </a:lnR>
                    <a:lnT>
                      <a:noFill/>
                    </a:lnT>
                    <a:lnB>
                      <a:noFill/>
                    </a:lnB>
                    <a:solidFill>
                      <a:srgbClr val="FFFF00"/>
                    </a:solidFill>
                  </a:tcPr>
                </a:tc>
                <a:tc>
                  <a:txBody>
                    <a:bodyPr/>
                    <a:lstStyle/>
                    <a:p>
                      <a:pPr algn="ctr" fontAlgn="b"/>
                      <a:r>
                        <a:rPr lang="it-IT" sz="1600" b="1" i="0" u="none" strike="noStrike">
                          <a:solidFill>
                            <a:srgbClr val="000000"/>
                          </a:solidFill>
                          <a:latin typeface="Calibri"/>
                        </a:rPr>
                        <a:t>27.39</a:t>
                      </a:r>
                    </a:p>
                  </a:txBody>
                  <a:tcPr marL="9525" marR="9525" marT="9525" marB="0" anchor="b">
                    <a:lnL>
                      <a:noFill/>
                    </a:lnL>
                    <a:lnR>
                      <a:noFill/>
                    </a:lnR>
                    <a:lnT>
                      <a:noFill/>
                    </a:lnT>
                    <a:lnB>
                      <a:noFill/>
                    </a:lnB>
                    <a:solidFill>
                      <a:srgbClr val="FFFF00"/>
                    </a:solidFill>
                  </a:tcPr>
                </a:tc>
                <a:tc>
                  <a:txBody>
                    <a:bodyPr/>
                    <a:lstStyle/>
                    <a:p>
                      <a:pPr algn="ctr" fontAlgn="b"/>
                      <a:r>
                        <a:rPr lang="it-IT" sz="1600" b="1" i="0" u="none" strike="noStrike">
                          <a:solidFill>
                            <a:srgbClr val="000000"/>
                          </a:solidFill>
                          <a:latin typeface="Calibri"/>
                        </a:rPr>
                        <a:t>29.93</a:t>
                      </a:r>
                    </a:p>
                  </a:txBody>
                  <a:tcPr marL="9525" marR="9525" marT="9525" marB="0" anchor="b">
                    <a:lnL>
                      <a:noFill/>
                    </a:lnL>
                    <a:lnR>
                      <a:noFill/>
                    </a:lnR>
                    <a:lnT>
                      <a:noFill/>
                    </a:lnT>
                    <a:lnB>
                      <a:noFill/>
                    </a:lnB>
                    <a:solidFill>
                      <a:srgbClr val="FFFF00"/>
                    </a:solidFill>
                  </a:tcPr>
                </a:tc>
                <a:tc>
                  <a:txBody>
                    <a:bodyPr/>
                    <a:lstStyle/>
                    <a:p>
                      <a:pPr algn="ctr" fontAlgn="b"/>
                      <a:r>
                        <a:rPr lang="it-IT" sz="1600" b="1" i="0" u="none" strike="noStrike">
                          <a:solidFill>
                            <a:srgbClr val="000000"/>
                          </a:solidFill>
                          <a:latin typeface="Calibri"/>
                        </a:rPr>
                        <a:t>32.22</a:t>
                      </a:r>
                    </a:p>
                  </a:txBody>
                  <a:tcPr marL="9525" marR="9525" marT="9525" marB="0" anchor="b">
                    <a:lnL>
                      <a:noFill/>
                    </a:lnL>
                    <a:lnR>
                      <a:noFill/>
                    </a:lnR>
                    <a:lnT>
                      <a:noFill/>
                    </a:lnT>
                    <a:lnB>
                      <a:noFill/>
                    </a:lnB>
                    <a:solidFill>
                      <a:srgbClr val="FFFF00"/>
                    </a:solidFill>
                  </a:tcPr>
                </a:tc>
                <a:tc>
                  <a:txBody>
                    <a:bodyPr/>
                    <a:lstStyle/>
                    <a:p>
                      <a:pPr algn="ctr" fontAlgn="b"/>
                      <a:r>
                        <a:rPr lang="it-IT" sz="1600" b="1" i="0" u="none" strike="noStrike">
                          <a:solidFill>
                            <a:srgbClr val="000000"/>
                          </a:solidFill>
                          <a:latin typeface="Calibri"/>
                        </a:rPr>
                        <a:t>35.57</a:t>
                      </a:r>
                    </a:p>
                  </a:txBody>
                  <a:tcPr marL="9525" marR="9525" marT="9525" marB="0" anchor="b">
                    <a:lnL>
                      <a:noFill/>
                    </a:lnL>
                    <a:lnR>
                      <a:noFill/>
                    </a:lnR>
                    <a:lnT>
                      <a:noFill/>
                    </a:lnT>
                    <a:lnB>
                      <a:noFill/>
                    </a:lnB>
                    <a:solidFill>
                      <a:srgbClr val="FFFF00"/>
                    </a:solidFill>
                  </a:tcPr>
                </a:tc>
              </a:tr>
              <a:tr h="396044">
                <a:tc>
                  <a:txBody>
                    <a:bodyPr/>
                    <a:lstStyle/>
                    <a:p>
                      <a:pPr algn="ctr" fontAlgn="b"/>
                      <a:r>
                        <a:rPr lang="it-IT" sz="1600" b="0" i="0" u="none" strike="noStrike">
                          <a:solidFill>
                            <a:srgbClr val="000000"/>
                          </a:solidFill>
                          <a:latin typeface="Calibri"/>
                        </a:rPr>
                        <a:t>0</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5</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45.06684818</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33.45</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36.46</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39.00</a:t>
                      </a:r>
                    </a:p>
                  </a:txBody>
                  <a:tcPr marL="9525" marR="9525" marT="9525" marB="0" anchor="b">
                    <a:lnL>
                      <a:noFill/>
                    </a:lnL>
                    <a:lnR>
                      <a:noFill/>
                    </a:lnR>
                    <a:lnT>
                      <a:noFill/>
                    </a:lnT>
                    <a:lnB>
                      <a:noFill/>
                    </a:lnB>
                  </a:tcPr>
                </a:tc>
                <a:tc>
                  <a:txBody>
                    <a:bodyPr/>
                    <a:lstStyle/>
                    <a:p>
                      <a:pPr algn="ctr" fontAlgn="b"/>
                      <a:r>
                        <a:rPr lang="it-IT" sz="1600" b="0" i="0" u="none" strike="noStrike" dirty="0">
                          <a:solidFill>
                            <a:srgbClr val="000000"/>
                          </a:solidFill>
                          <a:latin typeface="Calibri"/>
                        </a:rPr>
                        <a:t>41.87</a:t>
                      </a:r>
                    </a:p>
                  </a:txBody>
                  <a:tcPr marL="9525" marR="9525" marT="9525" marB="0" anchor="b">
                    <a:lnL>
                      <a:noFill/>
                    </a:lnL>
                    <a:lnR>
                      <a:noFill/>
                    </a:lnR>
                    <a:lnT>
                      <a:noFill/>
                    </a:lnT>
                    <a:lnB>
                      <a:noFill/>
                    </a:lnB>
                  </a:tcPr>
                </a:tc>
              </a:tr>
            </a:tbl>
          </a:graphicData>
        </a:graphic>
      </p:graphicFrame>
      <p:sp>
        <p:nvSpPr>
          <p:cNvPr id="23" name="CasellaDiTesto 22"/>
          <p:cNvSpPr txBox="1"/>
          <p:nvPr/>
        </p:nvSpPr>
        <p:spPr>
          <a:xfrm>
            <a:off x="3851920" y="1321604"/>
            <a:ext cx="1728192" cy="523220"/>
          </a:xfrm>
          <a:prstGeom prst="rect">
            <a:avLst/>
          </a:prstGeom>
          <a:noFill/>
        </p:spPr>
        <p:txBody>
          <a:bodyPr wrap="square" rtlCol="0">
            <a:spAutoFit/>
          </a:bodyPr>
          <a:lstStyle/>
          <a:p>
            <a:r>
              <a:rPr lang="it-IT" sz="2800" dirty="0" smtClean="0">
                <a:solidFill>
                  <a:srgbClr val="C00000"/>
                </a:solidFill>
                <a:latin typeface="Aharoni" pitchFamily="2" charset="-79"/>
                <a:ea typeface="+mj-ea"/>
                <a:cs typeface="Aharoni" pitchFamily="2" charset="-79"/>
              </a:rPr>
              <a:t>MALE</a:t>
            </a:r>
            <a:r>
              <a:rPr lang="it-IT" dirty="0" smtClean="0"/>
              <a:t> </a:t>
            </a:r>
            <a:endParaRPr lang="it-IT" dirty="0"/>
          </a:p>
        </p:txBody>
      </p:sp>
    </p:spTree>
    <p:extLst>
      <p:ext uri="{BB962C8B-B14F-4D97-AF65-F5344CB8AC3E}">
        <p14:creationId xmlns:p14="http://schemas.microsoft.com/office/powerpoint/2010/main" xmlns="" val="181904147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467544" y="692696"/>
            <a:ext cx="8229600" cy="566936"/>
          </a:xfrm>
        </p:spPr>
        <p:txBody>
          <a:bodyPr>
            <a:normAutofit fontScale="90000"/>
          </a:bodyPr>
          <a:lstStyle/>
          <a:p>
            <a:r>
              <a:rPr lang="en-GB" sz="4400" dirty="0" smtClean="0">
                <a:solidFill>
                  <a:srgbClr val="C00000"/>
                </a:solidFill>
                <a:latin typeface="Andalus" pitchFamily="18" charset="-78"/>
                <a:cs typeface="Andalus" pitchFamily="18" charset="-78"/>
              </a:rPr>
              <a:t/>
            </a:r>
            <a:br>
              <a:rPr lang="en-GB" sz="4400" dirty="0" smtClean="0">
                <a:solidFill>
                  <a:srgbClr val="C00000"/>
                </a:solidFill>
                <a:latin typeface="Andalus" pitchFamily="18" charset="-78"/>
                <a:cs typeface="Andalus" pitchFamily="18" charset="-78"/>
              </a:rPr>
            </a:br>
            <a:r>
              <a:rPr lang="en-GB" sz="3100" dirty="0" smtClean="0">
                <a:solidFill>
                  <a:srgbClr val="C00000"/>
                </a:solidFill>
                <a:latin typeface="Aharoni" pitchFamily="2" charset="-79"/>
                <a:cs typeface="Aharoni" pitchFamily="2" charset="-79"/>
              </a:rPr>
              <a:t> Trace Test, Maximum </a:t>
            </a:r>
            <a:r>
              <a:rPr lang="en-GB" sz="3100" dirty="0" err="1" smtClean="0">
                <a:solidFill>
                  <a:srgbClr val="C00000"/>
                </a:solidFill>
                <a:latin typeface="Aharoni" pitchFamily="2" charset="-79"/>
                <a:cs typeface="Aharoni" pitchFamily="2" charset="-79"/>
              </a:rPr>
              <a:t>Eigenvalue</a:t>
            </a:r>
            <a:r>
              <a:rPr lang="en-GB" sz="3100" dirty="0" smtClean="0">
                <a:solidFill>
                  <a:srgbClr val="C00000"/>
                </a:solidFill>
                <a:latin typeface="Aharoni" pitchFamily="2" charset="-79"/>
                <a:cs typeface="Aharoni" pitchFamily="2" charset="-79"/>
              </a:rPr>
              <a:t> Test</a:t>
            </a:r>
            <a:endParaRPr lang="en-US" sz="3100" dirty="0">
              <a:solidFill>
                <a:srgbClr val="C00000"/>
              </a:solidFill>
              <a:latin typeface="Aharoni" pitchFamily="2" charset="-79"/>
              <a:cs typeface="Aharoni" pitchFamily="2" charset="-79"/>
            </a:endParaRPr>
          </a:p>
        </p:txBody>
      </p:sp>
      <p:sp>
        <p:nvSpPr>
          <p:cNvPr id="7270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7270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3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86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86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677" name="Rectangle 5"/>
          <p:cNvSpPr>
            <a:spLocks noChangeArrowheads="1"/>
          </p:cNvSpPr>
          <p:nvPr/>
        </p:nvSpPr>
        <p:spPr bwMode="auto">
          <a:xfrm>
            <a:off x="0" y="190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800" b="0" i="0" u="none" strike="noStrike" cap="none" normalizeH="0" baseline="0" smtClean="0">
                <a:ln>
                  <a:noFill/>
                </a:ln>
                <a:solidFill>
                  <a:schemeClr val="tx1"/>
                </a:solidFill>
                <a:effectLst/>
                <a:latin typeface="Arial" pitchFamily="34" charset="0"/>
                <a:cs typeface="Arial" pitchFamily="34" charset="0"/>
              </a:rPr>
              <a:t> </a:t>
            </a: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28679"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680" name="Rectangle 8"/>
          <p:cNvSpPr>
            <a:spLocks noChangeArrowheads="1"/>
          </p:cNvSpPr>
          <p:nvPr/>
        </p:nvSpPr>
        <p:spPr bwMode="auto">
          <a:xfrm>
            <a:off x="0" y="190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800" b="0" i="0" u="none" strike="noStrike" cap="none" normalizeH="0" baseline="0" smtClean="0">
                <a:ln>
                  <a:noFill/>
                </a:ln>
                <a:solidFill>
                  <a:schemeClr val="tx1"/>
                </a:solidFill>
                <a:effectLst/>
                <a:latin typeface="Arial" pitchFamily="34" charset="0"/>
                <a:cs typeface="Arial" pitchFamily="34" charset="0"/>
              </a:rPr>
              <a:t> </a:t>
            </a: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28682"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8684"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3" name="CasellaDiTesto 22"/>
          <p:cNvSpPr txBox="1"/>
          <p:nvPr/>
        </p:nvSpPr>
        <p:spPr>
          <a:xfrm>
            <a:off x="3707904" y="1393612"/>
            <a:ext cx="2520280" cy="523220"/>
          </a:xfrm>
          <a:prstGeom prst="rect">
            <a:avLst/>
          </a:prstGeom>
          <a:noFill/>
        </p:spPr>
        <p:txBody>
          <a:bodyPr wrap="square" rtlCol="0">
            <a:spAutoFit/>
          </a:bodyPr>
          <a:lstStyle/>
          <a:p>
            <a:r>
              <a:rPr lang="it-IT" sz="2800" dirty="0" smtClean="0">
                <a:solidFill>
                  <a:srgbClr val="C00000"/>
                </a:solidFill>
                <a:latin typeface="Aharoni" pitchFamily="2" charset="-79"/>
                <a:ea typeface="+mj-ea"/>
                <a:cs typeface="Aharoni" pitchFamily="2" charset="-79"/>
              </a:rPr>
              <a:t>FEMALE</a:t>
            </a:r>
            <a:r>
              <a:rPr lang="it-IT" dirty="0" smtClean="0"/>
              <a:t> </a:t>
            </a:r>
            <a:endParaRPr lang="it-IT" dirty="0"/>
          </a:p>
        </p:txBody>
      </p:sp>
      <p:graphicFrame>
        <p:nvGraphicFramePr>
          <p:cNvPr id="20" name="Tabella 19"/>
          <p:cNvGraphicFramePr>
            <a:graphicFrameLocks noGrp="1"/>
          </p:cNvGraphicFramePr>
          <p:nvPr/>
        </p:nvGraphicFramePr>
        <p:xfrm>
          <a:off x="1115619" y="1844826"/>
          <a:ext cx="6480716" cy="2160240"/>
        </p:xfrm>
        <a:graphic>
          <a:graphicData uri="http://schemas.openxmlformats.org/drawingml/2006/table">
            <a:tbl>
              <a:tblPr/>
              <a:tblGrid>
                <a:gridCol w="844738"/>
                <a:gridCol w="844738"/>
                <a:gridCol w="1676276"/>
                <a:gridCol w="778741"/>
                <a:gridCol w="778741"/>
                <a:gridCol w="778741"/>
                <a:gridCol w="778741"/>
              </a:tblGrid>
              <a:tr h="360040">
                <a:tc>
                  <a:txBody>
                    <a:bodyPr/>
                    <a:lstStyle/>
                    <a:p>
                      <a:pPr algn="ctr" fontAlgn="b"/>
                      <a:r>
                        <a:rPr lang="it-IT" sz="1600" b="1" i="1" u="none" strike="noStrike">
                          <a:solidFill>
                            <a:srgbClr val="000000"/>
                          </a:solidFill>
                          <a:latin typeface="Calibri"/>
                        </a:rPr>
                        <a:t>h</a:t>
                      </a:r>
                    </a:p>
                  </a:txBody>
                  <a:tcPr marL="9525" marR="9525" marT="9525" marB="0" anchor="b">
                    <a:lnL>
                      <a:noFill/>
                    </a:lnL>
                    <a:lnR>
                      <a:noFill/>
                    </a:lnR>
                    <a:lnT>
                      <a:noFill/>
                    </a:lnT>
                    <a:lnB>
                      <a:noFill/>
                    </a:lnB>
                  </a:tcPr>
                </a:tc>
                <a:tc>
                  <a:txBody>
                    <a:bodyPr/>
                    <a:lstStyle/>
                    <a:p>
                      <a:pPr algn="ctr" fontAlgn="b"/>
                      <a:r>
                        <a:rPr lang="it-IT" sz="1600" b="1" i="1" u="none" strike="noStrike">
                          <a:solidFill>
                            <a:srgbClr val="000000"/>
                          </a:solidFill>
                          <a:latin typeface="Calibri"/>
                        </a:rPr>
                        <a:t>n-h</a:t>
                      </a:r>
                    </a:p>
                  </a:txBody>
                  <a:tcPr marL="9525" marR="9525" marT="9525" marB="0" anchor="b">
                    <a:lnL>
                      <a:noFill/>
                    </a:lnL>
                    <a:lnR>
                      <a:noFill/>
                    </a:lnR>
                    <a:lnT>
                      <a:noFill/>
                    </a:lnT>
                    <a:lnB>
                      <a:noFill/>
                    </a:lnB>
                  </a:tcPr>
                </a:tc>
                <a:tc>
                  <a:txBody>
                    <a:bodyPr/>
                    <a:lstStyle/>
                    <a:p>
                      <a:pPr algn="ctr" fontAlgn="b"/>
                      <a:r>
                        <a:rPr lang="it-IT" sz="1600" b="1" i="1" u="none" strike="noStrike">
                          <a:solidFill>
                            <a:srgbClr val="000000"/>
                          </a:solidFill>
                          <a:latin typeface="Calibri"/>
                        </a:rPr>
                        <a:t>stat</a:t>
                      </a:r>
                    </a:p>
                  </a:txBody>
                  <a:tcPr marL="9525" marR="9525" marT="9525" marB="0" anchor="b">
                    <a:lnL>
                      <a:noFill/>
                    </a:lnL>
                    <a:lnR>
                      <a:noFill/>
                    </a:lnR>
                    <a:lnT>
                      <a:noFill/>
                    </a:lnT>
                    <a:lnB>
                      <a:noFill/>
                    </a:lnB>
                  </a:tcPr>
                </a:tc>
                <a:tc>
                  <a:txBody>
                    <a:bodyPr/>
                    <a:lstStyle/>
                    <a:p>
                      <a:pPr algn="ctr" fontAlgn="b"/>
                      <a:r>
                        <a:rPr lang="it-IT" sz="1600" b="1" i="1" u="none" strike="noStrike">
                          <a:solidFill>
                            <a:srgbClr val="000000"/>
                          </a:solidFill>
                          <a:latin typeface="Calibri"/>
                        </a:rPr>
                        <a:t>10%</a:t>
                      </a:r>
                    </a:p>
                  </a:txBody>
                  <a:tcPr marL="9525" marR="9525" marT="9525" marB="0" anchor="b">
                    <a:lnL>
                      <a:noFill/>
                    </a:lnL>
                    <a:lnR>
                      <a:noFill/>
                    </a:lnR>
                    <a:lnT>
                      <a:noFill/>
                    </a:lnT>
                    <a:lnB>
                      <a:noFill/>
                    </a:lnB>
                  </a:tcPr>
                </a:tc>
                <a:tc>
                  <a:txBody>
                    <a:bodyPr/>
                    <a:lstStyle/>
                    <a:p>
                      <a:pPr algn="ctr" fontAlgn="b"/>
                      <a:r>
                        <a:rPr lang="it-IT" sz="1600" b="1" i="1" u="none" strike="noStrike">
                          <a:solidFill>
                            <a:srgbClr val="000000"/>
                          </a:solidFill>
                          <a:latin typeface="Calibri"/>
                        </a:rPr>
                        <a:t>5%</a:t>
                      </a:r>
                    </a:p>
                  </a:txBody>
                  <a:tcPr marL="9525" marR="9525" marT="9525" marB="0" anchor="b">
                    <a:lnL>
                      <a:noFill/>
                    </a:lnL>
                    <a:lnR>
                      <a:noFill/>
                    </a:lnR>
                    <a:lnT>
                      <a:noFill/>
                    </a:lnT>
                    <a:lnB>
                      <a:noFill/>
                    </a:lnB>
                  </a:tcPr>
                </a:tc>
                <a:tc>
                  <a:txBody>
                    <a:bodyPr/>
                    <a:lstStyle/>
                    <a:p>
                      <a:pPr algn="ctr" fontAlgn="b"/>
                      <a:r>
                        <a:rPr lang="it-IT" sz="1600" b="1" i="1" u="none" strike="noStrike">
                          <a:solidFill>
                            <a:srgbClr val="000000"/>
                          </a:solidFill>
                          <a:latin typeface="Calibri"/>
                        </a:rPr>
                        <a:t>2.5%</a:t>
                      </a:r>
                    </a:p>
                  </a:txBody>
                  <a:tcPr marL="9525" marR="9525" marT="9525" marB="0" anchor="b">
                    <a:lnL>
                      <a:noFill/>
                    </a:lnL>
                    <a:lnR>
                      <a:noFill/>
                    </a:lnR>
                    <a:lnT>
                      <a:noFill/>
                    </a:lnT>
                    <a:lnB>
                      <a:noFill/>
                    </a:lnB>
                  </a:tcPr>
                </a:tc>
                <a:tc>
                  <a:txBody>
                    <a:bodyPr/>
                    <a:lstStyle/>
                    <a:p>
                      <a:pPr algn="ctr" fontAlgn="b"/>
                      <a:r>
                        <a:rPr lang="it-IT" sz="1600" b="1" i="1" u="none" strike="noStrike">
                          <a:solidFill>
                            <a:srgbClr val="000000"/>
                          </a:solidFill>
                          <a:latin typeface="Calibri"/>
                        </a:rPr>
                        <a:t>1%</a:t>
                      </a:r>
                    </a:p>
                  </a:txBody>
                  <a:tcPr marL="9525" marR="9525" marT="9525" marB="0" anchor="b">
                    <a:lnL>
                      <a:noFill/>
                    </a:lnL>
                    <a:lnR>
                      <a:noFill/>
                    </a:lnR>
                    <a:lnT>
                      <a:noFill/>
                    </a:lnT>
                    <a:lnB>
                      <a:noFill/>
                    </a:lnB>
                  </a:tcPr>
                </a:tc>
              </a:tr>
              <a:tr h="360040">
                <a:tc>
                  <a:txBody>
                    <a:bodyPr/>
                    <a:lstStyle/>
                    <a:p>
                      <a:pPr algn="ctr" fontAlgn="b"/>
                      <a:r>
                        <a:rPr lang="it-IT" sz="1600" b="0" i="0" u="none" strike="noStrike">
                          <a:solidFill>
                            <a:srgbClr val="000000"/>
                          </a:solidFill>
                          <a:latin typeface="Calibri"/>
                        </a:rPr>
                        <a:t>4</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1</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0.2883353</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2.70</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3.84</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5.25</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6.98</a:t>
                      </a:r>
                    </a:p>
                  </a:txBody>
                  <a:tcPr marL="9525" marR="9525" marT="9525" marB="0" anchor="b">
                    <a:lnL>
                      <a:noFill/>
                    </a:lnL>
                    <a:lnR>
                      <a:noFill/>
                    </a:lnR>
                    <a:lnT>
                      <a:noFill/>
                    </a:lnT>
                    <a:lnB>
                      <a:noFill/>
                    </a:lnB>
                  </a:tcPr>
                </a:tc>
              </a:tr>
              <a:tr h="360040">
                <a:tc>
                  <a:txBody>
                    <a:bodyPr/>
                    <a:lstStyle/>
                    <a:p>
                      <a:pPr algn="ctr" fontAlgn="b"/>
                      <a:r>
                        <a:rPr lang="it-IT" sz="1600" b="0" i="0" u="none" strike="noStrike">
                          <a:solidFill>
                            <a:srgbClr val="000000"/>
                          </a:solidFill>
                          <a:latin typeface="Calibri"/>
                        </a:rPr>
                        <a:t>3</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2</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9.5286355</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15.74</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18.08</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20.26</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22.40</a:t>
                      </a:r>
                    </a:p>
                  </a:txBody>
                  <a:tcPr marL="9525" marR="9525" marT="9525" marB="0" anchor="b">
                    <a:lnL>
                      <a:noFill/>
                    </a:lnL>
                    <a:lnR>
                      <a:noFill/>
                    </a:lnR>
                    <a:lnT>
                      <a:noFill/>
                    </a:lnT>
                    <a:lnB>
                      <a:noFill/>
                    </a:lnB>
                  </a:tcPr>
                </a:tc>
              </a:tr>
              <a:tr h="360040">
                <a:tc>
                  <a:txBody>
                    <a:bodyPr/>
                    <a:lstStyle/>
                    <a:p>
                      <a:pPr algn="ctr" fontAlgn="b"/>
                      <a:r>
                        <a:rPr lang="it-IT" sz="1600" b="1" i="0" u="none" strike="noStrike">
                          <a:solidFill>
                            <a:srgbClr val="000000"/>
                          </a:solidFill>
                          <a:latin typeface="Calibri"/>
                        </a:rPr>
                        <a:t>2</a:t>
                      </a:r>
                    </a:p>
                  </a:txBody>
                  <a:tcPr marL="9525" marR="9525" marT="9525" marB="0" anchor="b">
                    <a:lnL>
                      <a:noFill/>
                    </a:lnL>
                    <a:lnR>
                      <a:noFill/>
                    </a:lnR>
                    <a:lnT>
                      <a:noFill/>
                    </a:lnT>
                    <a:lnB>
                      <a:noFill/>
                    </a:lnB>
                    <a:solidFill>
                      <a:srgbClr val="FFFF00"/>
                    </a:solidFill>
                  </a:tcPr>
                </a:tc>
                <a:tc>
                  <a:txBody>
                    <a:bodyPr/>
                    <a:lstStyle/>
                    <a:p>
                      <a:pPr algn="ctr" fontAlgn="b"/>
                      <a:r>
                        <a:rPr lang="it-IT" sz="1600" b="1" i="0" u="none" strike="noStrike">
                          <a:solidFill>
                            <a:srgbClr val="000000"/>
                          </a:solidFill>
                          <a:latin typeface="Calibri"/>
                        </a:rPr>
                        <a:t>3</a:t>
                      </a:r>
                    </a:p>
                  </a:txBody>
                  <a:tcPr marL="9525" marR="9525" marT="9525" marB="0" anchor="b">
                    <a:lnL>
                      <a:noFill/>
                    </a:lnL>
                    <a:lnR>
                      <a:noFill/>
                    </a:lnR>
                    <a:lnT>
                      <a:noFill/>
                    </a:lnT>
                    <a:lnB>
                      <a:noFill/>
                    </a:lnB>
                    <a:solidFill>
                      <a:srgbClr val="FFFF00"/>
                    </a:solidFill>
                  </a:tcPr>
                </a:tc>
                <a:tc>
                  <a:txBody>
                    <a:bodyPr/>
                    <a:lstStyle/>
                    <a:p>
                      <a:pPr algn="ctr" fontAlgn="b"/>
                      <a:r>
                        <a:rPr lang="it-IT" sz="1600" b="1" i="0" u="none" strike="noStrike">
                          <a:solidFill>
                            <a:srgbClr val="000000"/>
                          </a:solidFill>
                          <a:latin typeface="Calibri"/>
                        </a:rPr>
                        <a:t>39.2167916</a:t>
                      </a:r>
                    </a:p>
                  </a:txBody>
                  <a:tcPr marL="9525" marR="9525" marT="9525" marB="0" anchor="b">
                    <a:lnL>
                      <a:noFill/>
                    </a:lnL>
                    <a:lnR>
                      <a:noFill/>
                    </a:lnR>
                    <a:lnT>
                      <a:noFill/>
                    </a:lnT>
                    <a:lnB>
                      <a:noFill/>
                    </a:lnB>
                    <a:solidFill>
                      <a:srgbClr val="FFFF00"/>
                    </a:solidFill>
                  </a:tcPr>
                </a:tc>
                <a:tc>
                  <a:txBody>
                    <a:bodyPr/>
                    <a:lstStyle/>
                    <a:p>
                      <a:pPr algn="ctr" fontAlgn="b"/>
                      <a:r>
                        <a:rPr lang="it-IT" sz="1600" b="1" i="0" u="none" strike="noStrike">
                          <a:solidFill>
                            <a:srgbClr val="000000"/>
                          </a:solidFill>
                          <a:latin typeface="Calibri"/>
                        </a:rPr>
                        <a:t>31.67</a:t>
                      </a:r>
                    </a:p>
                  </a:txBody>
                  <a:tcPr marL="9525" marR="9525" marT="9525" marB="0" anchor="b">
                    <a:lnL>
                      <a:noFill/>
                    </a:lnL>
                    <a:lnR>
                      <a:noFill/>
                    </a:lnR>
                    <a:lnT>
                      <a:noFill/>
                    </a:lnT>
                    <a:lnB>
                      <a:noFill/>
                    </a:lnB>
                    <a:solidFill>
                      <a:srgbClr val="FFFF00"/>
                    </a:solidFill>
                  </a:tcPr>
                </a:tc>
                <a:tc>
                  <a:txBody>
                    <a:bodyPr/>
                    <a:lstStyle/>
                    <a:p>
                      <a:pPr algn="ctr" fontAlgn="b"/>
                      <a:r>
                        <a:rPr lang="it-IT" sz="1600" b="1" i="0" u="none" strike="noStrike">
                          <a:solidFill>
                            <a:srgbClr val="000000"/>
                          </a:solidFill>
                          <a:latin typeface="Calibri"/>
                        </a:rPr>
                        <a:t>34.27</a:t>
                      </a:r>
                    </a:p>
                  </a:txBody>
                  <a:tcPr marL="9525" marR="9525" marT="9525" marB="0" anchor="b">
                    <a:lnL>
                      <a:noFill/>
                    </a:lnL>
                    <a:lnR>
                      <a:noFill/>
                    </a:lnR>
                    <a:lnT>
                      <a:noFill/>
                    </a:lnT>
                    <a:lnB>
                      <a:noFill/>
                    </a:lnB>
                    <a:solidFill>
                      <a:srgbClr val="FFFF00"/>
                    </a:solidFill>
                  </a:tcPr>
                </a:tc>
                <a:tc>
                  <a:txBody>
                    <a:bodyPr/>
                    <a:lstStyle/>
                    <a:p>
                      <a:pPr algn="ctr" fontAlgn="b"/>
                      <a:r>
                        <a:rPr lang="it-IT" sz="1600" b="1" i="0" u="none" strike="noStrike">
                          <a:solidFill>
                            <a:srgbClr val="000000"/>
                          </a:solidFill>
                          <a:latin typeface="Calibri"/>
                        </a:rPr>
                        <a:t>36.98</a:t>
                      </a:r>
                    </a:p>
                  </a:txBody>
                  <a:tcPr marL="9525" marR="9525" marT="9525" marB="0" anchor="b">
                    <a:lnL>
                      <a:noFill/>
                    </a:lnL>
                    <a:lnR>
                      <a:noFill/>
                    </a:lnR>
                    <a:lnT>
                      <a:noFill/>
                    </a:lnT>
                    <a:lnB>
                      <a:noFill/>
                    </a:lnB>
                    <a:solidFill>
                      <a:srgbClr val="FFFF00"/>
                    </a:solidFill>
                  </a:tcPr>
                </a:tc>
                <a:tc>
                  <a:txBody>
                    <a:bodyPr/>
                    <a:lstStyle/>
                    <a:p>
                      <a:pPr algn="ctr" fontAlgn="b"/>
                      <a:r>
                        <a:rPr lang="it-IT" sz="1600" b="1" i="0" u="none" strike="noStrike">
                          <a:solidFill>
                            <a:srgbClr val="000000"/>
                          </a:solidFill>
                          <a:latin typeface="Calibri"/>
                        </a:rPr>
                        <a:t>40.10</a:t>
                      </a:r>
                    </a:p>
                  </a:txBody>
                  <a:tcPr marL="9525" marR="9525" marT="9525" marB="0" anchor="b">
                    <a:lnL>
                      <a:noFill/>
                    </a:lnL>
                    <a:lnR>
                      <a:noFill/>
                    </a:lnR>
                    <a:lnT>
                      <a:noFill/>
                    </a:lnT>
                    <a:lnB>
                      <a:noFill/>
                    </a:lnB>
                    <a:solidFill>
                      <a:srgbClr val="FFFF00"/>
                    </a:solidFill>
                  </a:tcPr>
                </a:tc>
              </a:tr>
              <a:tr h="360040">
                <a:tc>
                  <a:txBody>
                    <a:bodyPr/>
                    <a:lstStyle/>
                    <a:p>
                      <a:pPr algn="ctr" fontAlgn="b"/>
                      <a:r>
                        <a:rPr lang="it-IT" sz="1600" b="0" i="0" u="none" strike="noStrike">
                          <a:solidFill>
                            <a:srgbClr val="000000"/>
                          </a:solidFill>
                          <a:latin typeface="Calibri"/>
                        </a:rPr>
                        <a:t>1</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4</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83.8383564</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50.62</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54.02</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57.01</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61.03</a:t>
                      </a:r>
                    </a:p>
                  </a:txBody>
                  <a:tcPr marL="9525" marR="9525" marT="9525" marB="0" anchor="b">
                    <a:lnL>
                      <a:noFill/>
                    </a:lnL>
                    <a:lnR>
                      <a:noFill/>
                    </a:lnR>
                    <a:lnT>
                      <a:noFill/>
                    </a:lnT>
                    <a:lnB>
                      <a:noFill/>
                    </a:lnB>
                  </a:tcPr>
                </a:tc>
              </a:tr>
              <a:tr h="360040">
                <a:tc>
                  <a:txBody>
                    <a:bodyPr/>
                    <a:lstStyle/>
                    <a:p>
                      <a:pPr algn="ctr" fontAlgn="b"/>
                      <a:r>
                        <a:rPr lang="it-IT" sz="1600" b="0" i="0" u="none" strike="noStrike">
                          <a:solidFill>
                            <a:srgbClr val="000000"/>
                          </a:solidFill>
                          <a:latin typeface="Calibri"/>
                        </a:rPr>
                        <a:t>0</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5</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155.0295236</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73.73</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77.61</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81.29</a:t>
                      </a:r>
                    </a:p>
                  </a:txBody>
                  <a:tcPr marL="9525" marR="9525" marT="9525" marB="0" anchor="b">
                    <a:lnL>
                      <a:noFill/>
                    </a:lnL>
                    <a:lnR>
                      <a:noFill/>
                    </a:lnR>
                    <a:lnT>
                      <a:noFill/>
                    </a:lnT>
                    <a:lnB>
                      <a:noFill/>
                    </a:lnB>
                  </a:tcPr>
                </a:tc>
                <a:tc>
                  <a:txBody>
                    <a:bodyPr/>
                    <a:lstStyle/>
                    <a:p>
                      <a:pPr algn="ctr" fontAlgn="b"/>
                      <a:r>
                        <a:rPr lang="it-IT" sz="1600" b="0" i="0" u="none" strike="noStrike" dirty="0">
                          <a:solidFill>
                            <a:srgbClr val="000000"/>
                          </a:solidFill>
                          <a:latin typeface="Calibri"/>
                        </a:rPr>
                        <a:t>85.56</a:t>
                      </a:r>
                    </a:p>
                  </a:txBody>
                  <a:tcPr marL="9525" marR="9525" marT="9525" marB="0" anchor="b">
                    <a:lnL>
                      <a:noFill/>
                    </a:lnL>
                    <a:lnR>
                      <a:noFill/>
                    </a:lnR>
                    <a:lnT>
                      <a:noFill/>
                    </a:lnT>
                    <a:lnB>
                      <a:noFill/>
                    </a:lnB>
                  </a:tcPr>
                </a:tc>
              </a:tr>
            </a:tbl>
          </a:graphicData>
        </a:graphic>
      </p:graphicFrame>
      <p:graphicFrame>
        <p:nvGraphicFramePr>
          <p:cNvPr id="24" name="Tabella 23"/>
          <p:cNvGraphicFramePr>
            <a:graphicFrameLocks noGrp="1"/>
          </p:cNvGraphicFramePr>
          <p:nvPr/>
        </p:nvGraphicFramePr>
        <p:xfrm>
          <a:off x="1115617" y="4221088"/>
          <a:ext cx="6552725" cy="2232246"/>
        </p:xfrm>
        <a:graphic>
          <a:graphicData uri="http://schemas.openxmlformats.org/drawingml/2006/table">
            <a:tbl>
              <a:tblPr/>
              <a:tblGrid>
                <a:gridCol w="854124"/>
                <a:gridCol w="854124"/>
                <a:gridCol w="1694901"/>
                <a:gridCol w="787394"/>
                <a:gridCol w="787394"/>
                <a:gridCol w="787394"/>
                <a:gridCol w="787394"/>
              </a:tblGrid>
              <a:tr h="372041">
                <a:tc>
                  <a:txBody>
                    <a:bodyPr/>
                    <a:lstStyle/>
                    <a:p>
                      <a:pPr algn="ctr" fontAlgn="b"/>
                      <a:r>
                        <a:rPr lang="it-IT" sz="1600" b="1" i="1" u="none" strike="noStrike">
                          <a:solidFill>
                            <a:srgbClr val="000000"/>
                          </a:solidFill>
                          <a:latin typeface="Calibri"/>
                        </a:rPr>
                        <a:t>h</a:t>
                      </a:r>
                    </a:p>
                  </a:txBody>
                  <a:tcPr marL="9525" marR="9525" marT="9525" marB="0" anchor="b">
                    <a:lnL>
                      <a:noFill/>
                    </a:lnL>
                    <a:lnR>
                      <a:noFill/>
                    </a:lnR>
                    <a:lnT>
                      <a:noFill/>
                    </a:lnT>
                    <a:lnB>
                      <a:noFill/>
                    </a:lnB>
                  </a:tcPr>
                </a:tc>
                <a:tc>
                  <a:txBody>
                    <a:bodyPr/>
                    <a:lstStyle/>
                    <a:p>
                      <a:pPr algn="ctr" fontAlgn="b"/>
                      <a:r>
                        <a:rPr lang="it-IT" sz="1600" b="1" i="1" u="none" strike="noStrike">
                          <a:solidFill>
                            <a:srgbClr val="000000"/>
                          </a:solidFill>
                          <a:latin typeface="Calibri"/>
                        </a:rPr>
                        <a:t>n-h</a:t>
                      </a:r>
                    </a:p>
                  </a:txBody>
                  <a:tcPr marL="9525" marR="9525" marT="9525" marB="0" anchor="b">
                    <a:lnL>
                      <a:noFill/>
                    </a:lnL>
                    <a:lnR>
                      <a:noFill/>
                    </a:lnR>
                    <a:lnT>
                      <a:noFill/>
                    </a:lnT>
                    <a:lnB>
                      <a:noFill/>
                    </a:lnB>
                  </a:tcPr>
                </a:tc>
                <a:tc>
                  <a:txBody>
                    <a:bodyPr/>
                    <a:lstStyle/>
                    <a:p>
                      <a:pPr algn="ctr" fontAlgn="b"/>
                      <a:r>
                        <a:rPr lang="it-IT" sz="1600" b="1" i="1" u="none" strike="noStrike">
                          <a:solidFill>
                            <a:srgbClr val="000000"/>
                          </a:solidFill>
                          <a:latin typeface="Calibri"/>
                        </a:rPr>
                        <a:t>stat</a:t>
                      </a:r>
                    </a:p>
                  </a:txBody>
                  <a:tcPr marL="9525" marR="9525" marT="9525" marB="0" anchor="b">
                    <a:lnL>
                      <a:noFill/>
                    </a:lnL>
                    <a:lnR>
                      <a:noFill/>
                    </a:lnR>
                    <a:lnT>
                      <a:noFill/>
                    </a:lnT>
                    <a:lnB>
                      <a:noFill/>
                    </a:lnB>
                  </a:tcPr>
                </a:tc>
                <a:tc>
                  <a:txBody>
                    <a:bodyPr/>
                    <a:lstStyle/>
                    <a:p>
                      <a:pPr algn="ctr" fontAlgn="b"/>
                      <a:r>
                        <a:rPr lang="it-IT" sz="1600" b="1" i="1" u="none" strike="noStrike">
                          <a:solidFill>
                            <a:srgbClr val="000000"/>
                          </a:solidFill>
                          <a:latin typeface="Calibri"/>
                        </a:rPr>
                        <a:t>10%</a:t>
                      </a:r>
                    </a:p>
                  </a:txBody>
                  <a:tcPr marL="9525" marR="9525" marT="9525" marB="0" anchor="b">
                    <a:lnL>
                      <a:noFill/>
                    </a:lnL>
                    <a:lnR>
                      <a:noFill/>
                    </a:lnR>
                    <a:lnT>
                      <a:noFill/>
                    </a:lnT>
                    <a:lnB>
                      <a:noFill/>
                    </a:lnB>
                  </a:tcPr>
                </a:tc>
                <a:tc>
                  <a:txBody>
                    <a:bodyPr/>
                    <a:lstStyle/>
                    <a:p>
                      <a:pPr algn="ctr" fontAlgn="b"/>
                      <a:r>
                        <a:rPr lang="it-IT" sz="1600" b="1" i="1" u="none" strike="noStrike">
                          <a:solidFill>
                            <a:srgbClr val="000000"/>
                          </a:solidFill>
                          <a:latin typeface="Calibri"/>
                        </a:rPr>
                        <a:t>5%</a:t>
                      </a:r>
                    </a:p>
                  </a:txBody>
                  <a:tcPr marL="9525" marR="9525" marT="9525" marB="0" anchor="b">
                    <a:lnL>
                      <a:noFill/>
                    </a:lnL>
                    <a:lnR>
                      <a:noFill/>
                    </a:lnR>
                    <a:lnT>
                      <a:noFill/>
                    </a:lnT>
                    <a:lnB>
                      <a:noFill/>
                    </a:lnB>
                  </a:tcPr>
                </a:tc>
                <a:tc>
                  <a:txBody>
                    <a:bodyPr/>
                    <a:lstStyle/>
                    <a:p>
                      <a:pPr algn="ctr" fontAlgn="b"/>
                      <a:r>
                        <a:rPr lang="it-IT" sz="1600" b="1" i="1" u="none" strike="noStrike">
                          <a:solidFill>
                            <a:srgbClr val="000000"/>
                          </a:solidFill>
                          <a:latin typeface="Calibri"/>
                        </a:rPr>
                        <a:t>2.5%</a:t>
                      </a:r>
                    </a:p>
                  </a:txBody>
                  <a:tcPr marL="9525" marR="9525" marT="9525" marB="0" anchor="b">
                    <a:lnL>
                      <a:noFill/>
                    </a:lnL>
                    <a:lnR>
                      <a:noFill/>
                    </a:lnR>
                    <a:lnT>
                      <a:noFill/>
                    </a:lnT>
                    <a:lnB>
                      <a:noFill/>
                    </a:lnB>
                  </a:tcPr>
                </a:tc>
                <a:tc>
                  <a:txBody>
                    <a:bodyPr/>
                    <a:lstStyle/>
                    <a:p>
                      <a:pPr algn="ctr" fontAlgn="b"/>
                      <a:r>
                        <a:rPr lang="it-IT" sz="1600" b="1" i="1" u="none" strike="noStrike">
                          <a:solidFill>
                            <a:srgbClr val="000000"/>
                          </a:solidFill>
                          <a:latin typeface="Calibri"/>
                        </a:rPr>
                        <a:t>1%</a:t>
                      </a:r>
                    </a:p>
                  </a:txBody>
                  <a:tcPr marL="9525" marR="9525" marT="9525" marB="0" anchor="b">
                    <a:lnL>
                      <a:noFill/>
                    </a:lnL>
                    <a:lnR>
                      <a:noFill/>
                    </a:lnR>
                    <a:lnT>
                      <a:noFill/>
                    </a:lnT>
                    <a:lnB>
                      <a:noFill/>
                    </a:lnB>
                  </a:tcPr>
                </a:tc>
              </a:tr>
              <a:tr h="372041">
                <a:tc>
                  <a:txBody>
                    <a:bodyPr/>
                    <a:lstStyle/>
                    <a:p>
                      <a:pPr algn="ctr" fontAlgn="b"/>
                      <a:r>
                        <a:rPr lang="it-IT" sz="1600" b="0" i="0" u="none" strike="noStrike">
                          <a:solidFill>
                            <a:srgbClr val="000000"/>
                          </a:solidFill>
                          <a:latin typeface="Calibri"/>
                        </a:rPr>
                        <a:t>4</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1</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0.2883353</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2.70</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3.84</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5.25</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6.98</a:t>
                      </a:r>
                    </a:p>
                  </a:txBody>
                  <a:tcPr marL="9525" marR="9525" marT="9525" marB="0" anchor="b">
                    <a:lnL>
                      <a:noFill/>
                    </a:lnL>
                    <a:lnR>
                      <a:noFill/>
                    </a:lnR>
                    <a:lnT>
                      <a:noFill/>
                    </a:lnT>
                    <a:lnB>
                      <a:noFill/>
                    </a:lnB>
                  </a:tcPr>
                </a:tc>
              </a:tr>
              <a:tr h="372041">
                <a:tc>
                  <a:txBody>
                    <a:bodyPr/>
                    <a:lstStyle/>
                    <a:p>
                      <a:pPr algn="ctr" fontAlgn="b"/>
                      <a:r>
                        <a:rPr lang="it-IT" sz="1600" b="0" i="0" u="none" strike="noStrike">
                          <a:solidFill>
                            <a:srgbClr val="000000"/>
                          </a:solidFill>
                          <a:latin typeface="Calibri"/>
                        </a:rPr>
                        <a:t>3</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2</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9.2403001</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14.64</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16.69</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18.84</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20.88</a:t>
                      </a:r>
                    </a:p>
                  </a:txBody>
                  <a:tcPr marL="9525" marR="9525" marT="9525" marB="0" anchor="b">
                    <a:lnL>
                      <a:noFill/>
                    </a:lnL>
                    <a:lnR>
                      <a:noFill/>
                    </a:lnR>
                    <a:lnT>
                      <a:noFill/>
                    </a:lnT>
                    <a:lnB>
                      <a:noFill/>
                    </a:lnB>
                  </a:tcPr>
                </a:tc>
              </a:tr>
              <a:tr h="372041">
                <a:tc>
                  <a:txBody>
                    <a:bodyPr/>
                    <a:lstStyle/>
                    <a:p>
                      <a:pPr algn="ctr" fontAlgn="b"/>
                      <a:r>
                        <a:rPr lang="it-IT" sz="1600" b="1" i="0" u="none" strike="noStrike">
                          <a:solidFill>
                            <a:srgbClr val="000000"/>
                          </a:solidFill>
                          <a:latin typeface="Calibri"/>
                        </a:rPr>
                        <a:t>2</a:t>
                      </a:r>
                    </a:p>
                  </a:txBody>
                  <a:tcPr marL="9525" marR="9525" marT="9525" marB="0" anchor="b">
                    <a:lnL>
                      <a:noFill/>
                    </a:lnL>
                    <a:lnR>
                      <a:noFill/>
                    </a:lnR>
                    <a:lnT>
                      <a:noFill/>
                    </a:lnT>
                    <a:lnB>
                      <a:noFill/>
                    </a:lnB>
                    <a:solidFill>
                      <a:srgbClr val="FFFF00"/>
                    </a:solidFill>
                  </a:tcPr>
                </a:tc>
                <a:tc>
                  <a:txBody>
                    <a:bodyPr/>
                    <a:lstStyle/>
                    <a:p>
                      <a:pPr algn="ctr" fontAlgn="b"/>
                      <a:r>
                        <a:rPr lang="it-IT" sz="1600" b="1" i="0" u="none" strike="noStrike">
                          <a:solidFill>
                            <a:srgbClr val="000000"/>
                          </a:solidFill>
                          <a:latin typeface="Calibri"/>
                        </a:rPr>
                        <a:t>3</a:t>
                      </a:r>
                    </a:p>
                  </a:txBody>
                  <a:tcPr marL="9525" marR="9525" marT="9525" marB="0" anchor="b">
                    <a:lnL>
                      <a:noFill/>
                    </a:lnL>
                    <a:lnR>
                      <a:noFill/>
                    </a:lnR>
                    <a:lnT>
                      <a:noFill/>
                    </a:lnT>
                    <a:lnB>
                      <a:noFill/>
                    </a:lnB>
                    <a:solidFill>
                      <a:srgbClr val="FFFF00"/>
                    </a:solidFill>
                  </a:tcPr>
                </a:tc>
                <a:tc>
                  <a:txBody>
                    <a:bodyPr/>
                    <a:lstStyle/>
                    <a:p>
                      <a:pPr algn="ctr" fontAlgn="b"/>
                      <a:r>
                        <a:rPr lang="it-IT" sz="1600" b="1" i="0" u="none" strike="noStrike">
                          <a:solidFill>
                            <a:srgbClr val="000000"/>
                          </a:solidFill>
                          <a:latin typeface="Calibri"/>
                        </a:rPr>
                        <a:t>29.6881561</a:t>
                      </a:r>
                    </a:p>
                  </a:txBody>
                  <a:tcPr marL="9525" marR="9525" marT="9525" marB="0" anchor="b">
                    <a:lnL>
                      <a:noFill/>
                    </a:lnL>
                    <a:lnR>
                      <a:noFill/>
                    </a:lnR>
                    <a:lnT>
                      <a:noFill/>
                    </a:lnT>
                    <a:lnB>
                      <a:noFill/>
                    </a:lnB>
                    <a:solidFill>
                      <a:srgbClr val="FFFF00"/>
                    </a:solidFill>
                  </a:tcPr>
                </a:tc>
                <a:tc>
                  <a:txBody>
                    <a:bodyPr/>
                    <a:lstStyle/>
                    <a:p>
                      <a:pPr algn="ctr" fontAlgn="b"/>
                      <a:r>
                        <a:rPr lang="it-IT" sz="1600" b="1" i="0" u="none" strike="noStrike">
                          <a:solidFill>
                            <a:srgbClr val="000000"/>
                          </a:solidFill>
                          <a:latin typeface="Calibri"/>
                        </a:rPr>
                        <a:t>21.44</a:t>
                      </a:r>
                    </a:p>
                  </a:txBody>
                  <a:tcPr marL="9525" marR="9525" marT="9525" marB="0" anchor="b">
                    <a:lnL>
                      <a:noFill/>
                    </a:lnL>
                    <a:lnR>
                      <a:noFill/>
                    </a:lnR>
                    <a:lnT>
                      <a:noFill/>
                    </a:lnT>
                    <a:lnB>
                      <a:noFill/>
                    </a:lnB>
                    <a:solidFill>
                      <a:srgbClr val="FFFF00"/>
                    </a:solidFill>
                  </a:tcPr>
                </a:tc>
                <a:tc>
                  <a:txBody>
                    <a:bodyPr/>
                    <a:lstStyle/>
                    <a:p>
                      <a:pPr algn="ctr" fontAlgn="b"/>
                      <a:r>
                        <a:rPr lang="it-IT" sz="1600" b="1" i="0" u="none" strike="noStrike">
                          <a:solidFill>
                            <a:srgbClr val="000000"/>
                          </a:solidFill>
                          <a:latin typeface="Calibri"/>
                        </a:rPr>
                        <a:t>23.75</a:t>
                      </a:r>
                    </a:p>
                  </a:txBody>
                  <a:tcPr marL="9525" marR="9525" marT="9525" marB="0" anchor="b">
                    <a:lnL>
                      <a:noFill/>
                    </a:lnL>
                    <a:lnR>
                      <a:noFill/>
                    </a:lnR>
                    <a:lnT>
                      <a:noFill/>
                    </a:lnT>
                    <a:lnB>
                      <a:noFill/>
                    </a:lnB>
                    <a:solidFill>
                      <a:srgbClr val="FFFF00"/>
                    </a:solidFill>
                  </a:tcPr>
                </a:tc>
                <a:tc>
                  <a:txBody>
                    <a:bodyPr/>
                    <a:lstStyle/>
                    <a:p>
                      <a:pPr algn="ctr" fontAlgn="b"/>
                      <a:r>
                        <a:rPr lang="it-IT" sz="1600" b="1" i="0" u="none" strike="noStrike">
                          <a:solidFill>
                            <a:srgbClr val="000000"/>
                          </a:solidFill>
                          <a:latin typeface="Calibri"/>
                        </a:rPr>
                        <a:t>25.68</a:t>
                      </a:r>
                    </a:p>
                  </a:txBody>
                  <a:tcPr marL="9525" marR="9525" marT="9525" marB="0" anchor="b">
                    <a:lnL>
                      <a:noFill/>
                    </a:lnL>
                    <a:lnR>
                      <a:noFill/>
                    </a:lnR>
                    <a:lnT>
                      <a:noFill/>
                    </a:lnT>
                    <a:lnB>
                      <a:noFill/>
                    </a:lnB>
                    <a:solidFill>
                      <a:srgbClr val="FFFF00"/>
                    </a:solidFill>
                  </a:tcPr>
                </a:tc>
                <a:tc>
                  <a:txBody>
                    <a:bodyPr/>
                    <a:lstStyle/>
                    <a:p>
                      <a:pPr algn="ctr" fontAlgn="b"/>
                      <a:r>
                        <a:rPr lang="it-IT" sz="1600" b="1" i="0" u="none" strike="noStrike">
                          <a:solidFill>
                            <a:srgbClr val="000000"/>
                          </a:solidFill>
                          <a:latin typeface="Calibri"/>
                        </a:rPr>
                        <a:t>28.31</a:t>
                      </a:r>
                    </a:p>
                  </a:txBody>
                  <a:tcPr marL="9525" marR="9525" marT="9525" marB="0" anchor="b">
                    <a:lnL>
                      <a:noFill/>
                    </a:lnL>
                    <a:lnR>
                      <a:noFill/>
                    </a:lnR>
                    <a:lnT>
                      <a:noFill/>
                    </a:lnT>
                    <a:lnB>
                      <a:noFill/>
                    </a:lnB>
                    <a:solidFill>
                      <a:srgbClr val="FFFF00"/>
                    </a:solidFill>
                  </a:tcPr>
                </a:tc>
              </a:tr>
              <a:tr h="372041">
                <a:tc>
                  <a:txBody>
                    <a:bodyPr/>
                    <a:lstStyle/>
                    <a:p>
                      <a:pPr algn="ctr" fontAlgn="b"/>
                      <a:r>
                        <a:rPr lang="it-IT" sz="1600" b="0" i="0" u="none" strike="noStrike">
                          <a:solidFill>
                            <a:srgbClr val="000000"/>
                          </a:solidFill>
                          <a:latin typeface="Calibri"/>
                        </a:rPr>
                        <a:t>1</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4</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44.6215648</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27.39</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29.93</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32.22</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35.57</a:t>
                      </a:r>
                    </a:p>
                  </a:txBody>
                  <a:tcPr marL="9525" marR="9525" marT="9525" marB="0" anchor="b">
                    <a:lnL>
                      <a:noFill/>
                    </a:lnL>
                    <a:lnR>
                      <a:noFill/>
                    </a:lnR>
                    <a:lnT>
                      <a:noFill/>
                    </a:lnT>
                    <a:lnB>
                      <a:noFill/>
                    </a:lnB>
                  </a:tcPr>
                </a:tc>
              </a:tr>
              <a:tr h="372041">
                <a:tc>
                  <a:txBody>
                    <a:bodyPr/>
                    <a:lstStyle/>
                    <a:p>
                      <a:pPr algn="ctr" fontAlgn="b"/>
                      <a:r>
                        <a:rPr lang="it-IT" sz="1600" b="0" i="0" u="none" strike="noStrike">
                          <a:solidFill>
                            <a:srgbClr val="000000"/>
                          </a:solidFill>
                          <a:latin typeface="Calibri"/>
                        </a:rPr>
                        <a:t>0</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5</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71.1911673</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33.45</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36.46</a:t>
                      </a:r>
                    </a:p>
                  </a:txBody>
                  <a:tcPr marL="9525" marR="9525" marT="9525" marB="0" anchor="b">
                    <a:lnL>
                      <a:noFill/>
                    </a:lnL>
                    <a:lnR>
                      <a:noFill/>
                    </a:lnR>
                    <a:lnT>
                      <a:noFill/>
                    </a:lnT>
                    <a:lnB>
                      <a:noFill/>
                    </a:lnB>
                  </a:tcPr>
                </a:tc>
                <a:tc>
                  <a:txBody>
                    <a:bodyPr/>
                    <a:lstStyle/>
                    <a:p>
                      <a:pPr algn="ctr" fontAlgn="b"/>
                      <a:r>
                        <a:rPr lang="it-IT" sz="1600" b="0" i="0" u="none" strike="noStrike">
                          <a:solidFill>
                            <a:srgbClr val="000000"/>
                          </a:solidFill>
                          <a:latin typeface="Calibri"/>
                        </a:rPr>
                        <a:t>39.00</a:t>
                      </a:r>
                    </a:p>
                  </a:txBody>
                  <a:tcPr marL="9525" marR="9525" marT="9525" marB="0" anchor="b">
                    <a:lnL>
                      <a:noFill/>
                    </a:lnL>
                    <a:lnR>
                      <a:noFill/>
                    </a:lnR>
                    <a:lnT>
                      <a:noFill/>
                    </a:lnT>
                    <a:lnB>
                      <a:noFill/>
                    </a:lnB>
                  </a:tcPr>
                </a:tc>
                <a:tc>
                  <a:txBody>
                    <a:bodyPr/>
                    <a:lstStyle/>
                    <a:p>
                      <a:pPr algn="ctr" fontAlgn="b"/>
                      <a:r>
                        <a:rPr lang="it-IT" sz="1600" b="0" i="0" u="none" strike="noStrike" dirty="0">
                          <a:solidFill>
                            <a:srgbClr val="000000"/>
                          </a:solidFill>
                          <a:latin typeface="Calibri"/>
                        </a:rPr>
                        <a:t>41.87</a:t>
                      </a:r>
                    </a:p>
                  </a:txBody>
                  <a:tcPr marL="9525" marR="9525" marT="9525" marB="0" anchor="b">
                    <a:lnL>
                      <a:noFill/>
                    </a:lnL>
                    <a:lnR>
                      <a:noFill/>
                    </a:lnR>
                    <a:lnT>
                      <a:noFill/>
                    </a:lnT>
                    <a:lnB>
                      <a:noFill/>
                    </a:lnB>
                  </a:tcPr>
                </a:tc>
              </a:tr>
            </a:tbl>
          </a:graphicData>
        </a:graphic>
      </p:graphicFrame>
    </p:spTree>
    <p:extLst>
      <p:ext uri="{BB962C8B-B14F-4D97-AF65-F5344CB8AC3E}">
        <p14:creationId xmlns:p14="http://schemas.microsoft.com/office/powerpoint/2010/main" xmlns="" val="181904147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467544" y="476672"/>
            <a:ext cx="8229600" cy="1143000"/>
          </a:xfrm>
        </p:spPr>
        <p:txBody>
          <a:bodyPr>
            <a:normAutofit/>
          </a:bodyPr>
          <a:lstStyle/>
          <a:p>
            <a:r>
              <a:rPr lang="en-GB" sz="4900" dirty="0" smtClean="0">
                <a:solidFill>
                  <a:srgbClr val="C00000"/>
                </a:solidFill>
                <a:latin typeface="Andalus" pitchFamily="18" charset="-78"/>
                <a:cs typeface="Andalus" pitchFamily="18" charset="-78"/>
              </a:rPr>
              <a:t>Forecast VECM and ARIMA</a:t>
            </a:r>
            <a:endParaRPr lang="en-US" sz="3100" dirty="0">
              <a:solidFill>
                <a:srgbClr val="C00000"/>
              </a:solidFill>
              <a:latin typeface="Aharoni" pitchFamily="2" charset="-79"/>
              <a:cs typeface="Aharoni" pitchFamily="2" charset="-79"/>
            </a:endParaRPr>
          </a:p>
        </p:txBody>
      </p:sp>
      <p:sp>
        <p:nvSpPr>
          <p:cNvPr id="7270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7270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3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86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86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677" name="Rectangle 5"/>
          <p:cNvSpPr>
            <a:spLocks noChangeArrowheads="1"/>
          </p:cNvSpPr>
          <p:nvPr/>
        </p:nvSpPr>
        <p:spPr bwMode="auto">
          <a:xfrm>
            <a:off x="0" y="190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800" b="0" i="0" u="none" strike="noStrike" cap="none" normalizeH="0" baseline="0" smtClean="0">
                <a:ln>
                  <a:noFill/>
                </a:ln>
                <a:solidFill>
                  <a:schemeClr val="tx1"/>
                </a:solidFill>
                <a:effectLst/>
                <a:latin typeface="Arial" pitchFamily="34" charset="0"/>
                <a:cs typeface="Arial" pitchFamily="34" charset="0"/>
              </a:rPr>
              <a:t> </a:t>
            </a: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28679"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680" name="Rectangle 8"/>
          <p:cNvSpPr>
            <a:spLocks noChangeArrowheads="1"/>
          </p:cNvSpPr>
          <p:nvPr/>
        </p:nvSpPr>
        <p:spPr bwMode="auto">
          <a:xfrm>
            <a:off x="0" y="190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800" b="0" i="0" u="none" strike="noStrike" cap="none" normalizeH="0" baseline="0" smtClean="0">
                <a:ln>
                  <a:noFill/>
                </a:ln>
                <a:solidFill>
                  <a:schemeClr val="tx1"/>
                </a:solidFill>
                <a:effectLst/>
                <a:latin typeface="Arial" pitchFamily="34" charset="0"/>
                <a:cs typeface="Arial" pitchFamily="34" charset="0"/>
              </a:rPr>
              <a:t> </a:t>
            </a: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28682"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8684"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pic>
        <p:nvPicPr>
          <p:cNvPr id="58374" name="Picture 6"/>
          <p:cNvPicPr>
            <a:picLocks noChangeAspect="1" noChangeArrowheads="1"/>
          </p:cNvPicPr>
          <p:nvPr/>
        </p:nvPicPr>
        <p:blipFill>
          <a:blip r:embed="rId3" cstate="print"/>
          <a:srcRect/>
          <a:stretch>
            <a:fillRect/>
          </a:stretch>
        </p:blipFill>
        <p:spPr bwMode="auto">
          <a:xfrm>
            <a:off x="395536" y="1628800"/>
            <a:ext cx="4063626" cy="2448271"/>
          </a:xfrm>
          <a:prstGeom prst="rect">
            <a:avLst/>
          </a:prstGeom>
          <a:noFill/>
          <a:ln w="9525">
            <a:noFill/>
            <a:miter lim="800000"/>
            <a:headEnd/>
            <a:tailEnd/>
          </a:ln>
        </p:spPr>
      </p:pic>
      <p:pic>
        <p:nvPicPr>
          <p:cNvPr id="58375" name="Picture 7"/>
          <p:cNvPicPr>
            <a:picLocks noChangeAspect="1" noChangeArrowheads="1"/>
          </p:cNvPicPr>
          <p:nvPr/>
        </p:nvPicPr>
        <p:blipFill>
          <a:blip r:embed="rId4" cstate="print"/>
          <a:srcRect/>
          <a:stretch>
            <a:fillRect/>
          </a:stretch>
        </p:blipFill>
        <p:spPr bwMode="auto">
          <a:xfrm>
            <a:off x="4644008" y="1628800"/>
            <a:ext cx="4128954" cy="2448272"/>
          </a:xfrm>
          <a:prstGeom prst="rect">
            <a:avLst/>
          </a:prstGeom>
          <a:noFill/>
          <a:ln w="9525">
            <a:noFill/>
            <a:miter lim="800000"/>
            <a:headEnd/>
            <a:tailEnd/>
          </a:ln>
        </p:spPr>
      </p:pic>
      <p:pic>
        <p:nvPicPr>
          <p:cNvPr id="58376" name="Picture 8"/>
          <p:cNvPicPr>
            <a:picLocks noChangeAspect="1" noChangeArrowheads="1"/>
          </p:cNvPicPr>
          <p:nvPr/>
        </p:nvPicPr>
        <p:blipFill>
          <a:blip r:embed="rId5" cstate="print"/>
          <a:srcRect/>
          <a:stretch>
            <a:fillRect/>
          </a:stretch>
        </p:blipFill>
        <p:spPr bwMode="auto">
          <a:xfrm>
            <a:off x="395536" y="4185015"/>
            <a:ext cx="4104456" cy="2484345"/>
          </a:xfrm>
          <a:prstGeom prst="rect">
            <a:avLst/>
          </a:prstGeom>
          <a:noFill/>
          <a:ln w="9525">
            <a:noFill/>
            <a:miter lim="800000"/>
            <a:headEnd/>
            <a:tailEnd/>
          </a:ln>
        </p:spPr>
      </p:pic>
      <p:pic>
        <p:nvPicPr>
          <p:cNvPr id="58377" name="Picture 9"/>
          <p:cNvPicPr>
            <a:picLocks noChangeAspect="1" noChangeArrowheads="1"/>
          </p:cNvPicPr>
          <p:nvPr/>
        </p:nvPicPr>
        <p:blipFill>
          <a:blip r:embed="rId6" cstate="print"/>
          <a:srcRect/>
          <a:stretch>
            <a:fillRect/>
          </a:stretch>
        </p:blipFill>
        <p:spPr bwMode="auto">
          <a:xfrm>
            <a:off x="4644009" y="4221088"/>
            <a:ext cx="4176464" cy="2485239"/>
          </a:xfrm>
          <a:prstGeom prst="rect">
            <a:avLst/>
          </a:prstGeom>
          <a:noFill/>
          <a:ln w="9525">
            <a:noFill/>
            <a:miter lim="800000"/>
            <a:headEnd/>
            <a:tailEnd/>
          </a:ln>
        </p:spPr>
      </p:pic>
      <p:sp>
        <p:nvSpPr>
          <p:cNvPr id="29" name="CasellaDiTesto 28"/>
          <p:cNvSpPr txBox="1"/>
          <p:nvPr/>
        </p:nvSpPr>
        <p:spPr>
          <a:xfrm>
            <a:off x="3707904" y="3645024"/>
            <a:ext cx="936104" cy="369332"/>
          </a:xfrm>
          <a:prstGeom prst="rect">
            <a:avLst/>
          </a:prstGeom>
          <a:noFill/>
        </p:spPr>
        <p:txBody>
          <a:bodyPr wrap="square" rtlCol="0">
            <a:spAutoFit/>
          </a:bodyPr>
          <a:lstStyle/>
          <a:p>
            <a:r>
              <a:rPr lang="it-IT" dirty="0" smtClean="0"/>
              <a:t>40-44</a:t>
            </a:r>
            <a:endParaRPr lang="it-IT" dirty="0"/>
          </a:p>
        </p:txBody>
      </p:sp>
      <p:sp>
        <p:nvSpPr>
          <p:cNvPr id="30" name="CasellaDiTesto 29"/>
          <p:cNvSpPr txBox="1"/>
          <p:nvPr/>
        </p:nvSpPr>
        <p:spPr>
          <a:xfrm>
            <a:off x="8028384" y="3645024"/>
            <a:ext cx="936104" cy="369332"/>
          </a:xfrm>
          <a:prstGeom prst="rect">
            <a:avLst/>
          </a:prstGeom>
          <a:noFill/>
        </p:spPr>
        <p:txBody>
          <a:bodyPr wrap="square" rtlCol="0">
            <a:spAutoFit/>
          </a:bodyPr>
          <a:lstStyle/>
          <a:p>
            <a:r>
              <a:rPr lang="it-IT" dirty="0" smtClean="0"/>
              <a:t>50-54</a:t>
            </a:r>
            <a:endParaRPr lang="it-IT" dirty="0"/>
          </a:p>
        </p:txBody>
      </p:sp>
      <p:sp>
        <p:nvSpPr>
          <p:cNvPr id="31" name="CasellaDiTesto 30"/>
          <p:cNvSpPr txBox="1"/>
          <p:nvPr/>
        </p:nvSpPr>
        <p:spPr>
          <a:xfrm>
            <a:off x="3707904" y="6165304"/>
            <a:ext cx="936104" cy="369332"/>
          </a:xfrm>
          <a:prstGeom prst="rect">
            <a:avLst/>
          </a:prstGeom>
          <a:noFill/>
        </p:spPr>
        <p:txBody>
          <a:bodyPr wrap="square" rtlCol="0">
            <a:spAutoFit/>
          </a:bodyPr>
          <a:lstStyle/>
          <a:p>
            <a:r>
              <a:rPr lang="it-IT" dirty="0" smtClean="0"/>
              <a:t>70-74</a:t>
            </a:r>
            <a:endParaRPr lang="it-IT" dirty="0"/>
          </a:p>
        </p:txBody>
      </p:sp>
      <p:sp>
        <p:nvSpPr>
          <p:cNvPr id="32" name="CasellaDiTesto 31"/>
          <p:cNvSpPr txBox="1"/>
          <p:nvPr/>
        </p:nvSpPr>
        <p:spPr>
          <a:xfrm>
            <a:off x="8028384" y="6237312"/>
            <a:ext cx="936104" cy="369332"/>
          </a:xfrm>
          <a:prstGeom prst="rect">
            <a:avLst/>
          </a:prstGeom>
          <a:noFill/>
        </p:spPr>
        <p:txBody>
          <a:bodyPr wrap="square" rtlCol="0">
            <a:spAutoFit/>
          </a:bodyPr>
          <a:lstStyle/>
          <a:p>
            <a:r>
              <a:rPr lang="it-IT" dirty="0" smtClean="0"/>
              <a:t>80-84</a:t>
            </a:r>
            <a:endParaRPr lang="it-IT" dirty="0"/>
          </a:p>
        </p:txBody>
      </p:sp>
    </p:spTree>
    <p:extLst>
      <p:ext uri="{BB962C8B-B14F-4D97-AF65-F5344CB8AC3E}">
        <p14:creationId xmlns:p14="http://schemas.microsoft.com/office/powerpoint/2010/main" xmlns="" val="18190414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467544" y="476672"/>
            <a:ext cx="8229600" cy="1143000"/>
          </a:xfrm>
        </p:spPr>
        <p:txBody>
          <a:bodyPr>
            <a:normAutofit/>
          </a:bodyPr>
          <a:lstStyle/>
          <a:p>
            <a:r>
              <a:rPr lang="en-GB" sz="4900" dirty="0" smtClean="0">
                <a:solidFill>
                  <a:srgbClr val="C00000"/>
                </a:solidFill>
                <a:latin typeface="Andalus" pitchFamily="18" charset="-78"/>
                <a:cs typeface="Andalus" pitchFamily="18" charset="-78"/>
              </a:rPr>
              <a:t>MAPE</a:t>
            </a:r>
            <a:endParaRPr lang="en-US" sz="3100" dirty="0">
              <a:solidFill>
                <a:srgbClr val="C00000"/>
              </a:solidFill>
              <a:latin typeface="Aharoni" pitchFamily="2" charset="-79"/>
              <a:cs typeface="Aharoni" pitchFamily="2" charset="-79"/>
            </a:endParaRPr>
          </a:p>
        </p:txBody>
      </p:sp>
      <p:sp>
        <p:nvSpPr>
          <p:cNvPr id="7270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7270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3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86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86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677" name="Rectangle 5"/>
          <p:cNvSpPr>
            <a:spLocks noChangeArrowheads="1"/>
          </p:cNvSpPr>
          <p:nvPr/>
        </p:nvSpPr>
        <p:spPr bwMode="auto">
          <a:xfrm>
            <a:off x="0" y="190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800" b="0" i="0" u="none" strike="noStrike" cap="none" normalizeH="0" baseline="0" smtClean="0">
                <a:ln>
                  <a:noFill/>
                </a:ln>
                <a:solidFill>
                  <a:schemeClr val="tx1"/>
                </a:solidFill>
                <a:effectLst/>
                <a:latin typeface="Arial" pitchFamily="34" charset="0"/>
                <a:cs typeface="Arial" pitchFamily="34" charset="0"/>
              </a:rPr>
              <a:t> </a:t>
            </a: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28679"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680" name="Rectangle 8"/>
          <p:cNvSpPr>
            <a:spLocks noChangeArrowheads="1"/>
          </p:cNvSpPr>
          <p:nvPr/>
        </p:nvSpPr>
        <p:spPr bwMode="auto">
          <a:xfrm>
            <a:off x="0" y="190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800" b="0" i="0" u="none" strike="noStrike" cap="none" normalizeH="0" baseline="0" smtClean="0">
                <a:ln>
                  <a:noFill/>
                </a:ln>
                <a:solidFill>
                  <a:schemeClr val="tx1"/>
                </a:solidFill>
                <a:effectLst/>
                <a:latin typeface="Arial" pitchFamily="34" charset="0"/>
                <a:cs typeface="Arial" pitchFamily="34" charset="0"/>
              </a:rPr>
              <a:t> </a:t>
            </a: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28682"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8684"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27" name="Tabella 26"/>
          <p:cNvGraphicFramePr>
            <a:graphicFrameLocks noGrp="1"/>
          </p:cNvGraphicFramePr>
          <p:nvPr/>
        </p:nvGraphicFramePr>
        <p:xfrm>
          <a:off x="755576" y="2132853"/>
          <a:ext cx="3096344" cy="4104459"/>
        </p:xfrm>
        <a:graphic>
          <a:graphicData uri="http://schemas.openxmlformats.org/drawingml/2006/table">
            <a:tbl>
              <a:tblPr/>
              <a:tblGrid>
                <a:gridCol w="869149"/>
                <a:gridCol w="1032114"/>
                <a:gridCol w="1195081"/>
              </a:tblGrid>
              <a:tr h="456051">
                <a:tc>
                  <a:txBody>
                    <a:bodyPr/>
                    <a:lstStyle/>
                    <a:p>
                      <a:pPr>
                        <a:lnSpc>
                          <a:spcPct val="115000"/>
                        </a:lnSpc>
                      </a:pPr>
                      <a:endParaRPr lang="it-IT" sz="1100">
                        <a:latin typeface="Calibri"/>
                        <a:ea typeface="Times New Roman"/>
                      </a:endParaRPr>
                    </a:p>
                  </a:txBody>
                  <a:tcPr marL="44450" marR="4445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800" b="1" i="1">
                          <a:solidFill>
                            <a:srgbClr val="000000"/>
                          </a:solidFill>
                          <a:latin typeface="Calibri"/>
                          <a:ea typeface="Times New Roman"/>
                          <a:cs typeface="Times New Roman"/>
                        </a:rPr>
                        <a:t>VECM</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800" b="1" i="1">
                          <a:solidFill>
                            <a:srgbClr val="000000"/>
                          </a:solidFill>
                          <a:latin typeface="Calibri"/>
                          <a:ea typeface="Times New Roman"/>
                          <a:cs typeface="Times New Roman"/>
                        </a:rPr>
                        <a:t>ARIMA</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6051">
                <a:tc>
                  <a:txBody>
                    <a:bodyPr/>
                    <a:lstStyle/>
                    <a:p>
                      <a:pPr algn="ctr">
                        <a:lnSpc>
                          <a:spcPct val="115000"/>
                        </a:lnSpc>
                        <a:spcAft>
                          <a:spcPts val="0"/>
                        </a:spcAft>
                      </a:pPr>
                      <a:r>
                        <a:rPr lang="it-IT" sz="1800">
                          <a:solidFill>
                            <a:srgbClr val="000000"/>
                          </a:solidFill>
                          <a:latin typeface="Calibri"/>
                          <a:ea typeface="Times New Roman"/>
                          <a:cs typeface="Times New Roman"/>
                        </a:rPr>
                        <a:t>2002</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it-IT" sz="1800">
                          <a:solidFill>
                            <a:srgbClr val="000000"/>
                          </a:solidFill>
                          <a:latin typeface="Calibri"/>
                          <a:ea typeface="Times New Roman"/>
                          <a:cs typeface="Times New Roman"/>
                        </a:rPr>
                        <a:t>1,32%</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it-IT" sz="1800" b="1">
                          <a:solidFill>
                            <a:srgbClr val="000000"/>
                          </a:solidFill>
                          <a:latin typeface="Calibri"/>
                          <a:ea typeface="Times New Roman"/>
                          <a:cs typeface="Times New Roman"/>
                        </a:rPr>
                        <a:t>0,72%</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456051">
                <a:tc>
                  <a:txBody>
                    <a:bodyPr/>
                    <a:lstStyle/>
                    <a:p>
                      <a:pPr algn="ctr">
                        <a:lnSpc>
                          <a:spcPct val="115000"/>
                        </a:lnSpc>
                        <a:spcAft>
                          <a:spcPts val="0"/>
                        </a:spcAft>
                      </a:pPr>
                      <a:r>
                        <a:rPr lang="it-IT" sz="1800">
                          <a:solidFill>
                            <a:srgbClr val="000000"/>
                          </a:solidFill>
                          <a:latin typeface="Calibri"/>
                          <a:ea typeface="Times New Roman"/>
                          <a:cs typeface="Times New Roman"/>
                        </a:rPr>
                        <a:t>2003</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it-IT" sz="1800">
                          <a:solidFill>
                            <a:srgbClr val="000000"/>
                          </a:solidFill>
                          <a:latin typeface="Calibri"/>
                          <a:ea typeface="Times New Roman"/>
                          <a:cs typeface="Times New Roman"/>
                        </a:rPr>
                        <a:t>1,40%</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it-IT" sz="1800" b="1">
                          <a:solidFill>
                            <a:srgbClr val="000000"/>
                          </a:solidFill>
                          <a:latin typeface="Calibri"/>
                          <a:ea typeface="Times New Roman"/>
                          <a:cs typeface="Times New Roman"/>
                        </a:rPr>
                        <a:t>1,03%</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456051">
                <a:tc>
                  <a:txBody>
                    <a:bodyPr/>
                    <a:lstStyle/>
                    <a:p>
                      <a:pPr algn="ctr">
                        <a:lnSpc>
                          <a:spcPct val="115000"/>
                        </a:lnSpc>
                        <a:spcAft>
                          <a:spcPts val="0"/>
                        </a:spcAft>
                      </a:pPr>
                      <a:r>
                        <a:rPr lang="it-IT" sz="1800">
                          <a:solidFill>
                            <a:srgbClr val="000000"/>
                          </a:solidFill>
                          <a:latin typeface="Calibri"/>
                          <a:ea typeface="Times New Roman"/>
                          <a:cs typeface="Times New Roman"/>
                        </a:rPr>
                        <a:t>2004</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it-IT" sz="1800">
                          <a:solidFill>
                            <a:srgbClr val="000000"/>
                          </a:solidFill>
                          <a:latin typeface="Calibri"/>
                          <a:ea typeface="Times New Roman"/>
                          <a:cs typeface="Times New Roman"/>
                        </a:rPr>
                        <a:t>1,55%</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it-IT" sz="1800" b="1">
                          <a:solidFill>
                            <a:srgbClr val="000000"/>
                          </a:solidFill>
                          <a:latin typeface="Calibri"/>
                          <a:ea typeface="Times New Roman"/>
                          <a:cs typeface="Times New Roman"/>
                        </a:rPr>
                        <a:t>1,42%</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456051">
                <a:tc>
                  <a:txBody>
                    <a:bodyPr/>
                    <a:lstStyle/>
                    <a:p>
                      <a:pPr algn="ctr">
                        <a:lnSpc>
                          <a:spcPct val="115000"/>
                        </a:lnSpc>
                        <a:spcAft>
                          <a:spcPts val="0"/>
                        </a:spcAft>
                      </a:pPr>
                      <a:r>
                        <a:rPr lang="it-IT" sz="1800">
                          <a:solidFill>
                            <a:srgbClr val="000000"/>
                          </a:solidFill>
                          <a:latin typeface="Calibri"/>
                          <a:ea typeface="Times New Roman"/>
                          <a:cs typeface="Times New Roman"/>
                        </a:rPr>
                        <a:t>2005</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it-IT" sz="1800">
                          <a:solidFill>
                            <a:srgbClr val="000000"/>
                          </a:solidFill>
                          <a:latin typeface="Calibri"/>
                          <a:ea typeface="Times New Roman"/>
                          <a:cs typeface="Times New Roman"/>
                        </a:rPr>
                        <a:t>1,78%</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it-IT" sz="1800" b="1">
                          <a:solidFill>
                            <a:srgbClr val="000000"/>
                          </a:solidFill>
                          <a:latin typeface="Calibri"/>
                          <a:ea typeface="Times New Roman"/>
                          <a:cs typeface="Times New Roman"/>
                        </a:rPr>
                        <a:t>1,72%</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456051">
                <a:tc>
                  <a:txBody>
                    <a:bodyPr/>
                    <a:lstStyle/>
                    <a:p>
                      <a:pPr algn="ctr">
                        <a:lnSpc>
                          <a:spcPct val="115000"/>
                        </a:lnSpc>
                        <a:spcAft>
                          <a:spcPts val="0"/>
                        </a:spcAft>
                      </a:pPr>
                      <a:r>
                        <a:rPr lang="it-IT" sz="1800">
                          <a:solidFill>
                            <a:srgbClr val="000000"/>
                          </a:solidFill>
                          <a:latin typeface="Calibri"/>
                          <a:ea typeface="Times New Roman"/>
                          <a:cs typeface="Times New Roman"/>
                        </a:rPr>
                        <a:t>2006</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it-IT" sz="1800" b="1">
                          <a:solidFill>
                            <a:srgbClr val="000000"/>
                          </a:solidFill>
                          <a:latin typeface="Calibri"/>
                          <a:ea typeface="Times New Roman"/>
                          <a:cs typeface="Times New Roman"/>
                        </a:rPr>
                        <a:t>2,43%</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it-IT" sz="1800">
                          <a:solidFill>
                            <a:srgbClr val="000000"/>
                          </a:solidFill>
                          <a:latin typeface="Calibri"/>
                          <a:ea typeface="Times New Roman"/>
                          <a:cs typeface="Times New Roman"/>
                        </a:rPr>
                        <a:t>2,46%</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456051">
                <a:tc>
                  <a:txBody>
                    <a:bodyPr/>
                    <a:lstStyle/>
                    <a:p>
                      <a:pPr algn="ctr">
                        <a:lnSpc>
                          <a:spcPct val="115000"/>
                        </a:lnSpc>
                        <a:spcAft>
                          <a:spcPts val="0"/>
                        </a:spcAft>
                      </a:pPr>
                      <a:r>
                        <a:rPr lang="it-IT" sz="1800">
                          <a:solidFill>
                            <a:srgbClr val="000000"/>
                          </a:solidFill>
                          <a:latin typeface="Calibri"/>
                          <a:ea typeface="Times New Roman"/>
                          <a:cs typeface="Times New Roman"/>
                        </a:rPr>
                        <a:t>2007</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it-IT" sz="1800" b="1">
                          <a:solidFill>
                            <a:srgbClr val="000000"/>
                          </a:solidFill>
                          <a:latin typeface="Calibri"/>
                          <a:ea typeface="Times New Roman"/>
                          <a:cs typeface="Times New Roman"/>
                        </a:rPr>
                        <a:t>2,53%</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it-IT" sz="1800">
                          <a:solidFill>
                            <a:srgbClr val="000000"/>
                          </a:solidFill>
                          <a:latin typeface="Calibri"/>
                          <a:ea typeface="Times New Roman"/>
                          <a:cs typeface="Times New Roman"/>
                        </a:rPr>
                        <a:t>2,55%</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456051">
                <a:tc>
                  <a:txBody>
                    <a:bodyPr/>
                    <a:lstStyle/>
                    <a:p>
                      <a:pPr algn="ctr">
                        <a:lnSpc>
                          <a:spcPct val="115000"/>
                        </a:lnSpc>
                        <a:spcAft>
                          <a:spcPts val="0"/>
                        </a:spcAft>
                      </a:pPr>
                      <a:r>
                        <a:rPr lang="it-IT" sz="1800">
                          <a:solidFill>
                            <a:srgbClr val="000000"/>
                          </a:solidFill>
                          <a:latin typeface="Calibri"/>
                          <a:ea typeface="Times New Roman"/>
                          <a:cs typeface="Times New Roman"/>
                        </a:rPr>
                        <a:t>2008</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it-IT" sz="1800" b="1">
                          <a:solidFill>
                            <a:srgbClr val="000000"/>
                          </a:solidFill>
                          <a:latin typeface="Calibri"/>
                          <a:ea typeface="Times New Roman"/>
                          <a:cs typeface="Times New Roman"/>
                        </a:rPr>
                        <a:t>3,17%</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it-IT" sz="1800">
                          <a:solidFill>
                            <a:srgbClr val="000000"/>
                          </a:solidFill>
                          <a:latin typeface="Calibri"/>
                          <a:ea typeface="Times New Roman"/>
                          <a:cs typeface="Times New Roman"/>
                        </a:rPr>
                        <a:t>3,21%</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456051">
                <a:tc>
                  <a:txBody>
                    <a:bodyPr/>
                    <a:lstStyle/>
                    <a:p>
                      <a:pPr algn="ctr">
                        <a:lnSpc>
                          <a:spcPct val="115000"/>
                        </a:lnSpc>
                        <a:spcAft>
                          <a:spcPts val="0"/>
                        </a:spcAft>
                      </a:pPr>
                      <a:r>
                        <a:rPr lang="it-IT" sz="1800">
                          <a:solidFill>
                            <a:srgbClr val="000000"/>
                          </a:solidFill>
                          <a:latin typeface="Calibri"/>
                          <a:ea typeface="Times New Roman"/>
                          <a:cs typeface="Times New Roman"/>
                        </a:rPr>
                        <a:t>2009</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800" b="1">
                          <a:solidFill>
                            <a:srgbClr val="000000"/>
                          </a:solidFill>
                          <a:latin typeface="Calibri"/>
                          <a:ea typeface="Times New Roman"/>
                          <a:cs typeface="Times New Roman"/>
                        </a:rPr>
                        <a:t>3,30%</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800" dirty="0">
                          <a:solidFill>
                            <a:srgbClr val="000000"/>
                          </a:solidFill>
                          <a:latin typeface="Calibri"/>
                          <a:ea typeface="Times New Roman"/>
                          <a:cs typeface="Times New Roman"/>
                        </a:rPr>
                        <a:t>3,35%</a:t>
                      </a:r>
                      <a:endParaRPr lang="it-IT" sz="1100" dirty="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graphicFrame>
        <p:nvGraphicFramePr>
          <p:cNvPr id="28" name="Tabella 27"/>
          <p:cNvGraphicFramePr>
            <a:graphicFrameLocks noGrp="1"/>
          </p:cNvGraphicFramePr>
          <p:nvPr/>
        </p:nvGraphicFramePr>
        <p:xfrm>
          <a:off x="5004047" y="2132860"/>
          <a:ext cx="3312369" cy="4104450"/>
        </p:xfrm>
        <a:graphic>
          <a:graphicData uri="http://schemas.openxmlformats.org/drawingml/2006/table">
            <a:tbl>
              <a:tblPr/>
              <a:tblGrid>
                <a:gridCol w="929788"/>
                <a:gridCol w="1104123"/>
                <a:gridCol w="1278458"/>
              </a:tblGrid>
              <a:tr h="456050">
                <a:tc>
                  <a:txBody>
                    <a:bodyPr/>
                    <a:lstStyle/>
                    <a:p>
                      <a:pPr algn="ctr" fontAlgn="b"/>
                      <a:endParaRPr lang="it-IT" sz="1800" b="0" i="0" u="none" strike="noStrike" dirty="0">
                        <a:solidFill>
                          <a:srgbClr val="000000"/>
                        </a:solidFill>
                        <a:latin typeface="Calibri"/>
                      </a:endParaRP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it-IT" sz="1800" b="1" i="1" u="none" strike="noStrike">
                          <a:solidFill>
                            <a:srgbClr val="000000"/>
                          </a:solidFill>
                          <a:latin typeface="Calibri"/>
                        </a:rPr>
                        <a:t>VECM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800" b="1" i="1" u="none" strike="noStrike" dirty="0">
                          <a:solidFill>
                            <a:srgbClr val="000000"/>
                          </a:solidFill>
                          <a:latin typeface="Calibri"/>
                        </a:rPr>
                        <a:t>ARIMA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6050">
                <a:tc>
                  <a:txBody>
                    <a:bodyPr/>
                    <a:lstStyle/>
                    <a:p>
                      <a:pPr algn="ctr" fontAlgn="b"/>
                      <a:r>
                        <a:rPr lang="it-IT" sz="1800" b="0" i="0" u="none" strike="noStrike">
                          <a:solidFill>
                            <a:srgbClr val="000000"/>
                          </a:solidFill>
                          <a:latin typeface="Calibri"/>
                        </a:rPr>
                        <a:t>2002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it-IT" sz="1800" b="0" i="0" u="none" strike="noStrike">
                          <a:solidFill>
                            <a:srgbClr val="000000"/>
                          </a:solidFill>
                          <a:latin typeface="Calibri"/>
                        </a:rPr>
                        <a:t>1,08%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it-IT" sz="1800" b="1" i="0" u="none" strike="noStrike">
                          <a:solidFill>
                            <a:srgbClr val="000000"/>
                          </a:solidFill>
                          <a:latin typeface="Calibri"/>
                        </a:rPr>
                        <a:t>0,76%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456050">
                <a:tc>
                  <a:txBody>
                    <a:bodyPr/>
                    <a:lstStyle/>
                    <a:p>
                      <a:pPr algn="ctr" fontAlgn="b"/>
                      <a:r>
                        <a:rPr lang="it-IT" sz="1800" b="0" i="0" u="none" strike="noStrike">
                          <a:solidFill>
                            <a:srgbClr val="000000"/>
                          </a:solidFill>
                          <a:latin typeface="Calibri"/>
                        </a:rPr>
                        <a:t>2003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it-IT" sz="1800" b="0" i="0" u="none" strike="noStrike">
                          <a:solidFill>
                            <a:srgbClr val="000000"/>
                          </a:solidFill>
                          <a:latin typeface="Calibri"/>
                        </a:rPr>
                        <a:t>1,63%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it-IT" sz="1800" b="1" i="0" u="none" strike="noStrike">
                          <a:solidFill>
                            <a:srgbClr val="000000"/>
                          </a:solidFill>
                          <a:latin typeface="Calibri"/>
                        </a:rPr>
                        <a:t>1,31%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456050">
                <a:tc>
                  <a:txBody>
                    <a:bodyPr/>
                    <a:lstStyle/>
                    <a:p>
                      <a:pPr algn="ctr" fontAlgn="b"/>
                      <a:r>
                        <a:rPr lang="it-IT" sz="1800" b="0" i="0" u="none" strike="noStrike">
                          <a:solidFill>
                            <a:srgbClr val="000000"/>
                          </a:solidFill>
                          <a:latin typeface="Calibri"/>
                        </a:rPr>
                        <a:t>2004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it-IT" sz="1800" b="1" i="0" u="none" strike="noStrike">
                          <a:solidFill>
                            <a:srgbClr val="000000"/>
                          </a:solidFill>
                          <a:latin typeface="Calibri"/>
                        </a:rPr>
                        <a:t>1,44%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it-IT" sz="1800" b="0" i="0" u="none" strike="noStrike">
                          <a:solidFill>
                            <a:srgbClr val="000000"/>
                          </a:solidFill>
                          <a:latin typeface="Calibri"/>
                        </a:rPr>
                        <a:t>1,47%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456050">
                <a:tc>
                  <a:txBody>
                    <a:bodyPr/>
                    <a:lstStyle/>
                    <a:p>
                      <a:pPr algn="ctr" fontAlgn="b"/>
                      <a:r>
                        <a:rPr lang="it-IT" sz="1800" b="0" i="0" u="none" strike="noStrike">
                          <a:solidFill>
                            <a:srgbClr val="000000"/>
                          </a:solidFill>
                          <a:latin typeface="Calibri"/>
                        </a:rPr>
                        <a:t>2005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it-IT" sz="1800" b="1" i="0" u="none" strike="noStrike">
                          <a:solidFill>
                            <a:srgbClr val="000000"/>
                          </a:solidFill>
                          <a:latin typeface="Calibri"/>
                        </a:rPr>
                        <a:t>1,74%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it-IT" sz="1800" b="0" i="0" u="none" strike="noStrike">
                          <a:solidFill>
                            <a:srgbClr val="000000"/>
                          </a:solidFill>
                          <a:latin typeface="Calibri"/>
                        </a:rPr>
                        <a:t>1,83%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456050">
                <a:tc>
                  <a:txBody>
                    <a:bodyPr/>
                    <a:lstStyle/>
                    <a:p>
                      <a:pPr algn="ctr" fontAlgn="b"/>
                      <a:r>
                        <a:rPr lang="it-IT" sz="1800" b="0" i="0" u="none" strike="noStrike">
                          <a:solidFill>
                            <a:srgbClr val="000000"/>
                          </a:solidFill>
                          <a:latin typeface="Calibri"/>
                        </a:rPr>
                        <a:t>2006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it-IT" sz="1800" b="1" i="0" u="none" strike="noStrike">
                          <a:solidFill>
                            <a:srgbClr val="000000"/>
                          </a:solidFill>
                          <a:latin typeface="Calibri"/>
                        </a:rPr>
                        <a:t>1,84%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it-IT" sz="1800" b="0" i="0" u="none" strike="noStrike">
                          <a:solidFill>
                            <a:srgbClr val="000000"/>
                          </a:solidFill>
                          <a:latin typeface="Calibri"/>
                        </a:rPr>
                        <a:t>2,04%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456050">
                <a:tc>
                  <a:txBody>
                    <a:bodyPr/>
                    <a:lstStyle/>
                    <a:p>
                      <a:pPr algn="ctr" fontAlgn="b"/>
                      <a:r>
                        <a:rPr lang="it-IT" sz="1800" b="0" i="0" u="none" strike="noStrike">
                          <a:solidFill>
                            <a:srgbClr val="000000"/>
                          </a:solidFill>
                          <a:latin typeface="Calibri"/>
                        </a:rPr>
                        <a:t>2007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it-IT" sz="1800" b="1" i="0" u="none" strike="noStrike">
                          <a:solidFill>
                            <a:srgbClr val="000000"/>
                          </a:solidFill>
                          <a:latin typeface="Calibri"/>
                        </a:rPr>
                        <a:t>2,17%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it-IT" sz="1800" b="0" i="0" u="none" strike="noStrike">
                          <a:solidFill>
                            <a:srgbClr val="000000"/>
                          </a:solidFill>
                          <a:latin typeface="Calibri"/>
                        </a:rPr>
                        <a:t>2,31%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456050">
                <a:tc>
                  <a:txBody>
                    <a:bodyPr/>
                    <a:lstStyle/>
                    <a:p>
                      <a:pPr algn="ctr" fontAlgn="b"/>
                      <a:r>
                        <a:rPr lang="it-IT" sz="1800" b="0" i="0" u="none" strike="noStrike">
                          <a:solidFill>
                            <a:srgbClr val="000000"/>
                          </a:solidFill>
                          <a:latin typeface="Calibri"/>
                        </a:rPr>
                        <a:t>2008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it-IT" sz="1800" b="1" i="0" u="none" strike="noStrike">
                          <a:solidFill>
                            <a:srgbClr val="000000"/>
                          </a:solidFill>
                          <a:latin typeface="Calibri"/>
                        </a:rPr>
                        <a:t>2,40%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it-IT" sz="1800" b="0" i="0" u="none" strike="noStrike">
                          <a:solidFill>
                            <a:srgbClr val="000000"/>
                          </a:solidFill>
                          <a:latin typeface="Calibri"/>
                        </a:rPr>
                        <a:t>2,42%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456050">
                <a:tc>
                  <a:txBody>
                    <a:bodyPr/>
                    <a:lstStyle/>
                    <a:p>
                      <a:pPr algn="ctr" fontAlgn="b"/>
                      <a:r>
                        <a:rPr lang="it-IT" sz="1800" b="0" i="0" u="none" strike="noStrike">
                          <a:solidFill>
                            <a:srgbClr val="000000"/>
                          </a:solidFill>
                          <a:latin typeface="Calibri"/>
                        </a:rPr>
                        <a:t>2009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it-IT" sz="1800" b="1" i="0" u="none" strike="noStrike">
                          <a:solidFill>
                            <a:srgbClr val="000000"/>
                          </a:solidFill>
                          <a:latin typeface="Calibri"/>
                        </a:rPr>
                        <a:t>2,85%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it-IT" sz="1800" b="0" i="0" u="none" strike="noStrike" dirty="0">
                          <a:solidFill>
                            <a:srgbClr val="000000"/>
                          </a:solidFill>
                          <a:latin typeface="Calibri"/>
                        </a:rPr>
                        <a:t>2,93%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bl>
          </a:graphicData>
        </a:graphic>
      </p:graphicFrame>
      <p:sp>
        <p:nvSpPr>
          <p:cNvPr id="33" name="CasellaDiTesto 32"/>
          <p:cNvSpPr txBox="1"/>
          <p:nvPr/>
        </p:nvSpPr>
        <p:spPr>
          <a:xfrm>
            <a:off x="611560" y="2103239"/>
            <a:ext cx="936104" cy="461665"/>
          </a:xfrm>
          <a:prstGeom prst="rect">
            <a:avLst/>
          </a:prstGeom>
          <a:noFill/>
        </p:spPr>
        <p:txBody>
          <a:bodyPr wrap="square" rtlCol="0">
            <a:spAutoFit/>
          </a:bodyPr>
          <a:lstStyle/>
          <a:p>
            <a:r>
              <a:rPr lang="it-IT" sz="2400" dirty="0" smtClean="0">
                <a:solidFill>
                  <a:srgbClr val="C00000"/>
                </a:solidFill>
                <a:latin typeface="Andalus" pitchFamily="18" charset="-78"/>
                <a:ea typeface="+mj-ea"/>
                <a:cs typeface="Andalus" pitchFamily="18" charset="-78"/>
              </a:rPr>
              <a:t>MALE</a:t>
            </a:r>
          </a:p>
        </p:txBody>
      </p:sp>
      <p:sp>
        <p:nvSpPr>
          <p:cNvPr id="34" name="CasellaDiTesto 33"/>
          <p:cNvSpPr txBox="1"/>
          <p:nvPr/>
        </p:nvSpPr>
        <p:spPr>
          <a:xfrm>
            <a:off x="4716016" y="2132856"/>
            <a:ext cx="1224136" cy="461665"/>
          </a:xfrm>
          <a:prstGeom prst="rect">
            <a:avLst/>
          </a:prstGeom>
          <a:noFill/>
        </p:spPr>
        <p:txBody>
          <a:bodyPr wrap="square" rtlCol="0">
            <a:spAutoFit/>
          </a:bodyPr>
          <a:lstStyle/>
          <a:p>
            <a:r>
              <a:rPr lang="it-IT" sz="2400" dirty="0" smtClean="0">
                <a:solidFill>
                  <a:srgbClr val="C00000"/>
                </a:solidFill>
                <a:latin typeface="Andalus" pitchFamily="18" charset="-78"/>
                <a:ea typeface="+mj-ea"/>
                <a:cs typeface="Andalus" pitchFamily="18" charset="-78"/>
              </a:rPr>
              <a:t>FEMALE</a:t>
            </a:r>
          </a:p>
        </p:txBody>
      </p:sp>
    </p:spTree>
    <p:extLst>
      <p:ext uri="{BB962C8B-B14F-4D97-AF65-F5344CB8AC3E}">
        <p14:creationId xmlns:p14="http://schemas.microsoft.com/office/powerpoint/2010/main" xmlns="" val="181904147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 name="Tabella 31"/>
          <p:cNvGraphicFramePr>
            <a:graphicFrameLocks noGrp="1"/>
          </p:cNvGraphicFramePr>
          <p:nvPr/>
        </p:nvGraphicFramePr>
        <p:xfrm>
          <a:off x="4993213" y="1482486"/>
          <a:ext cx="3179187" cy="1082418"/>
        </p:xfrm>
        <a:graphic>
          <a:graphicData uri="http://schemas.openxmlformats.org/drawingml/2006/table">
            <a:tbl>
              <a:tblPr/>
              <a:tblGrid>
                <a:gridCol w="1777077"/>
                <a:gridCol w="701055"/>
                <a:gridCol w="701055"/>
              </a:tblGrid>
              <a:tr h="359941">
                <a:tc>
                  <a:txBody>
                    <a:bodyPr/>
                    <a:lstStyle/>
                    <a:p>
                      <a:pPr algn="ctr">
                        <a:lnSpc>
                          <a:spcPct val="115000"/>
                        </a:lnSpc>
                        <a:spcAft>
                          <a:spcPts val="1000"/>
                        </a:spcAft>
                      </a:pPr>
                      <a:r>
                        <a:rPr lang="en-US" sz="1200" b="1" dirty="0">
                          <a:latin typeface="Calibri"/>
                          <a:ea typeface="Calibri"/>
                          <a:cs typeface="Times New Roman"/>
                        </a:rPr>
                        <a:t>Age at entry/Duration</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200" b="1">
                          <a:latin typeface="Calibri"/>
                          <a:ea typeface="Calibri"/>
                          <a:cs typeface="Times New Roman"/>
                        </a:rPr>
                        <a:t>40</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200" b="1" dirty="0">
                          <a:latin typeface="Calibri"/>
                          <a:ea typeface="Calibri"/>
                          <a:cs typeface="Times New Roman"/>
                        </a:rPr>
                        <a:t>60</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9941">
                <a:tc>
                  <a:txBody>
                    <a:bodyPr/>
                    <a:lstStyle/>
                    <a:p>
                      <a:pPr algn="ctr">
                        <a:lnSpc>
                          <a:spcPct val="115000"/>
                        </a:lnSpc>
                        <a:spcAft>
                          <a:spcPts val="1000"/>
                        </a:spcAft>
                      </a:pPr>
                      <a:r>
                        <a:rPr lang="en-US" sz="1200" b="1" dirty="0">
                          <a:latin typeface="Calibri"/>
                          <a:ea typeface="Calibri"/>
                          <a:cs typeface="Times New Roman"/>
                        </a:rPr>
                        <a:t>10</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200">
                          <a:latin typeface="Calibri"/>
                          <a:ea typeface="Calibri"/>
                          <a:cs typeface="Times New Roman"/>
                        </a:rPr>
                        <a:t>62,65</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200">
                          <a:latin typeface="Calibri"/>
                          <a:ea typeface="Calibri"/>
                          <a:cs typeface="Times New Roman"/>
                        </a:rPr>
                        <a:t>532,64</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2536">
                <a:tc>
                  <a:txBody>
                    <a:bodyPr/>
                    <a:lstStyle/>
                    <a:p>
                      <a:pPr algn="ctr">
                        <a:lnSpc>
                          <a:spcPct val="115000"/>
                        </a:lnSpc>
                        <a:spcAft>
                          <a:spcPts val="1000"/>
                        </a:spcAft>
                      </a:pPr>
                      <a:r>
                        <a:rPr lang="en-US" sz="1200" b="1">
                          <a:latin typeface="Calibri"/>
                          <a:ea typeface="Calibri"/>
                          <a:cs typeface="Times New Roman"/>
                        </a:rPr>
                        <a:t>20</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200" dirty="0">
                          <a:latin typeface="Calibri"/>
                          <a:ea typeface="Calibri"/>
                          <a:cs typeface="Times New Roman"/>
                        </a:rPr>
                        <a:t>120,72</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200" dirty="0">
                          <a:latin typeface="Calibri"/>
                          <a:ea typeface="Calibri"/>
                          <a:cs typeface="Times New Roman"/>
                        </a:rPr>
                        <a:t>981,14</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33" name="Tabella 32"/>
          <p:cNvGraphicFramePr>
            <a:graphicFrameLocks noGrp="1"/>
          </p:cNvGraphicFramePr>
          <p:nvPr/>
        </p:nvGraphicFramePr>
        <p:xfrm>
          <a:off x="755576" y="1484784"/>
          <a:ext cx="3384375" cy="1080120"/>
        </p:xfrm>
        <a:graphic>
          <a:graphicData uri="http://schemas.openxmlformats.org/drawingml/2006/table">
            <a:tbl>
              <a:tblPr/>
              <a:tblGrid>
                <a:gridCol w="1819057"/>
                <a:gridCol w="717616"/>
                <a:gridCol w="847702"/>
              </a:tblGrid>
              <a:tr h="491932">
                <a:tc>
                  <a:txBody>
                    <a:bodyPr/>
                    <a:lstStyle/>
                    <a:p>
                      <a:pPr algn="ctr">
                        <a:lnSpc>
                          <a:spcPct val="115000"/>
                        </a:lnSpc>
                        <a:spcAft>
                          <a:spcPts val="1000"/>
                        </a:spcAft>
                      </a:pPr>
                      <a:r>
                        <a:rPr lang="en-US" sz="1200" b="1" dirty="0">
                          <a:latin typeface="Calibri"/>
                          <a:ea typeface="Calibri"/>
                          <a:cs typeface="Times New Roman"/>
                        </a:rPr>
                        <a:t>Age at entry/Duration</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200" b="1">
                          <a:latin typeface="Calibri"/>
                          <a:ea typeface="Calibri"/>
                          <a:cs typeface="Times New Roman"/>
                        </a:rPr>
                        <a:t>40</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200" b="1">
                          <a:latin typeface="Calibri"/>
                          <a:ea typeface="Calibri"/>
                          <a:cs typeface="Times New Roman"/>
                        </a:rPr>
                        <a:t>60</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4094">
                <a:tc>
                  <a:txBody>
                    <a:bodyPr/>
                    <a:lstStyle/>
                    <a:p>
                      <a:pPr algn="ctr">
                        <a:lnSpc>
                          <a:spcPct val="115000"/>
                        </a:lnSpc>
                        <a:spcAft>
                          <a:spcPts val="1000"/>
                        </a:spcAft>
                      </a:pPr>
                      <a:r>
                        <a:rPr lang="en-US" sz="1200" b="1">
                          <a:latin typeface="Calibri"/>
                          <a:ea typeface="Calibri"/>
                          <a:cs typeface="Times New Roman"/>
                        </a:rPr>
                        <a:t>10</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200" dirty="0">
                          <a:latin typeface="Calibri"/>
                          <a:ea typeface="Calibri"/>
                          <a:cs typeface="Times New Roman"/>
                        </a:rPr>
                        <a:t>90,19</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200">
                          <a:latin typeface="Calibri"/>
                          <a:ea typeface="Calibri"/>
                          <a:cs typeface="Times New Roman"/>
                        </a:rPr>
                        <a:t>749,04</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4094">
                <a:tc>
                  <a:txBody>
                    <a:bodyPr/>
                    <a:lstStyle/>
                    <a:p>
                      <a:pPr algn="ctr">
                        <a:lnSpc>
                          <a:spcPct val="115000"/>
                        </a:lnSpc>
                        <a:spcAft>
                          <a:spcPts val="1000"/>
                        </a:spcAft>
                      </a:pPr>
                      <a:r>
                        <a:rPr lang="en-US" sz="1200" b="1">
                          <a:latin typeface="Calibri"/>
                          <a:ea typeface="Calibri"/>
                          <a:cs typeface="Times New Roman"/>
                        </a:rPr>
                        <a:t>20</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200">
                          <a:latin typeface="Calibri"/>
                          <a:ea typeface="Calibri"/>
                          <a:cs typeface="Times New Roman"/>
                        </a:rPr>
                        <a:t>175,95</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200" dirty="0">
                          <a:latin typeface="Calibri"/>
                          <a:ea typeface="Calibri"/>
                          <a:cs typeface="Times New Roman"/>
                        </a:rPr>
                        <a:t>1.320,07</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0674" name="AutoShape 18"/>
          <p:cNvSpPr>
            <a:spLocks noChangeShapeType="1"/>
          </p:cNvSpPr>
          <p:nvPr/>
        </p:nvSpPr>
        <p:spPr bwMode="auto">
          <a:xfrm>
            <a:off x="1043608" y="1268760"/>
            <a:ext cx="2466975"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70675" name="AutoShape 19"/>
          <p:cNvSpPr>
            <a:spLocks noChangeShapeType="1"/>
          </p:cNvSpPr>
          <p:nvPr/>
        </p:nvSpPr>
        <p:spPr bwMode="auto">
          <a:xfrm>
            <a:off x="5148064" y="1268760"/>
            <a:ext cx="2578100"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70677" name="Rectangle 2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70678" name="Rectangle 22"/>
          <p:cNvSpPr>
            <a:spLocks noChangeArrowheads="1"/>
          </p:cNvSpPr>
          <p:nvPr/>
        </p:nvSpPr>
        <p:spPr bwMode="auto">
          <a:xfrm>
            <a:off x="-1260648" y="725215"/>
            <a:ext cx="10081120" cy="61555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Table 1. Actuarial Periodic Premium – Female. Issue Time 2014, r = 2%, </a:t>
            </a:r>
            <a:r>
              <a:rPr kumimoji="0" lang="en-US" sz="16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i</a:t>
            </a:r>
            <a:r>
              <a:rPr kumimoji="0" lang="en-US" sz="16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7%, C = 200.000</a:t>
            </a:r>
            <a:endParaRPr kumimoji="0" lang="it-IT"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0679" name="Rectangle 23"/>
          <p:cNvSpPr>
            <a:spLocks noChangeArrowheads="1"/>
          </p:cNvSpPr>
          <p:nvPr/>
        </p:nvSpPr>
        <p:spPr bwMode="auto">
          <a:xfrm>
            <a:off x="1043608" y="1002794"/>
            <a:ext cx="8100392"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Table 1.a</a:t>
            </a:r>
            <a:r>
              <a:rPr kumimoji="0" lang="en-US" sz="12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Standard Insured Loan – SIL	                                      </a:t>
            </a:r>
            <a:r>
              <a:rPr kumimoji="0" lang="en-US" sz="1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Table 1.b</a:t>
            </a:r>
            <a:r>
              <a:rPr kumimoji="0" lang="en-US" sz="12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GB" sz="12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Specific Insured Loan – </a:t>
            </a:r>
            <a:r>
              <a:rPr kumimoji="0" lang="en-GB" sz="1200" b="0" i="1"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SpeIL</a:t>
            </a:r>
            <a:endParaRPr kumimoji="0" lang="it-IT"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0689" name="AutoShape 33"/>
          <p:cNvSpPr>
            <a:spLocks noChangeShapeType="1"/>
          </p:cNvSpPr>
          <p:nvPr/>
        </p:nvSpPr>
        <p:spPr bwMode="auto">
          <a:xfrm>
            <a:off x="179512" y="3140968"/>
            <a:ext cx="4262438"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70691" name="Rectangle 35"/>
          <p:cNvSpPr>
            <a:spLocks noChangeArrowheads="1"/>
          </p:cNvSpPr>
          <p:nvPr/>
        </p:nvSpPr>
        <p:spPr bwMode="auto">
          <a:xfrm>
            <a:off x="1205554" y="2658978"/>
            <a:ext cx="6750822" cy="55399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Table 2. Actuarial Periodic Premium                                                     Table 3. Actuarial Periodic Premium</a:t>
            </a:r>
            <a:endParaRPr kumimoji="0" lang="it-IT"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0692" name="Rectangle 36"/>
          <p:cNvSpPr>
            <a:spLocks noChangeArrowheads="1"/>
          </p:cNvSpPr>
          <p:nvPr/>
        </p:nvSpPr>
        <p:spPr bwMode="auto">
          <a:xfrm>
            <a:off x="0" y="2852936"/>
            <a:ext cx="9200917"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Female non-smokers. Issue Time 2014, r = 2%, </a:t>
            </a:r>
            <a:r>
              <a:rPr kumimoji="0" lang="en-US" sz="12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i</a:t>
            </a:r>
            <a:r>
              <a:rPr kumimoji="0" lang="en-US" sz="1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7%, C = 200.000                     Female smokers. Issue Time 2014, r = 2%, </a:t>
            </a:r>
            <a:r>
              <a:rPr kumimoji="0" lang="en-US" sz="12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i</a:t>
            </a:r>
            <a:r>
              <a:rPr kumimoji="0" lang="en-US" sz="1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7%, C = 200.000</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3" name="AutoShape 33"/>
          <p:cNvSpPr>
            <a:spLocks noChangeShapeType="1"/>
          </p:cNvSpPr>
          <p:nvPr/>
        </p:nvSpPr>
        <p:spPr bwMode="auto">
          <a:xfrm>
            <a:off x="4716016" y="3140968"/>
            <a:ext cx="4262438"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it-IT"/>
          </a:p>
        </p:txBody>
      </p:sp>
      <p:graphicFrame>
        <p:nvGraphicFramePr>
          <p:cNvPr id="65" name="Tabella 64"/>
          <p:cNvGraphicFramePr>
            <a:graphicFrameLocks noGrp="1"/>
          </p:cNvGraphicFramePr>
          <p:nvPr/>
        </p:nvGraphicFramePr>
        <p:xfrm>
          <a:off x="107504" y="3789040"/>
          <a:ext cx="2064206" cy="1224136"/>
        </p:xfrm>
        <a:graphic>
          <a:graphicData uri="http://schemas.openxmlformats.org/drawingml/2006/table">
            <a:tbl>
              <a:tblPr/>
              <a:tblGrid>
                <a:gridCol w="923290"/>
                <a:gridCol w="533557"/>
                <a:gridCol w="607359"/>
              </a:tblGrid>
              <a:tr h="541517">
                <a:tc>
                  <a:txBody>
                    <a:bodyPr/>
                    <a:lstStyle/>
                    <a:p>
                      <a:pPr algn="l">
                        <a:lnSpc>
                          <a:spcPct val="115000"/>
                        </a:lnSpc>
                        <a:spcAft>
                          <a:spcPts val="0"/>
                        </a:spcAft>
                      </a:pPr>
                      <a:r>
                        <a:rPr lang="en-US" sz="1200" b="1" dirty="0">
                          <a:latin typeface="Calibri"/>
                          <a:ea typeface="Calibri"/>
                          <a:cs typeface="Times New Roman"/>
                        </a:rPr>
                        <a:t>Age at </a:t>
                      </a:r>
                      <a:r>
                        <a:rPr lang="en-US" sz="1200" b="1" dirty="0" err="1" smtClean="0">
                          <a:latin typeface="Calibri"/>
                          <a:ea typeface="Calibri"/>
                          <a:cs typeface="Times New Roman"/>
                        </a:rPr>
                        <a:t>ent</a:t>
                      </a:r>
                      <a:r>
                        <a:rPr lang="en-US" sz="1200" b="1" dirty="0" smtClean="0">
                          <a:latin typeface="Calibri"/>
                          <a:ea typeface="Calibri"/>
                          <a:cs typeface="Times New Roman"/>
                        </a:rPr>
                        <a:t>./</a:t>
                      </a:r>
                      <a:endParaRPr lang="it-IT" sz="1100" dirty="0">
                        <a:latin typeface="Calibri"/>
                        <a:ea typeface="Calibri"/>
                        <a:cs typeface="Times New Roman"/>
                      </a:endParaRPr>
                    </a:p>
                    <a:p>
                      <a:pPr algn="l">
                        <a:lnSpc>
                          <a:spcPct val="115000"/>
                        </a:lnSpc>
                        <a:spcAft>
                          <a:spcPts val="0"/>
                        </a:spcAft>
                      </a:pPr>
                      <a:r>
                        <a:rPr lang="en-US" sz="1200" b="1" dirty="0">
                          <a:latin typeface="Calibri"/>
                          <a:ea typeface="Calibri"/>
                          <a:cs typeface="Times New Roman"/>
                        </a:rPr>
                        <a:t>Duration</a:t>
                      </a:r>
                      <a:endParaRPr lang="it-IT"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200" b="1" dirty="0">
                          <a:latin typeface="Calibri"/>
                          <a:ea typeface="Calibri"/>
                          <a:cs typeface="Times New Roman"/>
                        </a:rPr>
                        <a:t>40</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200" b="1" dirty="0">
                          <a:latin typeface="Calibri"/>
                          <a:ea typeface="Calibri"/>
                          <a:cs typeface="Times New Roman"/>
                        </a:rPr>
                        <a:t>60</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0083">
                <a:tc>
                  <a:txBody>
                    <a:bodyPr/>
                    <a:lstStyle/>
                    <a:p>
                      <a:pPr algn="ctr">
                        <a:lnSpc>
                          <a:spcPct val="115000"/>
                        </a:lnSpc>
                        <a:spcAft>
                          <a:spcPts val="1000"/>
                        </a:spcAft>
                      </a:pPr>
                      <a:r>
                        <a:rPr lang="en-US" sz="1200" b="1">
                          <a:latin typeface="Calibri"/>
                          <a:ea typeface="Calibri"/>
                          <a:cs typeface="Times New Roman"/>
                        </a:rPr>
                        <a:t>10</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200" dirty="0" smtClean="0">
                          <a:latin typeface="Calibri"/>
                          <a:ea typeface="Calibri"/>
                          <a:cs typeface="Times New Roman"/>
                        </a:rPr>
                        <a:t>262,4</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200" dirty="0" smtClean="0">
                          <a:latin typeface="Calibri"/>
                          <a:ea typeface="Calibri"/>
                          <a:cs typeface="Times New Roman"/>
                        </a:rPr>
                        <a:t>831,4</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2536">
                <a:tc>
                  <a:txBody>
                    <a:bodyPr/>
                    <a:lstStyle/>
                    <a:p>
                      <a:pPr algn="ctr">
                        <a:lnSpc>
                          <a:spcPct val="115000"/>
                        </a:lnSpc>
                        <a:spcAft>
                          <a:spcPts val="1000"/>
                        </a:spcAft>
                      </a:pPr>
                      <a:r>
                        <a:rPr lang="en-US" sz="1200" b="1">
                          <a:latin typeface="Calibri"/>
                          <a:ea typeface="Calibri"/>
                          <a:cs typeface="Times New Roman"/>
                        </a:rPr>
                        <a:t>20</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200" dirty="0" smtClean="0">
                          <a:latin typeface="Calibri"/>
                          <a:ea typeface="Calibri"/>
                          <a:cs typeface="Times New Roman"/>
                        </a:rPr>
                        <a:t>422,3</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200" dirty="0" smtClean="0">
                          <a:latin typeface="Calibri"/>
                          <a:ea typeface="Calibri"/>
                          <a:cs typeface="Times New Roman"/>
                        </a:rPr>
                        <a:t>1198,6</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67" name="Connettore 1 66"/>
          <p:cNvCxnSpPr/>
          <p:nvPr/>
        </p:nvCxnSpPr>
        <p:spPr>
          <a:xfrm>
            <a:off x="827584" y="1052736"/>
            <a:ext cx="7488832"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68" name="Tabella 67"/>
          <p:cNvGraphicFramePr>
            <a:graphicFrameLocks noGrp="1"/>
          </p:cNvGraphicFramePr>
          <p:nvPr/>
        </p:nvGraphicFramePr>
        <p:xfrm>
          <a:off x="6804248" y="3789040"/>
          <a:ext cx="2237423" cy="1262249"/>
        </p:xfrm>
        <a:graphic>
          <a:graphicData uri="http://schemas.openxmlformats.org/drawingml/2006/table">
            <a:tbl>
              <a:tblPr/>
              <a:tblGrid>
                <a:gridCol w="923290"/>
                <a:gridCol w="599123"/>
                <a:gridCol w="715010"/>
              </a:tblGrid>
              <a:tr h="594160">
                <a:tc>
                  <a:txBody>
                    <a:bodyPr/>
                    <a:lstStyle/>
                    <a:p>
                      <a:pPr algn="l">
                        <a:lnSpc>
                          <a:spcPct val="115000"/>
                        </a:lnSpc>
                        <a:spcAft>
                          <a:spcPts val="0"/>
                        </a:spcAft>
                      </a:pPr>
                      <a:r>
                        <a:rPr lang="en-US" sz="1200" b="1" dirty="0" smtClean="0">
                          <a:latin typeface="Calibri"/>
                          <a:ea typeface="Calibri"/>
                          <a:cs typeface="Times New Roman"/>
                        </a:rPr>
                        <a:t>Age at </a:t>
                      </a:r>
                      <a:r>
                        <a:rPr lang="en-US" sz="1200" b="1" dirty="0" err="1" smtClean="0">
                          <a:latin typeface="Calibri"/>
                          <a:ea typeface="Calibri"/>
                          <a:cs typeface="Times New Roman"/>
                        </a:rPr>
                        <a:t>ent</a:t>
                      </a:r>
                      <a:r>
                        <a:rPr lang="en-US" sz="1200" b="1" dirty="0" smtClean="0">
                          <a:latin typeface="Calibri"/>
                          <a:ea typeface="Calibri"/>
                          <a:cs typeface="Times New Roman"/>
                        </a:rPr>
                        <a:t>./</a:t>
                      </a:r>
                      <a:endParaRPr lang="it-IT" sz="1100" dirty="0" smtClean="0">
                        <a:latin typeface="Calibri"/>
                        <a:ea typeface="Calibri"/>
                        <a:cs typeface="Times New Roman"/>
                      </a:endParaRPr>
                    </a:p>
                    <a:p>
                      <a:pPr algn="l">
                        <a:lnSpc>
                          <a:spcPct val="115000"/>
                        </a:lnSpc>
                        <a:spcAft>
                          <a:spcPts val="0"/>
                        </a:spcAft>
                      </a:pPr>
                      <a:r>
                        <a:rPr lang="en-US" sz="1200" b="1" dirty="0" smtClean="0">
                          <a:latin typeface="Calibri"/>
                          <a:ea typeface="Calibri"/>
                          <a:cs typeface="Times New Roman"/>
                        </a:rPr>
                        <a:t>Duration</a:t>
                      </a:r>
                      <a:endParaRPr lang="it-IT"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200" b="1" dirty="0">
                          <a:latin typeface="Calibri"/>
                          <a:ea typeface="Calibri"/>
                          <a:cs typeface="Times New Roman"/>
                        </a:rPr>
                        <a:t>40</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200" b="1">
                          <a:latin typeface="Calibri"/>
                          <a:ea typeface="Calibri"/>
                          <a:cs typeface="Times New Roman"/>
                        </a:rPr>
                        <a:t>60</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2844">
                <a:tc>
                  <a:txBody>
                    <a:bodyPr/>
                    <a:lstStyle/>
                    <a:p>
                      <a:pPr algn="ctr">
                        <a:lnSpc>
                          <a:spcPct val="115000"/>
                        </a:lnSpc>
                        <a:spcAft>
                          <a:spcPts val="1000"/>
                        </a:spcAft>
                      </a:pPr>
                      <a:r>
                        <a:rPr lang="en-US" sz="1200" b="1" dirty="0">
                          <a:latin typeface="Calibri"/>
                          <a:ea typeface="Calibri"/>
                          <a:cs typeface="Times New Roman"/>
                        </a:rPr>
                        <a:t>10</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200" dirty="0" smtClean="0">
                          <a:latin typeface="Calibri"/>
                          <a:ea typeface="Calibri"/>
                          <a:cs typeface="Times New Roman"/>
                        </a:rPr>
                        <a:t>352,21</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200" dirty="0" smtClean="0">
                          <a:latin typeface="Calibri"/>
                          <a:ea typeface="Calibri"/>
                          <a:cs typeface="Times New Roman"/>
                        </a:rPr>
                        <a:t>1304,3</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245">
                <a:tc>
                  <a:txBody>
                    <a:bodyPr/>
                    <a:lstStyle/>
                    <a:p>
                      <a:pPr algn="ctr">
                        <a:lnSpc>
                          <a:spcPct val="115000"/>
                        </a:lnSpc>
                        <a:spcAft>
                          <a:spcPts val="1000"/>
                        </a:spcAft>
                      </a:pPr>
                      <a:r>
                        <a:rPr lang="en-US" sz="1200" b="1" dirty="0">
                          <a:latin typeface="Calibri"/>
                          <a:ea typeface="Calibri"/>
                          <a:cs typeface="Times New Roman"/>
                        </a:rPr>
                        <a:t>20</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200" dirty="0" smtClean="0">
                          <a:latin typeface="Calibri"/>
                          <a:ea typeface="Calibri"/>
                          <a:cs typeface="Times New Roman"/>
                        </a:rPr>
                        <a:t>580,7</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200" dirty="0" smtClean="0">
                          <a:latin typeface="Calibri"/>
                          <a:ea typeface="Calibri"/>
                          <a:cs typeface="Times New Roman"/>
                        </a:rPr>
                        <a:t>2034,17</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0694" name="AutoShape 38"/>
          <p:cNvSpPr>
            <a:spLocks noChangeShapeType="1"/>
          </p:cNvSpPr>
          <p:nvPr/>
        </p:nvSpPr>
        <p:spPr bwMode="auto">
          <a:xfrm>
            <a:off x="2483768" y="3645024"/>
            <a:ext cx="1774825"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70693" name="AutoShape 37"/>
          <p:cNvSpPr>
            <a:spLocks noChangeShapeType="1"/>
          </p:cNvSpPr>
          <p:nvPr/>
        </p:nvSpPr>
        <p:spPr bwMode="auto">
          <a:xfrm>
            <a:off x="179512" y="3645024"/>
            <a:ext cx="1854200"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70695" name="AutoShape 39"/>
          <p:cNvSpPr>
            <a:spLocks noChangeShapeType="1"/>
          </p:cNvSpPr>
          <p:nvPr/>
        </p:nvSpPr>
        <p:spPr bwMode="auto">
          <a:xfrm>
            <a:off x="5004048" y="3645024"/>
            <a:ext cx="1774825"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70696" name="AutoShape 40"/>
          <p:cNvSpPr>
            <a:spLocks noChangeShapeType="1"/>
          </p:cNvSpPr>
          <p:nvPr/>
        </p:nvSpPr>
        <p:spPr bwMode="auto">
          <a:xfrm>
            <a:off x="7092280" y="3645024"/>
            <a:ext cx="1774825"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70697" name="Rectangle 41"/>
          <p:cNvSpPr>
            <a:spLocks noChangeArrowheads="1"/>
          </p:cNvSpPr>
          <p:nvPr/>
        </p:nvSpPr>
        <p:spPr bwMode="auto">
          <a:xfrm>
            <a:off x="-180528" y="3284984"/>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Table 2.a</a:t>
            </a:r>
            <a:r>
              <a:rPr kumimoji="0" lang="en-US" sz="12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Stand. C. I. Loan              </a:t>
            </a:r>
            <a:r>
              <a:rPr kumimoji="0" lang="en-US" sz="1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Table 2.b</a:t>
            </a:r>
            <a:r>
              <a:rPr kumimoji="0" lang="en-US" sz="12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Standard C.I. Loan                          </a:t>
            </a:r>
            <a:r>
              <a:rPr kumimoji="0" lang="en-US" sz="1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Table 3.a</a:t>
            </a:r>
            <a:r>
              <a:rPr kumimoji="0" lang="en-US" sz="12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Stand. C. I. Loan              </a:t>
            </a:r>
            <a:r>
              <a:rPr kumimoji="0" lang="en-US" sz="1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Table 3.b</a:t>
            </a:r>
            <a:r>
              <a:rPr kumimoji="0" lang="en-US" sz="12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Standard C.I. Loan</a:t>
            </a:r>
            <a:endParaRPr kumimoji="0" lang="it-IT"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0698" name="Rectangle 42"/>
          <p:cNvSpPr>
            <a:spLocks noChangeArrowheads="1"/>
          </p:cNvSpPr>
          <p:nvPr/>
        </p:nvSpPr>
        <p:spPr bwMode="auto">
          <a:xfrm>
            <a:off x="-108520" y="3375084"/>
            <a:ext cx="8969763"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(Stand Alone)- </a:t>
            </a:r>
            <a:r>
              <a:rPr kumimoji="0" lang="en-US" sz="1200" b="0" i="1"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SCILsa</a:t>
            </a:r>
            <a:r>
              <a:rPr kumimoji="0" lang="en-US" sz="12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(Accelerated) – </a:t>
            </a:r>
            <a:r>
              <a:rPr kumimoji="0" lang="en-US" sz="1200" b="0" i="1"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SCILa</a:t>
            </a:r>
            <a:r>
              <a:rPr kumimoji="0" lang="en-US" sz="12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(Stand Alone)- </a:t>
            </a:r>
            <a:r>
              <a:rPr kumimoji="0" lang="en-US" sz="1200" b="0" i="1"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SCILsa</a:t>
            </a:r>
            <a:r>
              <a:rPr lang="en-US" sz="1200" i="1" dirty="0" smtClean="0">
                <a:latin typeface="Calibri" pitchFamily="34" charset="0"/>
                <a:ea typeface="Calibri" pitchFamily="34" charset="0"/>
                <a:cs typeface="Times New Roman" pitchFamily="18" charset="0"/>
              </a:rPr>
              <a:t>                     </a:t>
            </a:r>
            <a:r>
              <a:rPr kumimoji="0" lang="en-US" sz="12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(Accelerated) – </a:t>
            </a:r>
            <a:r>
              <a:rPr kumimoji="0" lang="en-US" sz="1200" b="0" i="1"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SCILa</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75" name="Tabella 74"/>
          <p:cNvGraphicFramePr>
            <a:graphicFrameLocks noGrp="1"/>
          </p:cNvGraphicFramePr>
          <p:nvPr/>
        </p:nvGraphicFramePr>
        <p:xfrm>
          <a:off x="2267744" y="3789040"/>
          <a:ext cx="2157564" cy="1224136"/>
        </p:xfrm>
        <a:graphic>
          <a:graphicData uri="http://schemas.openxmlformats.org/drawingml/2006/table">
            <a:tbl>
              <a:tblPr/>
              <a:tblGrid>
                <a:gridCol w="955168"/>
                <a:gridCol w="574131"/>
                <a:gridCol w="628265"/>
              </a:tblGrid>
              <a:tr h="429314">
                <a:tc>
                  <a:txBody>
                    <a:bodyPr/>
                    <a:lstStyle/>
                    <a:p>
                      <a:pPr algn="l">
                        <a:lnSpc>
                          <a:spcPct val="115000"/>
                        </a:lnSpc>
                        <a:spcAft>
                          <a:spcPts val="0"/>
                        </a:spcAft>
                      </a:pPr>
                      <a:r>
                        <a:rPr lang="en-US" sz="1200" b="1" dirty="0" smtClean="0">
                          <a:latin typeface="Calibri"/>
                          <a:ea typeface="Calibri"/>
                          <a:cs typeface="Times New Roman"/>
                        </a:rPr>
                        <a:t>Age at </a:t>
                      </a:r>
                      <a:r>
                        <a:rPr lang="en-US" sz="1200" b="1" dirty="0" err="1" smtClean="0">
                          <a:latin typeface="Calibri"/>
                          <a:ea typeface="Calibri"/>
                          <a:cs typeface="Times New Roman"/>
                        </a:rPr>
                        <a:t>ent</a:t>
                      </a:r>
                      <a:r>
                        <a:rPr lang="en-US" sz="1200" b="1" dirty="0" smtClean="0">
                          <a:latin typeface="Calibri"/>
                          <a:ea typeface="Calibri"/>
                          <a:cs typeface="Times New Roman"/>
                        </a:rPr>
                        <a:t>./</a:t>
                      </a:r>
                      <a:endParaRPr lang="it-IT" sz="1100" dirty="0" smtClean="0">
                        <a:latin typeface="Calibri"/>
                        <a:ea typeface="Calibri"/>
                        <a:cs typeface="Times New Roman"/>
                      </a:endParaRPr>
                    </a:p>
                    <a:p>
                      <a:pPr algn="l">
                        <a:lnSpc>
                          <a:spcPct val="115000"/>
                        </a:lnSpc>
                        <a:spcAft>
                          <a:spcPts val="0"/>
                        </a:spcAft>
                      </a:pPr>
                      <a:r>
                        <a:rPr lang="en-US" sz="1200" b="1" dirty="0" smtClean="0">
                          <a:latin typeface="Calibri"/>
                          <a:ea typeface="Calibri"/>
                          <a:cs typeface="Times New Roman"/>
                        </a:rPr>
                        <a:t>Duration</a:t>
                      </a:r>
                      <a:endParaRPr lang="it-IT"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200" b="1">
                          <a:latin typeface="Calibri"/>
                          <a:ea typeface="Calibri"/>
                          <a:cs typeface="Times New Roman"/>
                        </a:rPr>
                        <a:t>40</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200" b="1" dirty="0">
                          <a:latin typeface="Calibri"/>
                          <a:ea typeface="Calibri"/>
                          <a:cs typeface="Times New Roman"/>
                        </a:rPr>
                        <a:t>60</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6441">
                <a:tc>
                  <a:txBody>
                    <a:bodyPr/>
                    <a:lstStyle/>
                    <a:p>
                      <a:pPr algn="ctr">
                        <a:lnSpc>
                          <a:spcPct val="115000"/>
                        </a:lnSpc>
                        <a:spcAft>
                          <a:spcPts val="1000"/>
                        </a:spcAft>
                      </a:pPr>
                      <a:r>
                        <a:rPr lang="en-US" sz="1200" b="1" dirty="0">
                          <a:latin typeface="Calibri"/>
                          <a:ea typeface="Calibri"/>
                          <a:cs typeface="Times New Roman"/>
                        </a:rPr>
                        <a:t>10</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200" dirty="0" smtClean="0">
                          <a:latin typeface="Calibri"/>
                          <a:ea typeface="Calibri"/>
                          <a:cs typeface="Times New Roman"/>
                        </a:rPr>
                        <a:t>285,62</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200" dirty="0" smtClean="0">
                          <a:latin typeface="Calibri"/>
                          <a:ea typeface="Calibri"/>
                          <a:cs typeface="Times New Roman"/>
                        </a:rPr>
                        <a:t>925,37</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8381">
                <a:tc>
                  <a:txBody>
                    <a:bodyPr/>
                    <a:lstStyle/>
                    <a:p>
                      <a:pPr algn="ctr">
                        <a:lnSpc>
                          <a:spcPct val="115000"/>
                        </a:lnSpc>
                        <a:spcAft>
                          <a:spcPts val="1000"/>
                        </a:spcAft>
                      </a:pPr>
                      <a:r>
                        <a:rPr lang="en-US" sz="1200" b="1" dirty="0">
                          <a:latin typeface="Calibri"/>
                          <a:ea typeface="Calibri"/>
                          <a:cs typeface="Times New Roman"/>
                        </a:rPr>
                        <a:t>20</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200" dirty="0" smtClean="0">
                          <a:latin typeface="Calibri"/>
                          <a:ea typeface="Calibri"/>
                          <a:cs typeface="Times New Roman"/>
                        </a:rPr>
                        <a:t>456,98</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200" dirty="0" smtClean="0">
                          <a:latin typeface="Calibri"/>
                          <a:ea typeface="Calibri"/>
                          <a:cs typeface="Times New Roman"/>
                        </a:rPr>
                        <a:t>1424,2</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76" name="Tabella 75"/>
          <p:cNvGraphicFramePr>
            <a:graphicFrameLocks noGrp="1"/>
          </p:cNvGraphicFramePr>
          <p:nvPr/>
        </p:nvGraphicFramePr>
        <p:xfrm>
          <a:off x="4526504" y="3789040"/>
          <a:ext cx="2120900" cy="1224136"/>
        </p:xfrm>
        <a:graphic>
          <a:graphicData uri="http://schemas.openxmlformats.org/drawingml/2006/table">
            <a:tbl>
              <a:tblPr/>
              <a:tblGrid>
                <a:gridCol w="923290"/>
                <a:gridCol w="560070"/>
                <a:gridCol w="637540"/>
              </a:tblGrid>
              <a:tr h="541517">
                <a:tc>
                  <a:txBody>
                    <a:bodyPr/>
                    <a:lstStyle/>
                    <a:p>
                      <a:pPr algn="l">
                        <a:lnSpc>
                          <a:spcPct val="115000"/>
                        </a:lnSpc>
                        <a:spcAft>
                          <a:spcPts val="0"/>
                        </a:spcAft>
                      </a:pPr>
                      <a:r>
                        <a:rPr lang="en-US" sz="1200" b="1" dirty="0" smtClean="0">
                          <a:latin typeface="Calibri"/>
                          <a:ea typeface="Calibri"/>
                          <a:cs typeface="Times New Roman"/>
                        </a:rPr>
                        <a:t>Age at </a:t>
                      </a:r>
                      <a:r>
                        <a:rPr lang="en-US" sz="1200" b="1" dirty="0" err="1" smtClean="0">
                          <a:latin typeface="Calibri"/>
                          <a:ea typeface="Calibri"/>
                          <a:cs typeface="Times New Roman"/>
                        </a:rPr>
                        <a:t>ent</a:t>
                      </a:r>
                      <a:r>
                        <a:rPr lang="en-US" sz="1200" b="1" dirty="0" smtClean="0">
                          <a:latin typeface="Calibri"/>
                          <a:ea typeface="Calibri"/>
                          <a:cs typeface="Times New Roman"/>
                        </a:rPr>
                        <a:t>./</a:t>
                      </a:r>
                      <a:endParaRPr lang="it-IT" sz="1100" dirty="0" smtClean="0">
                        <a:latin typeface="Calibri"/>
                        <a:ea typeface="Calibri"/>
                        <a:cs typeface="Times New Roman"/>
                      </a:endParaRPr>
                    </a:p>
                    <a:p>
                      <a:pPr algn="l">
                        <a:lnSpc>
                          <a:spcPct val="115000"/>
                        </a:lnSpc>
                        <a:spcAft>
                          <a:spcPts val="0"/>
                        </a:spcAft>
                      </a:pPr>
                      <a:r>
                        <a:rPr lang="en-US" sz="1200" b="1" dirty="0" smtClean="0">
                          <a:latin typeface="Calibri"/>
                          <a:ea typeface="Calibri"/>
                          <a:cs typeface="Times New Roman"/>
                        </a:rPr>
                        <a:t>Duration</a:t>
                      </a:r>
                      <a:endParaRPr lang="it-IT"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200" b="1" dirty="0">
                          <a:latin typeface="Calibri"/>
                          <a:ea typeface="Calibri"/>
                          <a:cs typeface="Times New Roman"/>
                        </a:rPr>
                        <a:t>40</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200" b="1" dirty="0">
                          <a:latin typeface="Calibri"/>
                          <a:ea typeface="Calibri"/>
                          <a:cs typeface="Times New Roman"/>
                        </a:rPr>
                        <a:t>60</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0083">
                <a:tc>
                  <a:txBody>
                    <a:bodyPr/>
                    <a:lstStyle/>
                    <a:p>
                      <a:pPr algn="ctr">
                        <a:lnSpc>
                          <a:spcPct val="115000"/>
                        </a:lnSpc>
                        <a:spcAft>
                          <a:spcPts val="1000"/>
                        </a:spcAft>
                      </a:pPr>
                      <a:r>
                        <a:rPr lang="en-US" sz="1200" b="1" dirty="0">
                          <a:latin typeface="Calibri"/>
                          <a:ea typeface="Calibri"/>
                          <a:cs typeface="Times New Roman"/>
                        </a:rPr>
                        <a:t>10</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200" dirty="0" smtClean="0">
                          <a:latin typeface="Calibri"/>
                          <a:ea typeface="Calibri"/>
                          <a:cs typeface="Times New Roman"/>
                        </a:rPr>
                        <a:t>213,8</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200" dirty="0" smtClean="0">
                          <a:latin typeface="Calibri"/>
                          <a:ea typeface="Calibri"/>
                          <a:cs typeface="Times New Roman"/>
                        </a:rPr>
                        <a:t>805</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2536">
                <a:tc>
                  <a:txBody>
                    <a:bodyPr/>
                    <a:lstStyle/>
                    <a:p>
                      <a:pPr algn="ctr">
                        <a:lnSpc>
                          <a:spcPct val="115000"/>
                        </a:lnSpc>
                        <a:spcAft>
                          <a:spcPts val="1000"/>
                        </a:spcAft>
                      </a:pPr>
                      <a:r>
                        <a:rPr lang="en-US" sz="1200" b="1" dirty="0">
                          <a:latin typeface="Calibri"/>
                          <a:ea typeface="Calibri"/>
                          <a:cs typeface="Times New Roman"/>
                        </a:rPr>
                        <a:t>20</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200" dirty="0" smtClean="0">
                          <a:latin typeface="Calibri"/>
                          <a:ea typeface="Calibri"/>
                          <a:cs typeface="Times New Roman"/>
                        </a:rPr>
                        <a:t>273,2</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200" dirty="0" smtClean="0">
                          <a:latin typeface="Calibri"/>
                          <a:ea typeface="Calibri"/>
                          <a:cs typeface="Times New Roman"/>
                        </a:rPr>
                        <a:t>925,8</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0701" name="Rectangle 4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 name="Tabella 31"/>
          <p:cNvGraphicFramePr>
            <a:graphicFrameLocks noGrp="1"/>
          </p:cNvGraphicFramePr>
          <p:nvPr/>
        </p:nvGraphicFramePr>
        <p:xfrm>
          <a:off x="4993213" y="1482486"/>
          <a:ext cx="3179187" cy="1082418"/>
        </p:xfrm>
        <a:graphic>
          <a:graphicData uri="http://schemas.openxmlformats.org/drawingml/2006/table">
            <a:tbl>
              <a:tblPr/>
              <a:tblGrid>
                <a:gridCol w="1777077"/>
                <a:gridCol w="701055"/>
                <a:gridCol w="701055"/>
              </a:tblGrid>
              <a:tr h="359941">
                <a:tc>
                  <a:txBody>
                    <a:bodyPr/>
                    <a:lstStyle/>
                    <a:p>
                      <a:pPr algn="ctr">
                        <a:lnSpc>
                          <a:spcPct val="115000"/>
                        </a:lnSpc>
                        <a:spcAft>
                          <a:spcPts val="1000"/>
                        </a:spcAft>
                      </a:pPr>
                      <a:r>
                        <a:rPr lang="en-US" sz="1200" b="1" dirty="0">
                          <a:latin typeface="Calibri"/>
                          <a:ea typeface="Calibri"/>
                          <a:cs typeface="Times New Roman"/>
                        </a:rPr>
                        <a:t>Age at entry/Duration</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200" b="1">
                          <a:latin typeface="Calibri"/>
                          <a:ea typeface="Calibri"/>
                          <a:cs typeface="Times New Roman"/>
                        </a:rPr>
                        <a:t>40</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200" b="1" dirty="0">
                          <a:latin typeface="Calibri"/>
                          <a:ea typeface="Calibri"/>
                          <a:cs typeface="Times New Roman"/>
                        </a:rPr>
                        <a:t>60</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9941">
                <a:tc>
                  <a:txBody>
                    <a:bodyPr/>
                    <a:lstStyle/>
                    <a:p>
                      <a:pPr algn="ctr">
                        <a:lnSpc>
                          <a:spcPct val="115000"/>
                        </a:lnSpc>
                        <a:spcAft>
                          <a:spcPts val="1000"/>
                        </a:spcAft>
                      </a:pPr>
                      <a:r>
                        <a:rPr lang="en-US" sz="1200" b="1" dirty="0">
                          <a:latin typeface="Calibri"/>
                          <a:ea typeface="Calibri"/>
                          <a:cs typeface="Times New Roman"/>
                        </a:rPr>
                        <a:t>10</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200" dirty="0" smtClean="0">
                          <a:latin typeface="Calibri"/>
                          <a:ea typeface="Calibri"/>
                          <a:cs typeface="Times New Roman"/>
                        </a:rPr>
                        <a:t>64,87</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200" dirty="0" smtClean="0">
                          <a:latin typeface="Calibri"/>
                          <a:ea typeface="Calibri"/>
                          <a:cs typeface="Times New Roman"/>
                        </a:rPr>
                        <a:t>746,67</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2536">
                <a:tc>
                  <a:txBody>
                    <a:bodyPr/>
                    <a:lstStyle/>
                    <a:p>
                      <a:pPr algn="ctr">
                        <a:lnSpc>
                          <a:spcPct val="115000"/>
                        </a:lnSpc>
                        <a:spcAft>
                          <a:spcPts val="1000"/>
                        </a:spcAft>
                      </a:pPr>
                      <a:r>
                        <a:rPr lang="en-US" sz="1200" b="1" dirty="0">
                          <a:latin typeface="Calibri"/>
                          <a:ea typeface="Calibri"/>
                          <a:cs typeface="Times New Roman"/>
                        </a:rPr>
                        <a:t>20</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200" dirty="0" smtClean="0">
                          <a:latin typeface="Calibri"/>
                          <a:ea typeface="Calibri"/>
                          <a:cs typeface="Times New Roman"/>
                        </a:rPr>
                        <a:t>129,59</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200" dirty="0" smtClean="0">
                          <a:latin typeface="Calibri"/>
                          <a:ea typeface="Calibri"/>
                          <a:cs typeface="Times New Roman"/>
                        </a:rPr>
                        <a:t>1.440,78</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33" name="Tabella 32"/>
          <p:cNvGraphicFramePr>
            <a:graphicFrameLocks noGrp="1"/>
          </p:cNvGraphicFramePr>
          <p:nvPr/>
        </p:nvGraphicFramePr>
        <p:xfrm>
          <a:off x="755576" y="1484784"/>
          <a:ext cx="3384375" cy="1080120"/>
        </p:xfrm>
        <a:graphic>
          <a:graphicData uri="http://schemas.openxmlformats.org/drawingml/2006/table">
            <a:tbl>
              <a:tblPr/>
              <a:tblGrid>
                <a:gridCol w="1819057"/>
                <a:gridCol w="717616"/>
                <a:gridCol w="847702"/>
              </a:tblGrid>
              <a:tr h="491932">
                <a:tc>
                  <a:txBody>
                    <a:bodyPr/>
                    <a:lstStyle/>
                    <a:p>
                      <a:pPr algn="ctr">
                        <a:lnSpc>
                          <a:spcPct val="115000"/>
                        </a:lnSpc>
                        <a:spcAft>
                          <a:spcPts val="1000"/>
                        </a:spcAft>
                      </a:pPr>
                      <a:r>
                        <a:rPr lang="en-US" sz="1200" b="1" dirty="0">
                          <a:latin typeface="Calibri"/>
                          <a:ea typeface="Calibri"/>
                          <a:cs typeface="Times New Roman"/>
                        </a:rPr>
                        <a:t>Age at entry/Duration</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200" b="1">
                          <a:latin typeface="Calibri"/>
                          <a:ea typeface="Calibri"/>
                          <a:cs typeface="Times New Roman"/>
                        </a:rPr>
                        <a:t>40</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200" b="1">
                          <a:latin typeface="Calibri"/>
                          <a:ea typeface="Calibri"/>
                          <a:cs typeface="Times New Roman"/>
                        </a:rPr>
                        <a:t>60</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4094">
                <a:tc>
                  <a:txBody>
                    <a:bodyPr/>
                    <a:lstStyle/>
                    <a:p>
                      <a:pPr algn="ctr">
                        <a:lnSpc>
                          <a:spcPct val="115000"/>
                        </a:lnSpc>
                        <a:spcAft>
                          <a:spcPts val="1000"/>
                        </a:spcAft>
                      </a:pPr>
                      <a:r>
                        <a:rPr lang="en-US" sz="1200" b="1">
                          <a:latin typeface="Calibri"/>
                          <a:ea typeface="Calibri"/>
                          <a:cs typeface="Times New Roman"/>
                        </a:rPr>
                        <a:t>10</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200" dirty="0" smtClean="0">
                          <a:latin typeface="Calibri"/>
                          <a:ea typeface="Calibri"/>
                          <a:cs typeface="Times New Roman"/>
                        </a:rPr>
                        <a:t>108,23</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200" dirty="0" smtClean="0">
                          <a:latin typeface="Calibri"/>
                          <a:ea typeface="Calibri"/>
                          <a:cs typeface="Times New Roman"/>
                        </a:rPr>
                        <a:t>1.251,55</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4094">
                <a:tc>
                  <a:txBody>
                    <a:bodyPr/>
                    <a:lstStyle/>
                    <a:p>
                      <a:pPr algn="ctr">
                        <a:lnSpc>
                          <a:spcPct val="115000"/>
                        </a:lnSpc>
                        <a:spcAft>
                          <a:spcPts val="1000"/>
                        </a:spcAft>
                      </a:pPr>
                      <a:r>
                        <a:rPr lang="en-US" sz="1200" b="1" dirty="0">
                          <a:latin typeface="Calibri"/>
                          <a:ea typeface="Calibri"/>
                          <a:cs typeface="Times New Roman"/>
                        </a:rPr>
                        <a:t>20</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200" dirty="0" smtClean="0">
                          <a:latin typeface="Calibri"/>
                          <a:ea typeface="Calibri"/>
                          <a:cs typeface="Times New Roman"/>
                        </a:rPr>
                        <a:t>231,06</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200" dirty="0" smtClean="0">
                          <a:latin typeface="Calibri"/>
                          <a:ea typeface="Calibri"/>
                          <a:cs typeface="Times New Roman"/>
                        </a:rPr>
                        <a:t>2.106,08</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0674" name="AutoShape 18"/>
          <p:cNvSpPr>
            <a:spLocks noChangeShapeType="1"/>
          </p:cNvSpPr>
          <p:nvPr/>
        </p:nvSpPr>
        <p:spPr bwMode="auto">
          <a:xfrm>
            <a:off x="1043608" y="1268760"/>
            <a:ext cx="2466975"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70675" name="AutoShape 19"/>
          <p:cNvSpPr>
            <a:spLocks noChangeShapeType="1"/>
          </p:cNvSpPr>
          <p:nvPr/>
        </p:nvSpPr>
        <p:spPr bwMode="auto">
          <a:xfrm>
            <a:off x="5148064" y="1268760"/>
            <a:ext cx="2578100"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70677" name="Rectangle 2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70678" name="Rectangle 22"/>
          <p:cNvSpPr>
            <a:spLocks noChangeArrowheads="1"/>
          </p:cNvSpPr>
          <p:nvPr/>
        </p:nvSpPr>
        <p:spPr bwMode="auto">
          <a:xfrm>
            <a:off x="-1260648" y="725215"/>
            <a:ext cx="10081120" cy="61555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Table 1. Actuarial Periodic Premium – </a:t>
            </a:r>
            <a:r>
              <a:rPr lang="en-US" sz="1600" b="1" dirty="0" smtClean="0">
                <a:latin typeface="Calibri" pitchFamily="34" charset="0"/>
                <a:ea typeface="Calibri" pitchFamily="34" charset="0"/>
                <a:cs typeface="Times New Roman" pitchFamily="18" charset="0"/>
              </a:rPr>
              <a:t>M</a:t>
            </a:r>
            <a:r>
              <a:rPr kumimoji="0" lang="en-US" sz="16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ale. Issue Time 2014, r = 2%, </a:t>
            </a:r>
            <a:r>
              <a:rPr kumimoji="0" lang="en-US" sz="16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i</a:t>
            </a:r>
            <a:r>
              <a:rPr kumimoji="0" lang="en-US" sz="16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7%, C = 200.000</a:t>
            </a:r>
            <a:endParaRPr kumimoji="0" lang="it-IT"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0679" name="Rectangle 23"/>
          <p:cNvSpPr>
            <a:spLocks noChangeArrowheads="1"/>
          </p:cNvSpPr>
          <p:nvPr/>
        </p:nvSpPr>
        <p:spPr bwMode="auto">
          <a:xfrm>
            <a:off x="1043608" y="1002794"/>
            <a:ext cx="8100392"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Table 1.a</a:t>
            </a:r>
            <a:r>
              <a:rPr kumimoji="0" lang="en-US" sz="12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Standard Insured Loan – SIL	                                      </a:t>
            </a:r>
            <a:r>
              <a:rPr kumimoji="0" lang="en-US" sz="1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Table 1.b</a:t>
            </a:r>
            <a:r>
              <a:rPr kumimoji="0" lang="en-US" sz="12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GB" sz="12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Specific Insured Loan – </a:t>
            </a:r>
            <a:r>
              <a:rPr kumimoji="0" lang="en-GB" sz="1200" b="0" i="1"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SpeIL</a:t>
            </a:r>
            <a:endParaRPr kumimoji="0" lang="it-IT"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0689" name="AutoShape 33"/>
          <p:cNvSpPr>
            <a:spLocks noChangeShapeType="1"/>
          </p:cNvSpPr>
          <p:nvPr/>
        </p:nvSpPr>
        <p:spPr bwMode="auto">
          <a:xfrm>
            <a:off x="179512" y="3140968"/>
            <a:ext cx="4262438"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70691" name="Rectangle 35"/>
          <p:cNvSpPr>
            <a:spLocks noChangeArrowheads="1"/>
          </p:cNvSpPr>
          <p:nvPr/>
        </p:nvSpPr>
        <p:spPr bwMode="auto">
          <a:xfrm>
            <a:off x="1205554" y="2658978"/>
            <a:ext cx="6750822" cy="55399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Table 2. Actuarial Periodic Premium                                                     Table 3. Actuarial Periodic Premium</a:t>
            </a:r>
            <a:endParaRPr kumimoji="0" lang="it-IT"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0692" name="Rectangle 36"/>
          <p:cNvSpPr>
            <a:spLocks noChangeArrowheads="1"/>
          </p:cNvSpPr>
          <p:nvPr/>
        </p:nvSpPr>
        <p:spPr bwMode="auto">
          <a:xfrm>
            <a:off x="0" y="2852936"/>
            <a:ext cx="8788624"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0" fontAlgn="base">
              <a:spcBef>
                <a:spcPct val="0"/>
              </a:spcBef>
              <a:spcAft>
                <a:spcPct val="0"/>
              </a:spcAft>
            </a:pPr>
            <a:r>
              <a:rPr kumimoji="0" lang="en-US" sz="1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lang="en-US" sz="1200" b="1" dirty="0" smtClean="0">
                <a:latin typeface="Calibri" pitchFamily="34" charset="0"/>
                <a:ea typeface="Calibri" pitchFamily="34" charset="0"/>
                <a:cs typeface="Times New Roman" pitchFamily="18" charset="0"/>
              </a:rPr>
              <a:t>M</a:t>
            </a:r>
            <a:r>
              <a:rPr kumimoji="0" lang="en-US" sz="1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ale non-smokers. Issue Time 2014, r = 2%, </a:t>
            </a:r>
            <a:r>
              <a:rPr kumimoji="0" lang="en-US" sz="12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i</a:t>
            </a:r>
            <a:r>
              <a:rPr kumimoji="0" lang="en-US" sz="1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7%, C = 200.000                     </a:t>
            </a:r>
            <a:r>
              <a:rPr lang="en-US" sz="1200" b="1" dirty="0" smtClean="0">
                <a:latin typeface="Calibri" pitchFamily="34" charset="0"/>
                <a:ea typeface="Calibri" pitchFamily="34" charset="0"/>
                <a:cs typeface="Times New Roman" pitchFamily="18" charset="0"/>
              </a:rPr>
              <a:t>M</a:t>
            </a:r>
            <a:r>
              <a:rPr kumimoji="0" lang="en-US" sz="1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ale smokers. Issue Time 2014, r = 2%, </a:t>
            </a:r>
            <a:r>
              <a:rPr kumimoji="0" lang="en-US" sz="12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i</a:t>
            </a:r>
            <a:r>
              <a:rPr kumimoji="0" lang="en-US" sz="1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7%, C = 200.000</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3" name="AutoShape 33"/>
          <p:cNvSpPr>
            <a:spLocks noChangeShapeType="1"/>
          </p:cNvSpPr>
          <p:nvPr/>
        </p:nvSpPr>
        <p:spPr bwMode="auto">
          <a:xfrm>
            <a:off x="4716016" y="3140968"/>
            <a:ext cx="4262438"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it-IT"/>
          </a:p>
        </p:txBody>
      </p:sp>
      <p:graphicFrame>
        <p:nvGraphicFramePr>
          <p:cNvPr id="65" name="Tabella 64"/>
          <p:cNvGraphicFramePr>
            <a:graphicFrameLocks noGrp="1"/>
          </p:cNvGraphicFramePr>
          <p:nvPr/>
        </p:nvGraphicFramePr>
        <p:xfrm>
          <a:off x="107504" y="3789040"/>
          <a:ext cx="2064206" cy="1224136"/>
        </p:xfrm>
        <a:graphic>
          <a:graphicData uri="http://schemas.openxmlformats.org/drawingml/2006/table">
            <a:tbl>
              <a:tblPr/>
              <a:tblGrid>
                <a:gridCol w="923290"/>
                <a:gridCol w="533557"/>
                <a:gridCol w="607359"/>
              </a:tblGrid>
              <a:tr h="541517">
                <a:tc>
                  <a:txBody>
                    <a:bodyPr/>
                    <a:lstStyle/>
                    <a:p>
                      <a:pPr algn="l">
                        <a:lnSpc>
                          <a:spcPct val="115000"/>
                        </a:lnSpc>
                        <a:spcAft>
                          <a:spcPts val="0"/>
                        </a:spcAft>
                      </a:pPr>
                      <a:r>
                        <a:rPr lang="en-US" sz="1200" b="1" dirty="0">
                          <a:latin typeface="Calibri"/>
                          <a:ea typeface="Calibri"/>
                          <a:cs typeface="Times New Roman"/>
                        </a:rPr>
                        <a:t>Age at </a:t>
                      </a:r>
                      <a:r>
                        <a:rPr lang="en-US" sz="1200" b="1" dirty="0" err="1" smtClean="0">
                          <a:latin typeface="Calibri"/>
                          <a:ea typeface="Calibri"/>
                          <a:cs typeface="Times New Roman"/>
                        </a:rPr>
                        <a:t>ent</a:t>
                      </a:r>
                      <a:r>
                        <a:rPr lang="en-US" sz="1200" b="1" dirty="0" smtClean="0">
                          <a:latin typeface="Calibri"/>
                          <a:ea typeface="Calibri"/>
                          <a:cs typeface="Times New Roman"/>
                        </a:rPr>
                        <a:t>./</a:t>
                      </a:r>
                      <a:endParaRPr lang="it-IT" sz="1100" dirty="0">
                        <a:latin typeface="Calibri"/>
                        <a:ea typeface="Calibri"/>
                        <a:cs typeface="Times New Roman"/>
                      </a:endParaRPr>
                    </a:p>
                    <a:p>
                      <a:pPr algn="l">
                        <a:lnSpc>
                          <a:spcPct val="115000"/>
                        </a:lnSpc>
                        <a:spcAft>
                          <a:spcPts val="0"/>
                        </a:spcAft>
                      </a:pPr>
                      <a:r>
                        <a:rPr lang="en-US" sz="1200" b="1" dirty="0">
                          <a:latin typeface="Calibri"/>
                          <a:ea typeface="Calibri"/>
                          <a:cs typeface="Times New Roman"/>
                        </a:rPr>
                        <a:t>Duration</a:t>
                      </a:r>
                      <a:endParaRPr lang="it-IT"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200" b="1">
                          <a:latin typeface="Calibri"/>
                          <a:ea typeface="Calibri"/>
                          <a:cs typeface="Times New Roman"/>
                        </a:rPr>
                        <a:t>40</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200" b="1" dirty="0">
                          <a:latin typeface="Calibri"/>
                          <a:ea typeface="Calibri"/>
                          <a:cs typeface="Times New Roman"/>
                        </a:rPr>
                        <a:t>60</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0083">
                <a:tc>
                  <a:txBody>
                    <a:bodyPr/>
                    <a:lstStyle/>
                    <a:p>
                      <a:pPr algn="ctr">
                        <a:lnSpc>
                          <a:spcPct val="115000"/>
                        </a:lnSpc>
                        <a:spcAft>
                          <a:spcPts val="1000"/>
                        </a:spcAft>
                      </a:pPr>
                      <a:r>
                        <a:rPr lang="en-US" sz="1200" b="1" dirty="0">
                          <a:latin typeface="Calibri"/>
                          <a:ea typeface="Calibri"/>
                          <a:cs typeface="Times New Roman"/>
                        </a:rPr>
                        <a:t>10</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200" dirty="0" smtClean="0">
                          <a:latin typeface="Calibri"/>
                          <a:ea typeface="Calibri"/>
                          <a:cs typeface="Times New Roman"/>
                        </a:rPr>
                        <a:t>218,7</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200" dirty="0" smtClean="0">
                          <a:latin typeface="Calibri"/>
                          <a:ea typeface="Calibri"/>
                          <a:cs typeface="Times New Roman"/>
                        </a:rPr>
                        <a:t>1339,6</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2536">
                <a:tc>
                  <a:txBody>
                    <a:bodyPr/>
                    <a:lstStyle/>
                    <a:p>
                      <a:pPr algn="ctr">
                        <a:lnSpc>
                          <a:spcPct val="115000"/>
                        </a:lnSpc>
                        <a:spcAft>
                          <a:spcPts val="1000"/>
                        </a:spcAft>
                      </a:pPr>
                      <a:r>
                        <a:rPr lang="en-US" sz="1200" b="1" dirty="0">
                          <a:latin typeface="Calibri"/>
                          <a:ea typeface="Calibri"/>
                          <a:cs typeface="Times New Roman"/>
                        </a:rPr>
                        <a:t>20</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200" dirty="0" smtClean="0">
                          <a:latin typeface="Calibri"/>
                          <a:ea typeface="Calibri"/>
                          <a:cs typeface="Times New Roman"/>
                        </a:rPr>
                        <a:t>429,7</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200" dirty="0" smtClean="0">
                          <a:latin typeface="Calibri"/>
                          <a:ea typeface="Calibri"/>
                          <a:cs typeface="Times New Roman"/>
                        </a:rPr>
                        <a:t>2049,7</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67" name="Connettore 1 66"/>
          <p:cNvCxnSpPr/>
          <p:nvPr/>
        </p:nvCxnSpPr>
        <p:spPr>
          <a:xfrm>
            <a:off x="827584" y="1052736"/>
            <a:ext cx="7488832"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68" name="Tabella 67"/>
          <p:cNvGraphicFramePr>
            <a:graphicFrameLocks noGrp="1"/>
          </p:cNvGraphicFramePr>
          <p:nvPr/>
        </p:nvGraphicFramePr>
        <p:xfrm>
          <a:off x="6804248" y="3789040"/>
          <a:ext cx="2237423" cy="1262249"/>
        </p:xfrm>
        <a:graphic>
          <a:graphicData uri="http://schemas.openxmlformats.org/drawingml/2006/table">
            <a:tbl>
              <a:tblPr/>
              <a:tblGrid>
                <a:gridCol w="923290"/>
                <a:gridCol w="599123"/>
                <a:gridCol w="715010"/>
              </a:tblGrid>
              <a:tr h="594160">
                <a:tc>
                  <a:txBody>
                    <a:bodyPr/>
                    <a:lstStyle/>
                    <a:p>
                      <a:pPr algn="l">
                        <a:lnSpc>
                          <a:spcPct val="115000"/>
                        </a:lnSpc>
                        <a:spcAft>
                          <a:spcPts val="0"/>
                        </a:spcAft>
                      </a:pPr>
                      <a:r>
                        <a:rPr lang="en-US" sz="1200" b="1" dirty="0" smtClean="0">
                          <a:latin typeface="Calibri"/>
                          <a:ea typeface="Calibri"/>
                          <a:cs typeface="Times New Roman"/>
                        </a:rPr>
                        <a:t>Age at </a:t>
                      </a:r>
                      <a:r>
                        <a:rPr lang="en-US" sz="1200" b="1" dirty="0" err="1" smtClean="0">
                          <a:latin typeface="Calibri"/>
                          <a:ea typeface="Calibri"/>
                          <a:cs typeface="Times New Roman"/>
                        </a:rPr>
                        <a:t>ent</a:t>
                      </a:r>
                      <a:r>
                        <a:rPr lang="en-US" sz="1200" b="1" dirty="0" smtClean="0">
                          <a:latin typeface="Calibri"/>
                          <a:ea typeface="Calibri"/>
                          <a:cs typeface="Times New Roman"/>
                        </a:rPr>
                        <a:t>./</a:t>
                      </a:r>
                      <a:endParaRPr lang="it-IT" sz="1100" dirty="0" smtClean="0">
                        <a:latin typeface="Calibri"/>
                        <a:ea typeface="Calibri"/>
                        <a:cs typeface="Times New Roman"/>
                      </a:endParaRPr>
                    </a:p>
                    <a:p>
                      <a:pPr algn="l">
                        <a:lnSpc>
                          <a:spcPct val="115000"/>
                        </a:lnSpc>
                        <a:spcAft>
                          <a:spcPts val="0"/>
                        </a:spcAft>
                      </a:pPr>
                      <a:r>
                        <a:rPr lang="en-US" sz="1200" b="1" dirty="0" smtClean="0">
                          <a:latin typeface="Calibri"/>
                          <a:ea typeface="Calibri"/>
                          <a:cs typeface="Times New Roman"/>
                        </a:rPr>
                        <a:t>Duration</a:t>
                      </a:r>
                      <a:endParaRPr lang="it-IT"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200" b="1" dirty="0">
                          <a:latin typeface="Calibri"/>
                          <a:ea typeface="Calibri"/>
                          <a:cs typeface="Times New Roman"/>
                        </a:rPr>
                        <a:t>40</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200" b="1">
                          <a:latin typeface="Calibri"/>
                          <a:ea typeface="Calibri"/>
                          <a:cs typeface="Times New Roman"/>
                        </a:rPr>
                        <a:t>60</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2844">
                <a:tc>
                  <a:txBody>
                    <a:bodyPr/>
                    <a:lstStyle/>
                    <a:p>
                      <a:pPr algn="ctr">
                        <a:lnSpc>
                          <a:spcPct val="115000"/>
                        </a:lnSpc>
                        <a:spcAft>
                          <a:spcPts val="1000"/>
                        </a:spcAft>
                      </a:pPr>
                      <a:r>
                        <a:rPr lang="en-US" sz="1200" b="1" dirty="0">
                          <a:latin typeface="Calibri"/>
                          <a:ea typeface="Calibri"/>
                          <a:cs typeface="Times New Roman"/>
                        </a:rPr>
                        <a:t>10</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200" dirty="0" smtClean="0">
                          <a:latin typeface="Calibri"/>
                          <a:ea typeface="Calibri"/>
                          <a:cs typeface="Times New Roman"/>
                        </a:rPr>
                        <a:t>547,7</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200" dirty="0" smtClean="0">
                          <a:latin typeface="Calibri"/>
                          <a:ea typeface="Calibri"/>
                          <a:cs typeface="Times New Roman"/>
                        </a:rPr>
                        <a:t>2975</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245">
                <a:tc>
                  <a:txBody>
                    <a:bodyPr/>
                    <a:lstStyle/>
                    <a:p>
                      <a:pPr algn="ctr">
                        <a:lnSpc>
                          <a:spcPct val="115000"/>
                        </a:lnSpc>
                        <a:spcAft>
                          <a:spcPts val="1000"/>
                        </a:spcAft>
                      </a:pPr>
                      <a:r>
                        <a:rPr lang="en-US" sz="1200" b="1" dirty="0" smtClean="0">
                          <a:latin typeface="Calibri"/>
                          <a:ea typeface="Calibri"/>
                          <a:cs typeface="Times New Roman"/>
                        </a:rPr>
                        <a:t>20</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200" dirty="0" smtClean="0">
                          <a:latin typeface="Calibri"/>
                          <a:ea typeface="Calibri"/>
                          <a:cs typeface="Times New Roman"/>
                        </a:rPr>
                        <a:t>1035,2</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200" dirty="0" smtClean="0">
                          <a:latin typeface="Calibri"/>
                          <a:ea typeface="Calibri"/>
                          <a:cs typeface="Times New Roman"/>
                        </a:rPr>
                        <a:t>4686,7</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0694" name="AutoShape 38"/>
          <p:cNvSpPr>
            <a:spLocks noChangeShapeType="1"/>
          </p:cNvSpPr>
          <p:nvPr/>
        </p:nvSpPr>
        <p:spPr bwMode="auto">
          <a:xfrm>
            <a:off x="2483768" y="3645024"/>
            <a:ext cx="1774825"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70693" name="AutoShape 37"/>
          <p:cNvSpPr>
            <a:spLocks noChangeShapeType="1"/>
          </p:cNvSpPr>
          <p:nvPr/>
        </p:nvSpPr>
        <p:spPr bwMode="auto">
          <a:xfrm>
            <a:off x="179512" y="3645024"/>
            <a:ext cx="1854200"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70695" name="AutoShape 39"/>
          <p:cNvSpPr>
            <a:spLocks noChangeShapeType="1"/>
          </p:cNvSpPr>
          <p:nvPr/>
        </p:nvSpPr>
        <p:spPr bwMode="auto">
          <a:xfrm>
            <a:off x="5004048" y="3645024"/>
            <a:ext cx="1774825"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70696" name="AutoShape 40"/>
          <p:cNvSpPr>
            <a:spLocks noChangeShapeType="1"/>
          </p:cNvSpPr>
          <p:nvPr/>
        </p:nvSpPr>
        <p:spPr bwMode="auto">
          <a:xfrm>
            <a:off x="7092280" y="3645024"/>
            <a:ext cx="1774825"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70697" name="Rectangle 41"/>
          <p:cNvSpPr>
            <a:spLocks noChangeArrowheads="1"/>
          </p:cNvSpPr>
          <p:nvPr/>
        </p:nvSpPr>
        <p:spPr bwMode="auto">
          <a:xfrm>
            <a:off x="-180528" y="3284984"/>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Table 2.a</a:t>
            </a:r>
            <a:r>
              <a:rPr kumimoji="0" lang="en-US" sz="12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Stand. C. I. Loan              </a:t>
            </a:r>
            <a:r>
              <a:rPr kumimoji="0" lang="en-US" sz="1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Table 2.b</a:t>
            </a:r>
            <a:r>
              <a:rPr kumimoji="0" lang="en-US" sz="12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Standard C.I. Loan                          </a:t>
            </a:r>
            <a:r>
              <a:rPr kumimoji="0" lang="en-US" sz="1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Table 3.a</a:t>
            </a:r>
            <a:r>
              <a:rPr kumimoji="0" lang="en-US" sz="12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Stand. C. I. Loan              </a:t>
            </a:r>
            <a:r>
              <a:rPr kumimoji="0" lang="en-US" sz="1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Table 3.b</a:t>
            </a:r>
            <a:r>
              <a:rPr kumimoji="0" lang="en-US" sz="12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Standard C.I. Loan</a:t>
            </a:r>
            <a:endParaRPr kumimoji="0" lang="it-IT"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0698" name="Rectangle 42"/>
          <p:cNvSpPr>
            <a:spLocks noChangeArrowheads="1"/>
          </p:cNvSpPr>
          <p:nvPr/>
        </p:nvSpPr>
        <p:spPr bwMode="auto">
          <a:xfrm>
            <a:off x="-108520" y="3375084"/>
            <a:ext cx="8969763"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(Stand Alone)- </a:t>
            </a:r>
            <a:r>
              <a:rPr kumimoji="0" lang="en-US" sz="1200" b="0" i="1"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SCILsa</a:t>
            </a:r>
            <a:r>
              <a:rPr kumimoji="0" lang="en-US" sz="12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(Accelerated) – </a:t>
            </a:r>
            <a:r>
              <a:rPr kumimoji="0" lang="en-US" sz="1200" b="0" i="1"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SCILa</a:t>
            </a:r>
            <a:r>
              <a:rPr kumimoji="0" lang="en-US" sz="12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(Stand Alone)- </a:t>
            </a:r>
            <a:r>
              <a:rPr kumimoji="0" lang="en-US" sz="1200" b="0" i="1"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SCILsa</a:t>
            </a:r>
            <a:r>
              <a:rPr lang="en-US" sz="1200" i="1" dirty="0" smtClean="0">
                <a:latin typeface="Calibri" pitchFamily="34" charset="0"/>
                <a:ea typeface="Calibri" pitchFamily="34" charset="0"/>
                <a:cs typeface="Times New Roman" pitchFamily="18" charset="0"/>
              </a:rPr>
              <a:t>                     </a:t>
            </a:r>
            <a:r>
              <a:rPr kumimoji="0" lang="en-US" sz="12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(Accelerated) – </a:t>
            </a:r>
            <a:r>
              <a:rPr kumimoji="0" lang="en-US" sz="1200" b="0" i="1"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SCILa</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75" name="Tabella 74"/>
          <p:cNvGraphicFramePr>
            <a:graphicFrameLocks noGrp="1"/>
          </p:cNvGraphicFramePr>
          <p:nvPr/>
        </p:nvGraphicFramePr>
        <p:xfrm>
          <a:off x="2267744" y="3789040"/>
          <a:ext cx="2157564" cy="1224136"/>
        </p:xfrm>
        <a:graphic>
          <a:graphicData uri="http://schemas.openxmlformats.org/drawingml/2006/table">
            <a:tbl>
              <a:tblPr/>
              <a:tblGrid>
                <a:gridCol w="955168"/>
                <a:gridCol w="574131"/>
                <a:gridCol w="628265"/>
              </a:tblGrid>
              <a:tr h="429314">
                <a:tc>
                  <a:txBody>
                    <a:bodyPr/>
                    <a:lstStyle/>
                    <a:p>
                      <a:pPr algn="l">
                        <a:lnSpc>
                          <a:spcPct val="115000"/>
                        </a:lnSpc>
                        <a:spcAft>
                          <a:spcPts val="0"/>
                        </a:spcAft>
                      </a:pPr>
                      <a:r>
                        <a:rPr lang="en-US" sz="1200" b="1" dirty="0" smtClean="0">
                          <a:latin typeface="Calibri"/>
                          <a:ea typeface="Calibri"/>
                          <a:cs typeface="Times New Roman"/>
                        </a:rPr>
                        <a:t>Age at </a:t>
                      </a:r>
                      <a:r>
                        <a:rPr lang="en-US" sz="1200" b="1" dirty="0" err="1" smtClean="0">
                          <a:latin typeface="Calibri"/>
                          <a:ea typeface="Calibri"/>
                          <a:cs typeface="Times New Roman"/>
                        </a:rPr>
                        <a:t>ent</a:t>
                      </a:r>
                      <a:r>
                        <a:rPr lang="en-US" sz="1200" b="1" dirty="0" smtClean="0">
                          <a:latin typeface="Calibri"/>
                          <a:ea typeface="Calibri"/>
                          <a:cs typeface="Times New Roman"/>
                        </a:rPr>
                        <a:t>./</a:t>
                      </a:r>
                      <a:endParaRPr lang="it-IT" sz="1100" dirty="0" smtClean="0">
                        <a:latin typeface="Calibri"/>
                        <a:ea typeface="Calibri"/>
                        <a:cs typeface="Times New Roman"/>
                      </a:endParaRPr>
                    </a:p>
                    <a:p>
                      <a:pPr algn="l">
                        <a:lnSpc>
                          <a:spcPct val="115000"/>
                        </a:lnSpc>
                        <a:spcAft>
                          <a:spcPts val="0"/>
                        </a:spcAft>
                      </a:pPr>
                      <a:r>
                        <a:rPr lang="en-US" sz="1200" b="1" dirty="0" smtClean="0">
                          <a:latin typeface="Calibri"/>
                          <a:ea typeface="Calibri"/>
                          <a:cs typeface="Times New Roman"/>
                        </a:rPr>
                        <a:t>Duration</a:t>
                      </a:r>
                      <a:endParaRPr lang="it-IT"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200" b="1">
                          <a:latin typeface="Calibri"/>
                          <a:ea typeface="Calibri"/>
                          <a:cs typeface="Times New Roman"/>
                        </a:rPr>
                        <a:t>40</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200" b="1" dirty="0">
                          <a:latin typeface="Calibri"/>
                          <a:ea typeface="Calibri"/>
                          <a:cs typeface="Times New Roman"/>
                        </a:rPr>
                        <a:t>60</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6441">
                <a:tc>
                  <a:txBody>
                    <a:bodyPr/>
                    <a:lstStyle/>
                    <a:p>
                      <a:pPr algn="ctr">
                        <a:lnSpc>
                          <a:spcPct val="115000"/>
                        </a:lnSpc>
                        <a:spcAft>
                          <a:spcPts val="1000"/>
                        </a:spcAft>
                      </a:pPr>
                      <a:r>
                        <a:rPr lang="en-US" sz="1200" b="1" dirty="0">
                          <a:latin typeface="Calibri"/>
                          <a:ea typeface="Calibri"/>
                          <a:cs typeface="Times New Roman"/>
                        </a:rPr>
                        <a:t>10</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200" dirty="0" smtClean="0">
                          <a:latin typeface="Calibri"/>
                          <a:ea typeface="Calibri"/>
                          <a:cs typeface="Times New Roman"/>
                        </a:rPr>
                        <a:t>260,27</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200" dirty="0" smtClean="0">
                          <a:latin typeface="Calibri"/>
                          <a:ea typeface="Calibri"/>
                          <a:cs typeface="Times New Roman"/>
                        </a:rPr>
                        <a:t>1515,2</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8381">
                <a:tc>
                  <a:txBody>
                    <a:bodyPr/>
                    <a:lstStyle/>
                    <a:p>
                      <a:pPr algn="ctr">
                        <a:lnSpc>
                          <a:spcPct val="115000"/>
                        </a:lnSpc>
                        <a:spcAft>
                          <a:spcPts val="1000"/>
                        </a:spcAft>
                      </a:pPr>
                      <a:r>
                        <a:rPr lang="en-US" sz="1200" b="1" dirty="0">
                          <a:latin typeface="Calibri"/>
                          <a:ea typeface="Calibri"/>
                          <a:cs typeface="Times New Roman"/>
                        </a:rPr>
                        <a:t>20</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200" dirty="0" smtClean="0">
                          <a:latin typeface="Calibri"/>
                          <a:ea typeface="Calibri"/>
                          <a:cs typeface="Times New Roman"/>
                        </a:rPr>
                        <a:t>498,18</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200" dirty="0" smtClean="0">
                          <a:latin typeface="Calibri"/>
                          <a:ea typeface="Calibri"/>
                          <a:cs typeface="Times New Roman"/>
                        </a:rPr>
                        <a:t>2373,1</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76" name="Tabella 75"/>
          <p:cNvGraphicFramePr>
            <a:graphicFrameLocks noGrp="1"/>
          </p:cNvGraphicFramePr>
          <p:nvPr/>
        </p:nvGraphicFramePr>
        <p:xfrm>
          <a:off x="4526504" y="3789040"/>
          <a:ext cx="2120900" cy="1224136"/>
        </p:xfrm>
        <a:graphic>
          <a:graphicData uri="http://schemas.openxmlformats.org/drawingml/2006/table">
            <a:tbl>
              <a:tblPr/>
              <a:tblGrid>
                <a:gridCol w="923290"/>
                <a:gridCol w="560070"/>
                <a:gridCol w="637540"/>
              </a:tblGrid>
              <a:tr h="541517">
                <a:tc>
                  <a:txBody>
                    <a:bodyPr/>
                    <a:lstStyle/>
                    <a:p>
                      <a:pPr algn="l">
                        <a:lnSpc>
                          <a:spcPct val="115000"/>
                        </a:lnSpc>
                        <a:spcAft>
                          <a:spcPts val="0"/>
                        </a:spcAft>
                      </a:pPr>
                      <a:r>
                        <a:rPr lang="en-US" sz="1200" b="1" dirty="0" smtClean="0">
                          <a:latin typeface="Calibri"/>
                          <a:ea typeface="Calibri"/>
                          <a:cs typeface="Times New Roman"/>
                        </a:rPr>
                        <a:t>Age at </a:t>
                      </a:r>
                      <a:r>
                        <a:rPr lang="en-US" sz="1200" b="1" dirty="0" err="1" smtClean="0">
                          <a:latin typeface="Calibri"/>
                          <a:ea typeface="Calibri"/>
                          <a:cs typeface="Times New Roman"/>
                        </a:rPr>
                        <a:t>ent</a:t>
                      </a:r>
                      <a:r>
                        <a:rPr lang="en-US" sz="1200" b="1" dirty="0" smtClean="0">
                          <a:latin typeface="Calibri"/>
                          <a:ea typeface="Calibri"/>
                          <a:cs typeface="Times New Roman"/>
                        </a:rPr>
                        <a:t>./</a:t>
                      </a:r>
                      <a:endParaRPr lang="it-IT" sz="1100" dirty="0" smtClean="0">
                        <a:latin typeface="Calibri"/>
                        <a:ea typeface="Calibri"/>
                        <a:cs typeface="Times New Roman"/>
                      </a:endParaRPr>
                    </a:p>
                    <a:p>
                      <a:pPr algn="l">
                        <a:lnSpc>
                          <a:spcPct val="115000"/>
                        </a:lnSpc>
                        <a:spcAft>
                          <a:spcPts val="0"/>
                        </a:spcAft>
                      </a:pPr>
                      <a:r>
                        <a:rPr lang="en-US" sz="1200" b="1" dirty="0" smtClean="0">
                          <a:latin typeface="Calibri"/>
                          <a:ea typeface="Calibri"/>
                          <a:cs typeface="Times New Roman"/>
                        </a:rPr>
                        <a:t>Duration</a:t>
                      </a:r>
                      <a:endParaRPr lang="it-IT"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200" b="1" dirty="0">
                          <a:latin typeface="Calibri"/>
                          <a:ea typeface="Calibri"/>
                          <a:cs typeface="Times New Roman"/>
                        </a:rPr>
                        <a:t>40</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200" b="1" dirty="0">
                          <a:latin typeface="Calibri"/>
                          <a:ea typeface="Calibri"/>
                          <a:cs typeface="Times New Roman"/>
                        </a:rPr>
                        <a:t>60</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0083">
                <a:tc>
                  <a:txBody>
                    <a:bodyPr/>
                    <a:lstStyle/>
                    <a:p>
                      <a:pPr algn="ctr">
                        <a:lnSpc>
                          <a:spcPct val="115000"/>
                        </a:lnSpc>
                        <a:spcAft>
                          <a:spcPts val="1000"/>
                        </a:spcAft>
                      </a:pPr>
                      <a:r>
                        <a:rPr lang="en-US" sz="1200" b="1" dirty="0">
                          <a:latin typeface="Calibri"/>
                          <a:ea typeface="Calibri"/>
                          <a:cs typeface="Times New Roman"/>
                        </a:rPr>
                        <a:t>10</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200" dirty="0" smtClean="0">
                          <a:latin typeface="Calibri"/>
                          <a:ea typeface="Calibri"/>
                          <a:cs typeface="Times New Roman"/>
                        </a:rPr>
                        <a:t>440,6</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200" dirty="0" smtClean="0">
                          <a:latin typeface="Calibri"/>
                          <a:ea typeface="Calibri"/>
                          <a:cs typeface="Times New Roman"/>
                        </a:rPr>
                        <a:t>2378</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2536">
                <a:tc>
                  <a:txBody>
                    <a:bodyPr/>
                    <a:lstStyle/>
                    <a:p>
                      <a:pPr algn="ctr">
                        <a:lnSpc>
                          <a:spcPct val="115000"/>
                        </a:lnSpc>
                        <a:spcAft>
                          <a:spcPts val="1000"/>
                        </a:spcAft>
                      </a:pPr>
                      <a:r>
                        <a:rPr lang="en-US" sz="1200" b="1" dirty="0">
                          <a:latin typeface="Calibri"/>
                          <a:ea typeface="Calibri"/>
                          <a:cs typeface="Times New Roman"/>
                        </a:rPr>
                        <a:t>20</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200" dirty="0" smtClean="0">
                          <a:latin typeface="Calibri"/>
                          <a:ea typeface="Calibri"/>
                          <a:cs typeface="Times New Roman"/>
                        </a:rPr>
                        <a:t>834,2</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200" dirty="0" smtClean="0">
                          <a:latin typeface="Calibri"/>
                          <a:ea typeface="Calibri"/>
                          <a:cs typeface="Times New Roman"/>
                        </a:rPr>
                        <a:t>3590,5</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0701" name="Rectangle 4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67544" y="764704"/>
            <a:ext cx="8229600" cy="1143000"/>
          </a:xfrm>
        </p:spPr>
        <p:txBody>
          <a:bodyPr>
            <a:normAutofit fontScale="90000"/>
          </a:bodyPr>
          <a:lstStyle/>
          <a:p>
            <a:r>
              <a:rPr lang="en-GB" sz="4400" dirty="0" smtClean="0">
                <a:solidFill>
                  <a:srgbClr val="C00000"/>
                </a:solidFill>
                <a:latin typeface="Andalus" pitchFamily="18" charset="-78"/>
                <a:cs typeface="Andalus" pitchFamily="18" charset="-78"/>
              </a:rPr>
              <a:t/>
            </a:r>
            <a:br>
              <a:rPr lang="en-GB" sz="4400" dirty="0" smtClean="0">
                <a:solidFill>
                  <a:srgbClr val="C00000"/>
                </a:solidFill>
                <a:latin typeface="Andalus" pitchFamily="18" charset="-78"/>
                <a:cs typeface="Andalus" pitchFamily="18" charset="-78"/>
              </a:rPr>
            </a:br>
            <a:r>
              <a:rPr lang="en-US" sz="3100" dirty="0" smtClean="0">
                <a:solidFill>
                  <a:srgbClr val="C00000"/>
                </a:solidFill>
                <a:latin typeface="Aharoni" pitchFamily="2" charset="-79"/>
                <a:cs typeface="Aharoni" pitchFamily="2" charset="-79"/>
              </a:rPr>
              <a:t>Amortization Schedule </a:t>
            </a:r>
            <a:r>
              <a:rPr lang="it-IT" sz="2800" dirty="0" smtClean="0"/>
              <a:t/>
            </a:r>
            <a:br>
              <a:rPr lang="it-IT" sz="2800" dirty="0" smtClean="0"/>
            </a:br>
            <a:endParaRPr lang="en-US" sz="3100" dirty="0">
              <a:solidFill>
                <a:srgbClr val="C00000"/>
              </a:solidFill>
              <a:latin typeface="Aharoni" pitchFamily="2" charset="-79"/>
              <a:cs typeface="Aharoni" pitchFamily="2" charset="-79"/>
            </a:endParaRPr>
          </a:p>
        </p:txBody>
      </p:sp>
      <p:sp>
        <p:nvSpPr>
          <p:cNvPr id="73730" name="Rectangle 2"/>
          <p:cNvSpPr>
            <a:spLocks noChangeArrowheads="1"/>
          </p:cNvSpPr>
          <p:nvPr/>
        </p:nvSpPr>
        <p:spPr bwMode="auto">
          <a:xfrm>
            <a:off x="395536" y="1652409"/>
            <a:ext cx="8324138" cy="55399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Table 7.a. Amortization Schedule. 				      Table 7.a. Amortization Schedule.</a:t>
            </a:r>
            <a:endParaRPr kumimoji="0" lang="it-IT"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3731" name="Rectangle 3"/>
          <p:cNvSpPr>
            <a:spLocks noChangeArrowheads="1"/>
          </p:cNvSpPr>
          <p:nvPr/>
        </p:nvSpPr>
        <p:spPr bwMode="auto">
          <a:xfrm>
            <a:off x="0" y="1934924"/>
            <a:ext cx="8746305"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Issue Time 2014, r = 7%, C = 200.000, n = 10  			</a:t>
            </a:r>
            <a:r>
              <a:rPr lang="en-US" sz="1200" b="1" dirty="0" smtClean="0">
                <a:latin typeface="Calibri" pitchFamily="34" charset="0"/>
                <a:ea typeface="Calibri" pitchFamily="34" charset="0"/>
                <a:cs typeface="Times New Roman" pitchFamily="18" charset="0"/>
              </a:rPr>
              <a:t>       </a:t>
            </a:r>
            <a:r>
              <a:rPr kumimoji="0" lang="en-US" sz="1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Issue Time 2014, r = 7%, C = 200.000, n = 20</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2" name="Connettore 1 11"/>
          <p:cNvCxnSpPr/>
          <p:nvPr/>
        </p:nvCxnSpPr>
        <p:spPr>
          <a:xfrm>
            <a:off x="251520" y="2204864"/>
            <a:ext cx="30963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Connettore 1 12"/>
          <p:cNvCxnSpPr/>
          <p:nvPr/>
        </p:nvCxnSpPr>
        <p:spPr>
          <a:xfrm>
            <a:off x="5652120" y="2204864"/>
            <a:ext cx="3096344"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14" name="Tabella 13"/>
          <p:cNvGraphicFramePr>
            <a:graphicFrameLocks noGrp="1"/>
          </p:cNvGraphicFramePr>
          <p:nvPr/>
        </p:nvGraphicFramePr>
        <p:xfrm>
          <a:off x="107504" y="2348880"/>
          <a:ext cx="3133471" cy="3744419"/>
        </p:xfrm>
        <a:graphic>
          <a:graphicData uri="http://schemas.openxmlformats.org/drawingml/2006/table">
            <a:tbl>
              <a:tblPr/>
              <a:tblGrid>
                <a:gridCol w="500761"/>
                <a:gridCol w="1040130"/>
                <a:gridCol w="1592580"/>
              </a:tblGrid>
              <a:tr h="590572">
                <a:tc>
                  <a:txBody>
                    <a:bodyPr/>
                    <a:lstStyle/>
                    <a:p>
                      <a:pPr algn="ctr">
                        <a:lnSpc>
                          <a:spcPct val="115000"/>
                        </a:lnSpc>
                        <a:spcAft>
                          <a:spcPts val="1000"/>
                        </a:spcAft>
                      </a:pPr>
                      <a:r>
                        <a:rPr lang="en-US" sz="1300" b="1" dirty="0" smtClean="0">
                          <a:latin typeface="Calibri"/>
                          <a:ea typeface="Calibri"/>
                          <a:cs typeface="Times New Roman"/>
                        </a:rPr>
                        <a:t>Mat.</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400" b="1" dirty="0">
                          <a:latin typeface="Calibri"/>
                          <a:ea typeface="Calibri"/>
                          <a:cs typeface="Times New Roman"/>
                        </a:rPr>
                        <a:t>Financial </a:t>
                      </a:r>
                      <a:r>
                        <a:rPr lang="en-US" sz="1400" b="1" dirty="0" err="1">
                          <a:latin typeface="Calibri"/>
                          <a:ea typeface="Calibri"/>
                          <a:cs typeface="Times New Roman"/>
                        </a:rPr>
                        <a:t>Instalment</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400" b="1">
                          <a:latin typeface="Calibri"/>
                          <a:ea typeface="Calibri"/>
                          <a:cs typeface="Times New Roman"/>
                        </a:rPr>
                        <a:t>Payment due in case of insolvency</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3321">
                <a:tc>
                  <a:txBody>
                    <a:bodyPr/>
                    <a:lstStyle/>
                    <a:p>
                      <a:pPr algn="ctr">
                        <a:lnSpc>
                          <a:spcPct val="115000"/>
                        </a:lnSpc>
                        <a:spcAft>
                          <a:spcPts val="1000"/>
                        </a:spcAft>
                      </a:pPr>
                      <a:r>
                        <a:rPr lang="en-US" sz="1400" b="1">
                          <a:latin typeface="Calibri"/>
                          <a:ea typeface="Calibri"/>
                          <a:cs typeface="Times New Roman"/>
                        </a:rPr>
                        <a:t>1</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400">
                          <a:latin typeface="Calibri"/>
                          <a:ea typeface="Calibri"/>
                          <a:cs typeface="Times New Roman"/>
                        </a:rPr>
                        <a:t>28.475.50</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400">
                          <a:latin typeface="Calibri"/>
                          <a:ea typeface="Calibri"/>
                          <a:cs typeface="Times New Roman"/>
                        </a:rPr>
                        <a:t>214.000,00</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5614">
                <a:tc>
                  <a:txBody>
                    <a:bodyPr/>
                    <a:lstStyle/>
                    <a:p>
                      <a:pPr algn="ctr">
                        <a:lnSpc>
                          <a:spcPct val="115000"/>
                        </a:lnSpc>
                        <a:spcAft>
                          <a:spcPts val="1000"/>
                        </a:spcAft>
                      </a:pPr>
                      <a:r>
                        <a:rPr lang="en-US" sz="1400" b="1">
                          <a:latin typeface="Calibri"/>
                          <a:ea typeface="Calibri"/>
                          <a:cs typeface="Times New Roman"/>
                        </a:rPr>
                        <a:t>2</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400">
                          <a:latin typeface="Calibri"/>
                          <a:ea typeface="Calibri"/>
                          <a:cs typeface="Times New Roman"/>
                        </a:rPr>
                        <a:t>28.475,50</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400">
                          <a:latin typeface="Calibri"/>
                          <a:ea typeface="Calibri"/>
                          <a:cs typeface="Times New Roman"/>
                        </a:rPr>
                        <a:t>198.511,21</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5614">
                <a:tc>
                  <a:txBody>
                    <a:bodyPr/>
                    <a:lstStyle/>
                    <a:p>
                      <a:pPr algn="ctr">
                        <a:lnSpc>
                          <a:spcPct val="115000"/>
                        </a:lnSpc>
                        <a:spcAft>
                          <a:spcPts val="1000"/>
                        </a:spcAft>
                      </a:pPr>
                      <a:r>
                        <a:rPr lang="en-US" sz="1400" b="1">
                          <a:latin typeface="Calibri"/>
                          <a:ea typeface="Calibri"/>
                          <a:cs typeface="Times New Roman"/>
                        </a:rPr>
                        <a:t>3</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400">
                          <a:latin typeface="Calibri"/>
                          <a:ea typeface="Calibri"/>
                          <a:cs typeface="Times New Roman"/>
                        </a:rPr>
                        <a:t>28.475,50</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400">
                          <a:latin typeface="Calibri"/>
                          <a:ea typeface="Calibri"/>
                          <a:cs typeface="Times New Roman"/>
                        </a:rPr>
                        <a:t>181.938,21</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5614">
                <a:tc>
                  <a:txBody>
                    <a:bodyPr/>
                    <a:lstStyle/>
                    <a:p>
                      <a:pPr algn="ctr">
                        <a:lnSpc>
                          <a:spcPct val="115000"/>
                        </a:lnSpc>
                        <a:spcAft>
                          <a:spcPts val="1000"/>
                        </a:spcAft>
                      </a:pPr>
                      <a:r>
                        <a:rPr lang="en-US" sz="1400" b="1">
                          <a:latin typeface="Calibri"/>
                          <a:ea typeface="Calibri"/>
                          <a:cs typeface="Times New Roman"/>
                        </a:rPr>
                        <a:t>4</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400">
                          <a:latin typeface="Calibri"/>
                          <a:ea typeface="Calibri"/>
                          <a:cs typeface="Times New Roman"/>
                        </a:rPr>
                        <a:t>2</a:t>
                      </a:r>
                      <a:r>
                        <a:rPr lang="it-IT" sz="1400">
                          <a:latin typeface="Calibri"/>
                          <a:ea typeface="Calibri"/>
                          <a:cs typeface="Times New Roman"/>
                        </a:rPr>
                        <a:t>8.475,50</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a:latin typeface="Calibri"/>
                          <a:ea typeface="Calibri"/>
                          <a:cs typeface="Times New Roman"/>
                        </a:rPr>
                        <a:t>164.205,10</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5614">
                <a:tc>
                  <a:txBody>
                    <a:bodyPr/>
                    <a:lstStyle/>
                    <a:p>
                      <a:pPr algn="ctr">
                        <a:lnSpc>
                          <a:spcPct val="115000"/>
                        </a:lnSpc>
                        <a:spcAft>
                          <a:spcPts val="1000"/>
                        </a:spcAft>
                      </a:pPr>
                      <a:r>
                        <a:rPr lang="en-US" sz="1400" b="1">
                          <a:latin typeface="Calibri"/>
                          <a:ea typeface="Calibri"/>
                          <a:cs typeface="Times New Roman"/>
                        </a:rPr>
                        <a:t>5</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a:latin typeface="Calibri"/>
                          <a:ea typeface="Calibri"/>
                          <a:cs typeface="Times New Roman"/>
                        </a:rPr>
                        <a:t>28.475,50</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a:latin typeface="Calibri"/>
                          <a:ea typeface="Calibri"/>
                          <a:cs typeface="Times New Roman"/>
                        </a:rPr>
                        <a:t>145.230,66</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5614">
                <a:tc>
                  <a:txBody>
                    <a:bodyPr/>
                    <a:lstStyle/>
                    <a:p>
                      <a:pPr algn="ctr">
                        <a:lnSpc>
                          <a:spcPct val="115000"/>
                        </a:lnSpc>
                        <a:spcAft>
                          <a:spcPts val="1000"/>
                        </a:spcAft>
                      </a:pPr>
                      <a:r>
                        <a:rPr lang="en-US" sz="1400" b="1">
                          <a:latin typeface="Calibri"/>
                          <a:ea typeface="Calibri"/>
                          <a:cs typeface="Times New Roman"/>
                        </a:rPr>
                        <a:t>6</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a:latin typeface="Calibri"/>
                          <a:ea typeface="Calibri"/>
                          <a:cs typeface="Times New Roman"/>
                        </a:rPr>
                        <a:t>28.475,50</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a:latin typeface="Calibri"/>
                          <a:ea typeface="Calibri"/>
                          <a:cs typeface="Times New Roman"/>
                        </a:rPr>
                        <a:t>124.928,02</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5614">
                <a:tc>
                  <a:txBody>
                    <a:bodyPr/>
                    <a:lstStyle/>
                    <a:p>
                      <a:pPr algn="ctr">
                        <a:lnSpc>
                          <a:spcPct val="115000"/>
                        </a:lnSpc>
                        <a:spcAft>
                          <a:spcPts val="1000"/>
                        </a:spcAft>
                      </a:pPr>
                      <a:r>
                        <a:rPr lang="en-US" sz="1400" b="1">
                          <a:latin typeface="Calibri"/>
                          <a:ea typeface="Calibri"/>
                          <a:cs typeface="Times New Roman"/>
                        </a:rPr>
                        <a:t>7</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a:latin typeface="Calibri"/>
                          <a:ea typeface="Calibri"/>
                          <a:cs typeface="Times New Roman"/>
                        </a:rPr>
                        <a:t>28.475,50</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a:latin typeface="Calibri"/>
                          <a:ea typeface="Calibri"/>
                          <a:cs typeface="Times New Roman"/>
                        </a:rPr>
                        <a:t>103.204,22</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5614">
                <a:tc>
                  <a:txBody>
                    <a:bodyPr/>
                    <a:lstStyle/>
                    <a:p>
                      <a:pPr algn="ctr">
                        <a:lnSpc>
                          <a:spcPct val="115000"/>
                        </a:lnSpc>
                        <a:spcAft>
                          <a:spcPts val="1000"/>
                        </a:spcAft>
                      </a:pPr>
                      <a:r>
                        <a:rPr lang="en-US" sz="1400" b="1">
                          <a:latin typeface="Calibri"/>
                          <a:ea typeface="Calibri"/>
                          <a:cs typeface="Times New Roman"/>
                        </a:rPr>
                        <a:t>8</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a:latin typeface="Calibri"/>
                          <a:ea typeface="Calibri"/>
                          <a:cs typeface="Times New Roman"/>
                        </a:rPr>
                        <a:t>28.475,50</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a:latin typeface="Calibri"/>
                          <a:ea typeface="Calibri"/>
                          <a:cs typeface="Times New Roman"/>
                        </a:rPr>
                        <a:t>79.959,72</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5614">
                <a:tc>
                  <a:txBody>
                    <a:bodyPr/>
                    <a:lstStyle/>
                    <a:p>
                      <a:pPr algn="ctr">
                        <a:lnSpc>
                          <a:spcPct val="115000"/>
                        </a:lnSpc>
                        <a:spcAft>
                          <a:spcPts val="1000"/>
                        </a:spcAft>
                      </a:pPr>
                      <a:r>
                        <a:rPr lang="en-US" sz="1400" b="1">
                          <a:latin typeface="Calibri"/>
                          <a:ea typeface="Calibri"/>
                          <a:cs typeface="Times New Roman"/>
                        </a:rPr>
                        <a:t>9</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a:latin typeface="Calibri"/>
                          <a:ea typeface="Calibri"/>
                          <a:cs typeface="Times New Roman"/>
                        </a:rPr>
                        <a:t>28.475,50</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a:latin typeface="Calibri"/>
                          <a:ea typeface="Calibri"/>
                          <a:cs typeface="Times New Roman"/>
                        </a:rPr>
                        <a:t>55.088,10</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5614">
                <a:tc>
                  <a:txBody>
                    <a:bodyPr/>
                    <a:lstStyle/>
                    <a:p>
                      <a:pPr algn="ctr">
                        <a:lnSpc>
                          <a:spcPct val="115000"/>
                        </a:lnSpc>
                        <a:spcAft>
                          <a:spcPts val="1000"/>
                        </a:spcAft>
                      </a:pPr>
                      <a:r>
                        <a:rPr lang="en-US" sz="1400" b="1">
                          <a:latin typeface="Calibri"/>
                          <a:ea typeface="Calibri"/>
                          <a:cs typeface="Times New Roman"/>
                        </a:rPr>
                        <a:t>10</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a:latin typeface="Calibri"/>
                          <a:ea typeface="Calibri"/>
                          <a:cs typeface="Times New Roman"/>
                        </a:rPr>
                        <a:t>28.475,50</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dirty="0">
                          <a:latin typeface="Calibri"/>
                          <a:ea typeface="Calibri"/>
                          <a:cs typeface="Times New Roman"/>
                        </a:rPr>
                        <a:t>28.475,49</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5" name="Tabella 14"/>
          <p:cNvGraphicFramePr>
            <a:graphicFrameLocks noGrp="1"/>
          </p:cNvGraphicFramePr>
          <p:nvPr/>
        </p:nvGraphicFramePr>
        <p:xfrm>
          <a:off x="3426430" y="2348880"/>
          <a:ext cx="5538058" cy="3744419"/>
        </p:xfrm>
        <a:graphic>
          <a:graphicData uri="http://schemas.openxmlformats.org/drawingml/2006/table">
            <a:tbl>
              <a:tblPr/>
              <a:tblGrid>
                <a:gridCol w="499909"/>
                <a:gridCol w="910818"/>
                <a:gridCol w="1156118"/>
                <a:gridCol w="779309"/>
                <a:gridCol w="910818"/>
                <a:gridCol w="1281086"/>
              </a:tblGrid>
              <a:tr h="769561">
                <a:tc>
                  <a:txBody>
                    <a:bodyPr/>
                    <a:lstStyle/>
                    <a:p>
                      <a:pPr algn="ctr">
                        <a:lnSpc>
                          <a:spcPct val="115000"/>
                        </a:lnSpc>
                        <a:spcAft>
                          <a:spcPts val="1000"/>
                        </a:spcAft>
                      </a:pPr>
                      <a:r>
                        <a:rPr lang="en-US" sz="1300" b="1" dirty="0" smtClean="0">
                          <a:latin typeface="Calibri"/>
                          <a:ea typeface="Calibri"/>
                          <a:cs typeface="Times New Roman"/>
                        </a:rPr>
                        <a:t>Mat.</a:t>
                      </a:r>
                      <a:endParaRPr lang="it-IT" sz="1100" dirty="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300" b="1" dirty="0">
                          <a:latin typeface="Calibri"/>
                          <a:ea typeface="Calibri"/>
                          <a:cs typeface="Times New Roman"/>
                        </a:rPr>
                        <a:t>Financial </a:t>
                      </a:r>
                      <a:endParaRPr lang="it-IT" sz="1100" dirty="0">
                        <a:latin typeface="Calibri"/>
                        <a:ea typeface="Calibri"/>
                        <a:cs typeface="Times New Roman"/>
                      </a:endParaRPr>
                    </a:p>
                    <a:p>
                      <a:pPr algn="ctr">
                        <a:lnSpc>
                          <a:spcPct val="115000"/>
                        </a:lnSpc>
                        <a:spcAft>
                          <a:spcPts val="0"/>
                        </a:spcAft>
                      </a:pPr>
                      <a:r>
                        <a:rPr lang="en-US" sz="1300" b="1" dirty="0" err="1">
                          <a:latin typeface="Calibri"/>
                          <a:ea typeface="Calibri"/>
                          <a:cs typeface="Times New Roman"/>
                        </a:rPr>
                        <a:t>Instalment</a:t>
                      </a:r>
                      <a:endParaRPr lang="it-IT" sz="1100" dirty="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300" b="1">
                          <a:latin typeface="Calibri"/>
                          <a:ea typeface="Calibri"/>
                          <a:cs typeface="Times New Roman"/>
                        </a:rPr>
                        <a:t>Payment </a:t>
                      </a:r>
                      <a:endParaRPr lang="it-IT" sz="1100">
                        <a:latin typeface="Calibri"/>
                        <a:ea typeface="Calibri"/>
                        <a:cs typeface="Times New Roman"/>
                      </a:endParaRPr>
                    </a:p>
                    <a:p>
                      <a:pPr algn="ctr">
                        <a:lnSpc>
                          <a:spcPct val="115000"/>
                        </a:lnSpc>
                        <a:spcAft>
                          <a:spcPts val="0"/>
                        </a:spcAft>
                      </a:pPr>
                      <a:r>
                        <a:rPr lang="en-US" sz="1300" b="1">
                          <a:latin typeface="Calibri"/>
                          <a:ea typeface="Calibri"/>
                          <a:cs typeface="Times New Roman"/>
                        </a:rPr>
                        <a:t>due in case of </a:t>
                      </a:r>
                      <a:endParaRPr lang="it-IT" sz="1100">
                        <a:latin typeface="Calibri"/>
                        <a:ea typeface="Calibri"/>
                        <a:cs typeface="Times New Roman"/>
                      </a:endParaRPr>
                    </a:p>
                    <a:p>
                      <a:pPr algn="ctr">
                        <a:lnSpc>
                          <a:spcPct val="115000"/>
                        </a:lnSpc>
                        <a:spcAft>
                          <a:spcPts val="0"/>
                        </a:spcAft>
                      </a:pPr>
                      <a:r>
                        <a:rPr lang="en-US" sz="1300" b="1">
                          <a:latin typeface="Calibri"/>
                          <a:ea typeface="Calibri"/>
                          <a:cs typeface="Times New Roman"/>
                        </a:rPr>
                        <a:t>insolvency</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300" b="1">
                          <a:latin typeface="Calibri"/>
                          <a:ea typeface="Calibri"/>
                          <a:cs typeface="Times New Roman"/>
                        </a:rPr>
                        <a:t>Maturity</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300" b="1">
                          <a:latin typeface="Calibri"/>
                          <a:ea typeface="Calibri"/>
                          <a:cs typeface="Times New Roman"/>
                        </a:rPr>
                        <a:t>Financial </a:t>
                      </a:r>
                      <a:endParaRPr lang="it-IT" sz="1100">
                        <a:latin typeface="Calibri"/>
                        <a:ea typeface="Calibri"/>
                        <a:cs typeface="Times New Roman"/>
                      </a:endParaRPr>
                    </a:p>
                    <a:p>
                      <a:pPr algn="ctr">
                        <a:lnSpc>
                          <a:spcPct val="115000"/>
                        </a:lnSpc>
                        <a:spcAft>
                          <a:spcPts val="0"/>
                        </a:spcAft>
                      </a:pPr>
                      <a:r>
                        <a:rPr lang="en-US" sz="1300" b="1">
                          <a:latin typeface="Calibri"/>
                          <a:ea typeface="Calibri"/>
                          <a:cs typeface="Times New Roman"/>
                        </a:rPr>
                        <a:t>Instalment</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300" b="1">
                          <a:latin typeface="Calibri"/>
                          <a:ea typeface="Calibri"/>
                          <a:cs typeface="Times New Roman"/>
                        </a:rPr>
                        <a:t>Payment due in </a:t>
                      </a:r>
                      <a:endParaRPr lang="it-IT" sz="1100">
                        <a:latin typeface="Calibri"/>
                        <a:ea typeface="Calibri"/>
                        <a:cs typeface="Times New Roman"/>
                      </a:endParaRPr>
                    </a:p>
                    <a:p>
                      <a:pPr algn="ctr">
                        <a:lnSpc>
                          <a:spcPct val="115000"/>
                        </a:lnSpc>
                        <a:spcAft>
                          <a:spcPts val="0"/>
                        </a:spcAft>
                      </a:pPr>
                      <a:r>
                        <a:rPr lang="en-US" sz="1300" b="1">
                          <a:latin typeface="Calibri"/>
                          <a:ea typeface="Calibri"/>
                          <a:cs typeface="Times New Roman"/>
                        </a:rPr>
                        <a:t>case of </a:t>
                      </a:r>
                      <a:endParaRPr lang="it-IT" sz="1100">
                        <a:latin typeface="Calibri"/>
                        <a:ea typeface="Calibri"/>
                        <a:cs typeface="Times New Roman"/>
                      </a:endParaRPr>
                    </a:p>
                    <a:p>
                      <a:pPr algn="ctr">
                        <a:lnSpc>
                          <a:spcPct val="115000"/>
                        </a:lnSpc>
                        <a:spcAft>
                          <a:spcPts val="0"/>
                        </a:spcAft>
                      </a:pPr>
                      <a:r>
                        <a:rPr lang="en-US" sz="1300" b="1">
                          <a:latin typeface="Calibri"/>
                          <a:ea typeface="Calibri"/>
                          <a:cs typeface="Times New Roman"/>
                        </a:rPr>
                        <a:t>insolvency</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567">
                <a:tc>
                  <a:txBody>
                    <a:bodyPr/>
                    <a:lstStyle/>
                    <a:p>
                      <a:pPr algn="ctr">
                        <a:lnSpc>
                          <a:spcPct val="115000"/>
                        </a:lnSpc>
                        <a:spcAft>
                          <a:spcPts val="1000"/>
                        </a:spcAft>
                      </a:pPr>
                      <a:r>
                        <a:rPr lang="en-US" sz="1400" b="1">
                          <a:latin typeface="Calibri"/>
                          <a:ea typeface="Calibri"/>
                          <a:cs typeface="Times New Roman"/>
                        </a:rPr>
                        <a:t>1</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a:latin typeface="Calibri"/>
                          <a:ea typeface="Calibri"/>
                          <a:cs typeface="Times New Roman"/>
                        </a:rPr>
                        <a:t>18.878,59</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a:latin typeface="Calibri"/>
                          <a:ea typeface="Calibri"/>
                          <a:cs typeface="Times New Roman"/>
                        </a:rPr>
                        <a:t>214.000,00</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400" b="1">
                          <a:latin typeface="Calibri"/>
                          <a:ea typeface="Calibri"/>
                          <a:cs typeface="Times New Roman"/>
                        </a:rPr>
                        <a:t>11</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a:latin typeface="Calibri"/>
                          <a:ea typeface="Calibri"/>
                          <a:cs typeface="Times New Roman"/>
                        </a:rPr>
                        <a:t>18.878,59</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a:latin typeface="Calibri"/>
                          <a:ea typeface="Calibri"/>
                          <a:cs typeface="Times New Roman"/>
                        </a:rPr>
                        <a:t>141.876,95</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699">
                <a:tc>
                  <a:txBody>
                    <a:bodyPr/>
                    <a:lstStyle/>
                    <a:p>
                      <a:pPr algn="ctr">
                        <a:lnSpc>
                          <a:spcPct val="115000"/>
                        </a:lnSpc>
                        <a:spcAft>
                          <a:spcPts val="1000"/>
                        </a:spcAft>
                      </a:pPr>
                      <a:r>
                        <a:rPr lang="en-US" sz="1400" b="1">
                          <a:latin typeface="Calibri"/>
                          <a:ea typeface="Calibri"/>
                          <a:cs typeface="Times New Roman"/>
                        </a:rPr>
                        <a:t>2</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a:latin typeface="Calibri"/>
                          <a:ea typeface="Calibri"/>
                          <a:cs typeface="Times New Roman"/>
                        </a:rPr>
                        <a:t>18.878,59</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a:latin typeface="Calibri"/>
                          <a:ea typeface="Calibri"/>
                          <a:cs typeface="Times New Roman"/>
                        </a:rPr>
                        <a:t>208.779,91</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400" b="1">
                          <a:latin typeface="Calibri"/>
                          <a:ea typeface="Calibri"/>
                          <a:cs typeface="Times New Roman"/>
                        </a:rPr>
                        <a:t>12</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a:latin typeface="Calibri"/>
                          <a:ea typeface="Calibri"/>
                          <a:cs typeface="Times New Roman"/>
                        </a:rPr>
                        <a:t>18.878,59</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a:latin typeface="Calibri"/>
                          <a:ea typeface="Calibri"/>
                          <a:cs typeface="Times New Roman"/>
                        </a:rPr>
                        <a:t>131.608,26</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699">
                <a:tc>
                  <a:txBody>
                    <a:bodyPr/>
                    <a:lstStyle/>
                    <a:p>
                      <a:pPr algn="ctr">
                        <a:lnSpc>
                          <a:spcPct val="115000"/>
                        </a:lnSpc>
                        <a:spcAft>
                          <a:spcPts val="1000"/>
                        </a:spcAft>
                      </a:pPr>
                      <a:r>
                        <a:rPr lang="en-US" sz="1400" b="1">
                          <a:latin typeface="Calibri"/>
                          <a:ea typeface="Calibri"/>
                          <a:cs typeface="Times New Roman"/>
                        </a:rPr>
                        <a:t>3</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a:latin typeface="Calibri"/>
                          <a:ea typeface="Calibri"/>
                          <a:cs typeface="Times New Roman"/>
                        </a:rPr>
                        <a:t>18.878,59</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a:latin typeface="Calibri"/>
                          <a:ea typeface="Calibri"/>
                          <a:cs typeface="Times New Roman"/>
                        </a:rPr>
                        <a:t>203.194,41</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400" b="1">
                          <a:latin typeface="Calibri"/>
                          <a:ea typeface="Calibri"/>
                          <a:cs typeface="Times New Roman"/>
                        </a:rPr>
                        <a:t>13</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a:latin typeface="Calibri"/>
                          <a:ea typeface="Calibri"/>
                          <a:cs typeface="Times New Roman"/>
                        </a:rPr>
                        <a:t>18.878,59</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a:latin typeface="Calibri"/>
                          <a:ea typeface="Calibri"/>
                          <a:cs typeface="Times New Roman"/>
                        </a:rPr>
                        <a:t>120.620,75</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699">
                <a:tc>
                  <a:txBody>
                    <a:bodyPr/>
                    <a:lstStyle/>
                    <a:p>
                      <a:pPr algn="ctr">
                        <a:lnSpc>
                          <a:spcPct val="115000"/>
                        </a:lnSpc>
                        <a:spcAft>
                          <a:spcPts val="1000"/>
                        </a:spcAft>
                      </a:pPr>
                      <a:r>
                        <a:rPr lang="en-US" sz="1400" b="1">
                          <a:latin typeface="Calibri"/>
                          <a:ea typeface="Calibri"/>
                          <a:cs typeface="Times New Roman"/>
                        </a:rPr>
                        <a:t>4</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a:latin typeface="Calibri"/>
                          <a:ea typeface="Calibri"/>
                          <a:cs typeface="Times New Roman"/>
                        </a:rPr>
                        <a:t>18.878,59</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a:latin typeface="Calibri"/>
                          <a:ea typeface="Calibri"/>
                          <a:cs typeface="Times New Roman"/>
                        </a:rPr>
                        <a:t>197.217,95</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400" b="1">
                          <a:latin typeface="Calibri"/>
                          <a:ea typeface="Calibri"/>
                          <a:cs typeface="Times New Roman"/>
                        </a:rPr>
                        <a:t>14</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a:latin typeface="Calibri"/>
                          <a:ea typeface="Calibri"/>
                          <a:cs typeface="Times New Roman"/>
                        </a:rPr>
                        <a:t>18.878,59</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a:latin typeface="Calibri"/>
                          <a:ea typeface="Calibri"/>
                          <a:cs typeface="Times New Roman"/>
                        </a:rPr>
                        <a:t>108.864,10</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699">
                <a:tc>
                  <a:txBody>
                    <a:bodyPr/>
                    <a:lstStyle/>
                    <a:p>
                      <a:pPr algn="ctr">
                        <a:lnSpc>
                          <a:spcPct val="115000"/>
                        </a:lnSpc>
                        <a:spcAft>
                          <a:spcPts val="1000"/>
                        </a:spcAft>
                      </a:pPr>
                      <a:r>
                        <a:rPr lang="en-US" sz="1400" b="1">
                          <a:latin typeface="Calibri"/>
                          <a:ea typeface="Calibri"/>
                          <a:cs typeface="Times New Roman"/>
                        </a:rPr>
                        <a:t>5</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a:latin typeface="Calibri"/>
                          <a:ea typeface="Calibri"/>
                          <a:cs typeface="Times New Roman"/>
                        </a:rPr>
                        <a:t>18.878,59</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a:latin typeface="Calibri"/>
                          <a:ea typeface="Calibri"/>
                          <a:cs typeface="Times New Roman"/>
                        </a:rPr>
                        <a:t>190.823,10</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400" b="1">
                          <a:latin typeface="Calibri"/>
                          <a:ea typeface="Calibri"/>
                          <a:cs typeface="Times New Roman"/>
                        </a:rPr>
                        <a:t>15</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a:latin typeface="Calibri"/>
                          <a:ea typeface="Calibri"/>
                          <a:cs typeface="Times New Roman"/>
                        </a:rPr>
                        <a:t>18.878,59</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a:latin typeface="Calibri"/>
                          <a:ea typeface="Calibri"/>
                          <a:cs typeface="Times New Roman"/>
                        </a:rPr>
                        <a:t>96.284,51</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699">
                <a:tc>
                  <a:txBody>
                    <a:bodyPr/>
                    <a:lstStyle/>
                    <a:p>
                      <a:pPr algn="ctr">
                        <a:lnSpc>
                          <a:spcPct val="115000"/>
                        </a:lnSpc>
                        <a:spcAft>
                          <a:spcPts val="1000"/>
                        </a:spcAft>
                      </a:pPr>
                      <a:r>
                        <a:rPr lang="en-US" sz="1400" b="1">
                          <a:latin typeface="Calibri"/>
                          <a:ea typeface="Calibri"/>
                          <a:cs typeface="Times New Roman"/>
                        </a:rPr>
                        <a:t>6</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a:latin typeface="Calibri"/>
                          <a:ea typeface="Calibri"/>
                          <a:cs typeface="Times New Roman"/>
                        </a:rPr>
                        <a:t>18.878,59</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a:latin typeface="Calibri"/>
                          <a:ea typeface="Calibri"/>
                          <a:cs typeface="Times New Roman"/>
                        </a:rPr>
                        <a:t>183.980,65</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400" b="1">
                          <a:latin typeface="Calibri"/>
                          <a:ea typeface="Calibri"/>
                          <a:cs typeface="Times New Roman"/>
                        </a:rPr>
                        <a:t>16</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a:latin typeface="Calibri"/>
                          <a:ea typeface="Calibri"/>
                          <a:cs typeface="Times New Roman"/>
                        </a:rPr>
                        <a:t>18.878,59</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a:latin typeface="Calibri"/>
                          <a:ea typeface="Calibri"/>
                          <a:cs typeface="Times New Roman"/>
                        </a:rPr>
                        <a:t>82.824,33</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699">
                <a:tc>
                  <a:txBody>
                    <a:bodyPr/>
                    <a:lstStyle/>
                    <a:p>
                      <a:pPr algn="ctr">
                        <a:lnSpc>
                          <a:spcPct val="115000"/>
                        </a:lnSpc>
                        <a:spcAft>
                          <a:spcPts val="1000"/>
                        </a:spcAft>
                      </a:pPr>
                      <a:r>
                        <a:rPr lang="en-US" sz="1400" b="1">
                          <a:latin typeface="Calibri"/>
                          <a:ea typeface="Calibri"/>
                          <a:cs typeface="Times New Roman"/>
                        </a:rPr>
                        <a:t>7</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a:latin typeface="Calibri"/>
                          <a:ea typeface="Calibri"/>
                          <a:cs typeface="Times New Roman"/>
                        </a:rPr>
                        <a:t>18.878,59</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a:latin typeface="Calibri"/>
                          <a:ea typeface="Calibri"/>
                          <a:cs typeface="Times New Roman"/>
                        </a:rPr>
                        <a:t>176.659,19</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400" b="1">
                          <a:latin typeface="Calibri"/>
                          <a:ea typeface="Calibri"/>
                          <a:cs typeface="Times New Roman"/>
                        </a:rPr>
                        <a:t>17</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a:latin typeface="Calibri"/>
                          <a:ea typeface="Calibri"/>
                          <a:cs typeface="Times New Roman"/>
                        </a:rPr>
                        <a:t>18.878,59</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a:latin typeface="Calibri"/>
                          <a:ea typeface="Calibri"/>
                          <a:cs typeface="Times New Roman"/>
                        </a:rPr>
                        <a:t>68.421,95</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699">
                <a:tc>
                  <a:txBody>
                    <a:bodyPr/>
                    <a:lstStyle/>
                    <a:p>
                      <a:pPr algn="ctr">
                        <a:lnSpc>
                          <a:spcPct val="115000"/>
                        </a:lnSpc>
                        <a:spcAft>
                          <a:spcPts val="1000"/>
                        </a:spcAft>
                      </a:pPr>
                      <a:r>
                        <a:rPr lang="en-US" sz="1400" b="1">
                          <a:latin typeface="Calibri"/>
                          <a:ea typeface="Calibri"/>
                          <a:cs typeface="Times New Roman"/>
                        </a:rPr>
                        <a:t>8</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a:latin typeface="Calibri"/>
                          <a:ea typeface="Calibri"/>
                          <a:cs typeface="Times New Roman"/>
                        </a:rPr>
                        <a:t>18.878,59</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a:latin typeface="Calibri"/>
                          <a:ea typeface="Calibri"/>
                          <a:cs typeface="Times New Roman"/>
                        </a:rPr>
                        <a:t>168.825,25</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400" b="1">
                          <a:latin typeface="Calibri"/>
                          <a:ea typeface="Calibri"/>
                          <a:cs typeface="Times New Roman"/>
                        </a:rPr>
                        <a:t>18</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a:latin typeface="Calibri"/>
                          <a:ea typeface="Calibri"/>
                          <a:cs typeface="Times New Roman"/>
                        </a:rPr>
                        <a:t>18.878,59</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a:latin typeface="Calibri"/>
                          <a:ea typeface="Calibri"/>
                          <a:cs typeface="Times New Roman"/>
                        </a:rPr>
                        <a:t>53.011,41</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699">
                <a:tc>
                  <a:txBody>
                    <a:bodyPr/>
                    <a:lstStyle/>
                    <a:p>
                      <a:pPr algn="ctr">
                        <a:lnSpc>
                          <a:spcPct val="115000"/>
                        </a:lnSpc>
                        <a:spcAft>
                          <a:spcPts val="1000"/>
                        </a:spcAft>
                      </a:pPr>
                      <a:r>
                        <a:rPr lang="en-US" sz="1400" b="1">
                          <a:latin typeface="Calibri"/>
                          <a:ea typeface="Calibri"/>
                          <a:cs typeface="Times New Roman"/>
                        </a:rPr>
                        <a:t>9</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a:latin typeface="Calibri"/>
                          <a:ea typeface="Calibri"/>
                          <a:cs typeface="Times New Roman"/>
                        </a:rPr>
                        <a:t>18.878,59</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a:latin typeface="Calibri"/>
                          <a:ea typeface="Calibri"/>
                          <a:cs typeface="Times New Roman"/>
                        </a:rPr>
                        <a:t>160.442,95</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400" b="1">
                          <a:latin typeface="Calibri"/>
                          <a:ea typeface="Calibri"/>
                          <a:cs typeface="Times New Roman"/>
                        </a:rPr>
                        <a:t>19</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a:latin typeface="Calibri"/>
                          <a:ea typeface="Calibri"/>
                          <a:cs typeface="Times New Roman"/>
                        </a:rPr>
                        <a:t>18.878,59</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a:latin typeface="Calibri"/>
                          <a:ea typeface="Calibri"/>
                          <a:cs typeface="Times New Roman"/>
                        </a:rPr>
                        <a:t>36.961,41</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699">
                <a:tc>
                  <a:txBody>
                    <a:bodyPr/>
                    <a:lstStyle/>
                    <a:p>
                      <a:pPr algn="ctr">
                        <a:lnSpc>
                          <a:spcPct val="115000"/>
                        </a:lnSpc>
                        <a:spcAft>
                          <a:spcPts val="1000"/>
                        </a:spcAft>
                      </a:pPr>
                      <a:r>
                        <a:rPr lang="en-US" sz="1400" b="1">
                          <a:latin typeface="Calibri"/>
                          <a:ea typeface="Calibri"/>
                          <a:cs typeface="Times New Roman"/>
                        </a:rPr>
                        <a:t>10</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a:latin typeface="Calibri"/>
                          <a:ea typeface="Calibri"/>
                          <a:cs typeface="Times New Roman"/>
                        </a:rPr>
                        <a:t>18.878,59</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a:latin typeface="Calibri"/>
                          <a:ea typeface="Calibri"/>
                          <a:cs typeface="Times New Roman"/>
                        </a:rPr>
                        <a:t>151.473,85</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400" b="1">
                          <a:latin typeface="Calibri"/>
                          <a:ea typeface="Calibri"/>
                          <a:cs typeface="Times New Roman"/>
                        </a:rPr>
                        <a:t>20</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a:latin typeface="Calibri"/>
                          <a:ea typeface="Calibri"/>
                          <a:cs typeface="Times New Roman"/>
                        </a:rPr>
                        <a:t>18.878,59</a:t>
                      </a:r>
                      <a:endParaRPr lang="it-IT" sz="110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1400" dirty="0">
                          <a:latin typeface="Calibri"/>
                          <a:ea typeface="Calibri"/>
                          <a:cs typeface="Times New Roman"/>
                        </a:rPr>
                        <a:t>18.878,59</a:t>
                      </a:r>
                      <a:endParaRPr lang="it-IT" sz="1100" dirty="0">
                        <a:latin typeface="Calibri"/>
                        <a:ea typeface="Calibri"/>
                        <a:cs typeface="Times New Roman"/>
                      </a:endParaRPr>
                    </a:p>
                  </a:txBody>
                  <a:tcPr marL="68154" marR="681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AutoShape 2"/>
          <p:cNvSpPr>
            <a:spLocks noChangeArrowheads="1"/>
          </p:cNvSpPr>
          <p:nvPr/>
        </p:nvSpPr>
        <p:spPr bwMode="auto">
          <a:xfrm>
            <a:off x="3561829" y="980728"/>
            <a:ext cx="1946275" cy="1095375"/>
          </a:xfrm>
          <a:prstGeom prst="downArrow">
            <a:avLst>
              <a:gd name="adj1" fmla="val 50000"/>
              <a:gd name="adj2" fmla="val 25000"/>
            </a:avLst>
          </a:prstGeom>
          <a:solidFill>
            <a:srgbClr val="C00000">
              <a:alpha val="39999"/>
            </a:srgbClr>
          </a:solidFill>
          <a:ln w="9525">
            <a:solidFill>
              <a:srgbClr val="0070C0"/>
            </a:solidFill>
            <a:miter lim="800000"/>
            <a:headEnd/>
            <a:tailEnd/>
          </a:ln>
        </p:spPr>
        <p:txBody>
          <a:bodyPr vert="eaVert" wrap="square" lIns="91440" tIns="45720" rIns="91440" bIns="45720" numCol="1" anchor="t" anchorCtr="0" compatLnSpc="1">
            <a:prstTxWarp prst="textNoShape">
              <a:avLst/>
            </a:prstTxWarp>
          </a:bodyPr>
          <a:lstStyle/>
          <a:p>
            <a:endParaRPr lang="it-IT"/>
          </a:p>
        </p:txBody>
      </p:sp>
      <p:sp>
        <p:nvSpPr>
          <p:cNvPr id="8" name="Content Placeholder 3"/>
          <p:cNvSpPr>
            <a:spLocks noGrp="1"/>
          </p:cNvSpPr>
          <p:nvPr>
            <p:ph sz="quarter" idx="2"/>
          </p:nvPr>
        </p:nvSpPr>
        <p:spPr>
          <a:xfrm>
            <a:off x="539552" y="2386608"/>
            <a:ext cx="7992888" cy="970384"/>
          </a:xfrm>
        </p:spPr>
        <p:txBody>
          <a:bodyPr>
            <a:normAutofit/>
          </a:bodyPr>
          <a:lstStyle/>
          <a:p>
            <a:pPr algn="ctr">
              <a:buNone/>
            </a:pPr>
            <a:r>
              <a:rPr lang="en-GB" sz="2800" b="1" dirty="0" smtClean="0">
                <a:solidFill>
                  <a:schemeClr val="tx2"/>
                </a:solidFill>
                <a:latin typeface="Andalus" pitchFamily="18" charset="-78"/>
                <a:ea typeface="+mj-ea"/>
                <a:cs typeface="Andalus" pitchFamily="18" charset="-78"/>
              </a:rPr>
              <a:t>The IDEA is to insert other type of insurance coverage in the financial management</a:t>
            </a:r>
            <a:endParaRPr lang="it-IT" sz="2800" b="1" dirty="0" smtClean="0">
              <a:solidFill>
                <a:schemeClr val="tx2"/>
              </a:solidFill>
              <a:latin typeface="Andalus" pitchFamily="18" charset="-78"/>
              <a:ea typeface="+mj-ea"/>
              <a:cs typeface="Andalus" pitchFamily="18" charset="-78"/>
            </a:endParaRPr>
          </a:p>
          <a:p>
            <a:pPr algn="just">
              <a:buNone/>
            </a:pPr>
            <a:endParaRPr lang="en-GB" dirty="0"/>
          </a:p>
        </p:txBody>
      </p:sp>
      <p:sp>
        <p:nvSpPr>
          <p:cNvPr id="54275" name="AutoShape 3"/>
          <p:cNvSpPr>
            <a:spLocks noChangeArrowheads="1"/>
          </p:cNvSpPr>
          <p:nvPr/>
        </p:nvSpPr>
        <p:spPr bwMode="auto">
          <a:xfrm>
            <a:off x="1043608" y="2924944"/>
            <a:ext cx="1084263" cy="1360488"/>
          </a:xfrm>
          <a:prstGeom prst="curvedRightArrow">
            <a:avLst>
              <a:gd name="adj1" fmla="val 25095"/>
              <a:gd name="adj2" fmla="val 50190"/>
              <a:gd name="adj3" fmla="val 33333"/>
            </a:avLst>
          </a:prstGeom>
          <a:solidFill>
            <a:srgbClr val="C00000">
              <a:alpha val="39999"/>
            </a:srgbClr>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54276" name="AutoShape 4"/>
          <p:cNvSpPr>
            <a:spLocks noChangeArrowheads="1"/>
          </p:cNvSpPr>
          <p:nvPr/>
        </p:nvSpPr>
        <p:spPr bwMode="auto">
          <a:xfrm>
            <a:off x="7236296" y="2932609"/>
            <a:ext cx="1085850" cy="1360487"/>
          </a:xfrm>
          <a:prstGeom prst="curvedLeftArrow">
            <a:avLst>
              <a:gd name="adj1" fmla="val 25058"/>
              <a:gd name="adj2" fmla="val 50117"/>
              <a:gd name="adj3" fmla="val 33333"/>
            </a:avLst>
          </a:prstGeom>
          <a:solidFill>
            <a:srgbClr val="C00000">
              <a:alpha val="39999"/>
            </a:srgbClr>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12" name="Content Placeholder 3"/>
          <p:cNvSpPr>
            <a:spLocks noGrp="1"/>
          </p:cNvSpPr>
          <p:nvPr>
            <p:ph sz="quarter" idx="2"/>
          </p:nvPr>
        </p:nvSpPr>
        <p:spPr>
          <a:xfrm>
            <a:off x="827584" y="4509120"/>
            <a:ext cx="3240360" cy="1440160"/>
          </a:xfrm>
        </p:spPr>
        <p:txBody>
          <a:bodyPr>
            <a:normAutofit/>
          </a:bodyPr>
          <a:lstStyle/>
          <a:p>
            <a:pPr algn="ctr">
              <a:buNone/>
            </a:pPr>
            <a:r>
              <a:rPr lang="it-IT" sz="3600" b="1" dirty="0" smtClean="0">
                <a:solidFill>
                  <a:srgbClr val="C00000"/>
                </a:solidFill>
                <a:latin typeface="Andalus" pitchFamily="18" charset="-78"/>
                <a:ea typeface="+mj-ea"/>
                <a:cs typeface="Andalus" pitchFamily="18" charset="-78"/>
              </a:rPr>
              <a:t>Cause – </a:t>
            </a:r>
            <a:r>
              <a:rPr lang="it-IT" sz="3600" b="1" dirty="0" err="1" smtClean="0">
                <a:solidFill>
                  <a:srgbClr val="C00000"/>
                </a:solidFill>
                <a:latin typeface="Andalus" pitchFamily="18" charset="-78"/>
                <a:ea typeface="+mj-ea"/>
                <a:cs typeface="Andalus" pitchFamily="18" charset="-78"/>
              </a:rPr>
              <a:t>specific</a:t>
            </a:r>
            <a:r>
              <a:rPr lang="it-IT" sz="3600" b="1" dirty="0" smtClean="0">
                <a:solidFill>
                  <a:srgbClr val="C00000"/>
                </a:solidFill>
                <a:latin typeface="Andalus" pitchFamily="18" charset="-78"/>
                <a:ea typeface="+mj-ea"/>
                <a:cs typeface="Andalus" pitchFamily="18" charset="-78"/>
              </a:rPr>
              <a:t> </a:t>
            </a:r>
          </a:p>
          <a:p>
            <a:pPr algn="ctr">
              <a:buNone/>
            </a:pPr>
            <a:r>
              <a:rPr lang="it-IT" sz="3600" b="1" dirty="0" err="1" smtClean="0">
                <a:solidFill>
                  <a:srgbClr val="C00000"/>
                </a:solidFill>
                <a:latin typeface="Andalus" pitchFamily="18" charset="-78"/>
                <a:ea typeface="+mj-ea"/>
                <a:cs typeface="Andalus" pitchFamily="18" charset="-78"/>
              </a:rPr>
              <a:t>death</a:t>
            </a:r>
            <a:endParaRPr lang="it-IT" sz="3600" b="1" dirty="0" smtClean="0">
              <a:solidFill>
                <a:srgbClr val="C00000"/>
              </a:solidFill>
              <a:latin typeface="Andalus" pitchFamily="18" charset="-78"/>
              <a:ea typeface="+mj-ea"/>
              <a:cs typeface="Andalus" pitchFamily="18" charset="-78"/>
            </a:endParaRPr>
          </a:p>
          <a:p>
            <a:pPr algn="just">
              <a:buNone/>
            </a:pPr>
            <a:endParaRPr lang="en-GB" dirty="0"/>
          </a:p>
        </p:txBody>
      </p:sp>
      <p:sp>
        <p:nvSpPr>
          <p:cNvPr id="13" name="Content Placeholder 3"/>
          <p:cNvSpPr>
            <a:spLocks noGrp="1"/>
          </p:cNvSpPr>
          <p:nvPr>
            <p:ph sz="quarter" idx="2"/>
          </p:nvPr>
        </p:nvSpPr>
        <p:spPr>
          <a:xfrm>
            <a:off x="4932040" y="4509120"/>
            <a:ext cx="3240360" cy="1440160"/>
          </a:xfrm>
        </p:spPr>
        <p:txBody>
          <a:bodyPr>
            <a:normAutofit/>
          </a:bodyPr>
          <a:lstStyle/>
          <a:p>
            <a:pPr algn="ctr">
              <a:buNone/>
            </a:pPr>
            <a:r>
              <a:rPr lang="it-IT" sz="3600" b="1" dirty="0" err="1" smtClean="0">
                <a:solidFill>
                  <a:srgbClr val="C00000"/>
                </a:solidFill>
                <a:latin typeface="Andalus" pitchFamily="18" charset="-78"/>
                <a:ea typeface="+mj-ea"/>
                <a:cs typeface="Andalus" pitchFamily="18" charset="-78"/>
              </a:rPr>
              <a:t>Critical</a:t>
            </a:r>
            <a:r>
              <a:rPr lang="it-IT" sz="3600" b="1" dirty="0" smtClean="0">
                <a:solidFill>
                  <a:srgbClr val="C00000"/>
                </a:solidFill>
                <a:latin typeface="Andalus" pitchFamily="18" charset="-78"/>
                <a:ea typeface="+mj-ea"/>
                <a:cs typeface="Andalus" pitchFamily="18" charset="-78"/>
              </a:rPr>
              <a:t> </a:t>
            </a:r>
            <a:r>
              <a:rPr lang="it-IT" sz="3600" b="1" dirty="0" err="1" smtClean="0">
                <a:solidFill>
                  <a:srgbClr val="C00000"/>
                </a:solidFill>
                <a:latin typeface="Andalus" pitchFamily="18" charset="-78"/>
                <a:ea typeface="+mj-ea"/>
                <a:cs typeface="Andalus" pitchFamily="18" charset="-78"/>
              </a:rPr>
              <a:t>Illness</a:t>
            </a:r>
            <a:endParaRPr lang="it-IT" sz="3600" b="1" dirty="0" smtClean="0">
              <a:solidFill>
                <a:srgbClr val="C00000"/>
              </a:solidFill>
              <a:latin typeface="Andalus" pitchFamily="18" charset="-78"/>
              <a:ea typeface="+mj-ea"/>
              <a:cs typeface="Andalus" pitchFamily="18" charset="-78"/>
            </a:endParaRPr>
          </a:p>
          <a:p>
            <a:pPr algn="just">
              <a:buNone/>
            </a:pPr>
            <a:endParaRPr lang="en-GB"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67544" y="764704"/>
            <a:ext cx="8229600" cy="1143000"/>
          </a:xfrm>
        </p:spPr>
        <p:txBody>
          <a:bodyPr>
            <a:normAutofit fontScale="90000"/>
          </a:bodyPr>
          <a:lstStyle/>
          <a:p>
            <a:r>
              <a:rPr lang="en-GB" sz="4400" dirty="0" smtClean="0">
                <a:solidFill>
                  <a:srgbClr val="C00000"/>
                </a:solidFill>
                <a:latin typeface="Andalus" pitchFamily="18" charset="-78"/>
                <a:cs typeface="Andalus" pitchFamily="18" charset="-78"/>
              </a:rPr>
              <a:t/>
            </a:r>
            <a:br>
              <a:rPr lang="en-GB" sz="4400" dirty="0" smtClean="0">
                <a:solidFill>
                  <a:srgbClr val="C00000"/>
                </a:solidFill>
                <a:latin typeface="Andalus" pitchFamily="18" charset="-78"/>
                <a:cs typeface="Andalus" pitchFamily="18" charset="-78"/>
              </a:rPr>
            </a:br>
            <a:r>
              <a:rPr lang="en-US" sz="3100" dirty="0" smtClean="0">
                <a:solidFill>
                  <a:srgbClr val="C00000"/>
                </a:solidFill>
                <a:latin typeface="Aharoni" pitchFamily="2" charset="-79"/>
                <a:cs typeface="Aharoni" pitchFamily="2" charset="-79"/>
              </a:rPr>
              <a:t>Global Installment</a:t>
            </a:r>
            <a:r>
              <a:rPr lang="it-IT" sz="2800" dirty="0" smtClean="0"/>
              <a:t/>
            </a:r>
            <a:br>
              <a:rPr lang="it-IT" sz="2800" dirty="0" smtClean="0"/>
            </a:br>
            <a:endParaRPr lang="en-US" sz="3100" dirty="0">
              <a:solidFill>
                <a:srgbClr val="C00000"/>
              </a:solidFill>
              <a:latin typeface="Aharoni" pitchFamily="2" charset="-79"/>
              <a:cs typeface="Aharoni" pitchFamily="2" charset="-79"/>
            </a:endParaRPr>
          </a:p>
        </p:txBody>
      </p:sp>
      <p:graphicFrame>
        <p:nvGraphicFramePr>
          <p:cNvPr id="8" name="Tabella 7"/>
          <p:cNvGraphicFramePr>
            <a:graphicFrameLocks noGrp="1"/>
          </p:cNvGraphicFramePr>
          <p:nvPr/>
        </p:nvGraphicFramePr>
        <p:xfrm>
          <a:off x="395536" y="2348880"/>
          <a:ext cx="3776345" cy="1261872"/>
        </p:xfrm>
        <a:graphic>
          <a:graphicData uri="http://schemas.openxmlformats.org/drawingml/2006/table">
            <a:tbl>
              <a:tblPr/>
              <a:tblGrid>
                <a:gridCol w="1536065"/>
                <a:gridCol w="1120140"/>
                <a:gridCol w="1120140"/>
              </a:tblGrid>
              <a:tr h="264160">
                <a:tc>
                  <a:txBody>
                    <a:bodyPr/>
                    <a:lstStyle/>
                    <a:p>
                      <a:pPr algn="l">
                        <a:lnSpc>
                          <a:spcPct val="115000"/>
                        </a:lnSpc>
                        <a:spcAft>
                          <a:spcPts val="0"/>
                        </a:spcAft>
                      </a:pPr>
                      <a:r>
                        <a:rPr lang="en-US" sz="1800" b="1" dirty="0">
                          <a:latin typeface="Calibri"/>
                          <a:ea typeface="Calibri"/>
                          <a:cs typeface="Times New Roman"/>
                        </a:rPr>
                        <a:t>Age at entry/</a:t>
                      </a:r>
                      <a:endParaRPr lang="it-IT" sz="1100" dirty="0">
                        <a:latin typeface="Calibri"/>
                        <a:ea typeface="Calibri"/>
                        <a:cs typeface="Times New Roman"/>
                      </a:endParaRPr>
                    </a:p>
                    <a:p>
                      <a:pPr algn="l">
                        <a:lnSpc>
                          <a:spcPct val="115000"/>
                        </a:lnSpc>
                        <a:spcAft>
                          <a:spcPts val="0"/>
                        </a:spcAft>
                      </a:pPr>
                      <a:r>
                        <a:rPr lang="en-US" sz="1800" b="1" dirty="0">
                          <a:latin typeface="Calibri"/>
                          <a:ea typeface="Calibri"/>
                          <a:cs typeface="Times New Roman"/>
                        </a:rPr>
                        <a:t> Duration</a:t>
                      </a:r>
                      <a:endParaRPr lang="it-IT"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800" b="1" dirty="0">
                          <a:latin typeface="Calibri"/>
                          <a:ea typeface="Calibri"/>
                          <a:cs typeface="Times New Roman"/>
                        </a:rPr>
                        <a:t>40</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800" b="1">
                          <a:latin typeface="Calibri"/>
                          <a:ea typeface="Calibri"/>
                          <a:cs typeface="Times New Roman"/>
                        </a:rPr>
                        <a:t>60</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160">
                <a:tc>
                  <a:txBody>
                    <a:bodyPr/>
                    <a:lstStyle/>
                    <a:p>
                      <a:pPr algn="ctr">
                        <a:lnSpc>
                          <a:spcPct val="115000"/>
                        </a:lnSpc>
                        <a:spcAft>
                          <a:spcPts val="1000"/>
                        </a:spcAft>
                      </a:pPr>
                      <a:r>
                        <a:rPr lang="en-US" sz="1800" b="1">
                          <a:latin typeface="Calibri"/>
                          <a:ea typeface="Calibri"/>
                          <a:cs typeface="Times New Roman"/>
                        </a:rPr>
                        <a:t>10</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rtl="0" eaLnBrk="1" latinLnBrk="0" hangingPunct="1">
                        <a:lnSpc>
                          <a:spcPct val="115000"/>
                        </a:lnSpc>
                        <a:spcAft>
                          <a:spcPts val="1000"/>
                        </a:spcAft>
                      </a:pPr>
                      <a:r>
                        <a:rPr kumimoji="0" lang="en-US" sz="1800" kern="1200" dirty="0">
                          <a:solidFill>
                            <a:schemeClr val="tx1"/>
                          </a:solidFill>
                          <a:latin typeface="Calibri"/>
                          <a:ea typeface="Calibri"/>
                          <a:cs typeface="Times New Roman"/>
                        </a:rPr>
                        <a:t>28761.12</a:t>
                      </a:r>
                      <a:endParaRPr kumimoji="0" lang="it-IT" sz="1800" kern="1200" dirty="0">
                        <a:solidFill>
                          <a:schemeClr val="tx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rtl="0" eaLnBrk="1" latinLnBrk="0" hangingPunct="1">
                        <a:lnSpc>
                          <a:spcPct val="115000"/>
                        </a:lnSpc>
                        <a:spcAft>
                          <a:spcPts val="1000"/>
                        </a:spcAft>
                      </a:pPr>
                      <a:r>
                        <a:rPr kumimoji="0" lang="en-US" sz="1800" kern="1200" dirty="0">
                          <a:solidFill>
                            <a:schemeClr val="tx1"/>
                          </a:solidFill>
                          <a:latin typeface="Calibri"/>
                          <a:ea typeface="Calibri"/>
                          <a:cs typeface="Times New Roman"/>
                        </a:rPr>
                        <a:t>29400.87</a:t>
                      </a:r>
                      <a:endParaRPr kumimoji="0" lang="it-IT" sz="1800" kern="1200" dirty="0">
                        <a:solidFill>
                          <a:schemeClr val="tx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065">
                <a:tc>
                  <a:txBody>
                    <a:bodyPr/>
                    <a:lstStyle/>
                    <a:p>
                      <a:pPr algn="ctr">
                        <a:lnSpc>
                          <a:spcPct val="115000"/>
                        </a:lnSpc>
                        <a:spcAft>
                          <a:spcPts val="1000"/>
                        </a:spcAft>
                      </a:pPr>
                      <a:r>
                        <a:rPr lang="en-US" sz="1800" b="1">
                          <a:latin typeface="Calibri"/>
                          <a:ea typeface="Calibri"/>
                          <a:cs typeface="Times New Roman"/>
                        </a:rPr>
                        <a:t>20</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rtl="0" eaLnBrk="1" latinLnBrk="0" hangingPunct="1">
                        <a:lnSpc>
                          <a:spcPct val="115000"/>
                        </a:lnSpc>
                        <a:spcAft>
                          <a:spcPts val="1000"/>
                        </a:spcAft>
                      </a:pPr>
                      <a:r>
                        <a:rPr kumimoji="0" lang="en-US" sz="1800" kern="1200" dirty="0">
                          <a:solidFill>
                            <a:schemeClr val="tx1"/>
                          </a:solidFill>
                          <a:latin typeface="Calibri"/>
                          <a:ea typeface="Calibri"/>
                          <a:cs typeface="Times New Roman"/>
                        </a:rPr>
                        <a:t>19335.57</a:t>
                      </a:r>
                      <a:endParaRPr kumimoji="0" lang="it-IT" sz="1800" kern="1200" dirty="0">
                        <a:solidFill>
                          <a:schemeClr val="tx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rtl="0" eaLnBrk="1" latinLnBrk="0" hangingPunct="1">
                        <a:lnSpc>
                          <a:spcPct val="115000"/>
                        </a:lnSpc>
                        <a:spcAft>
                          <a:spcPts val="1000"/>
                        </a:spcAft>
                      </a:pPr>
                      <a:r>
                        <a:rPr kumimoji="0" lang="en-US" sz="1800" kern="1200" dirty="0">
                          <a:solidFill>
                            <a:schemeClr val="tx1"/>
                          </a:solidFill>
                          <a:latin typeface="Calibri"/>
                          <a:ea typeface="Calibri"/>
                          <a:cs typeface="Times New Roman"/>
                        </a:rPr>
                        <a:t>20302.75</a:t>
                      </a:r>
                      <a:endParaRPr kumimoji="0" lang="it-IT" sz="1800" kern="1200" dirty="0">
                        <a:solidFill>
                          <a:schemeClr val="tx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9" name="Tabella 8"/>
          <p:cNvGraphicFramePr>
            <a:graphicFrameLocks noGrp="1"/>
          </p:cNvGraphicFramePr>
          <p:nvPr/>
        </p:nvGraphicFramePr>
        <p:xfrm>
          <a:off x="4644008" y="2348880"/>
          <a:ext cx="3776345" cy="1261872"/>
        </p:xfrm>
        <a:graphic>
          <a:graphicData uri="http://schemas.openxmlformats.org/drawingml/2006/table">
            <a:tbl>
              <a:tblPr/>
              <a:tblGrid>
                <a:gridCol w="1536065"/>
                <a:gridCol w="1120140"/>
                <a:gridCol w="1120140"/>
              </a:tblGrid>
              <a:tr h="264160">
                <a:tc>
                  <a:txBody>
                    <a:bodyPr/>
                    <a:lstStyle/>
                    <a:p>
                      <a:pPr algn="r">
                        <a:lnSpc>
                          <a:spcPct val="115000"/>
                        </a:lnSpc>
                        <a:spcAft>
                          <a:spcPts val="0"/>
                        </a:spcAft>
                      </a:pPr>
                      <a:r>
                        <a:rPr lang="en-US" sz="1800" b="1" dirty="0">
                          <a:latin typeface="Calibri"/>
                          <a:ea typeface="Calibri"/>
                          <a:cs typeface="Times New Roman"/>
                        </a:rPr>
                        <a:t>Age at entry/</a:t>
                      </a:r>
                      <a:endParaRPr lang="it-IT" sz="1100" dirty="0">
                        <a:latin typeface="Calibri"/>
                        <a:ea typeface="Calibri"/>
                        <a:cs typeface="Times New Roman"/>
                      </a:endParaRPr>
                    </a:p>
                    <a:p>
                      <a:pPr algn="r">
                        <a:lnSpc>
                          <a:spcPct val="115000"/>
                        </a:lnSpc>
                        <a:spcAft>
                          <a:spcPts val="0"/>
                        </a:spcAft>
                      </a:pPr>
                      <a:r>
                        <a:rPr lang="en-US" sz="1800" b="1" dirty="0">
                          <a:latin typeface="Calibri"/>
                          <a:ea typeface="Calibri"/>
                          <a:cs typeface="Times New Roman"/>
                        </a:rPr>
                        <a:t> Duration</a:t>
                      </a:r>
                      <a:endParaRPr lang="it-IT"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800" b="1" dirty="0">
                          <a:latin typeface="Calibri"/>
                          <a:ea typeface="Calibri"/>
                          <a:cs typeface="Times New Roman"/>
                        </a:rPr>
                        <a:t>40</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800" b="1">
                          <a:latin typeface="Calibri"/>
                          <a:ea typeface="Calibri"/>
                          <a:cs typeface="Times New Roman"/>
                        </a:rPr>
                        <a:t>60</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160">
                <a:tc>
                  <a:txBody>
                    <a:bodyPr/>
                    <a:lstStyle/>
                    <a:p>
                      <a:pPr algn="ctr">
                        <a:lnSpc>
                          <a:spcPct val="115000"/>
                        </a:lnSpc>
                        <a:spcAft>
                          <a:spcPts val="1000"/>
                        </a:spcAft>
                      </a:pPr>
                      <a:r>
                        <a:rPr lang="en-US" sz="1800" b="1">
                          <a:latin typeface="Calibri"/>
                          <a:ea typeface="Calibri"/>
                          <a:cs typeface="Times New Roman"/>
                        </a:rPr>
                        <a:t>10</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800" dirty="0">
                          <a:latin typeface="Calibri"/>
                          <a:ea typeface="Calibri"/>
                          <a:cs typeface="Times New Roman"/>
                        </a:rPr>
                        <a:t>28565.69</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800" dirty="0">
                          <a:latin typeface="Calibri"/>
                          <a:ea typeface="Calibri"/>
                          <a:cs typeface="Times New Roman"/>
                        </a:rPr>
                        <a:t>29224.54</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065">
                <a:tc>
                  <a:txBody>
                    <a:bodyPr/>
                    <a:lstStyle/>
                    <a:p>
                      <a:pPr algn="ctr">
                        <a:lnSpc>
                          <a:spcPct val="115000"/>
                        </a:lnSpc>
                        <a:spcAft>
                          <a:spcPts val="1000"/>
                        </a:spcAft>
                      </a:pPr>
                      <a:r>
                        <a:rPr lang="en-US" sz="1800" b="1">
                          <a:latin typeface="Calibri"/>
                          <a:ea typeface="Calibri"/>
                          <a:cs typeface="Times New Roman"/>
                        </a:rPr>
                        <a:t>20</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800" dirty="0">
                          <a:latin typeface="Calibri"/>
                          <a:ea typeface="Calibri"/>
                          <a:cs typeface="Times New Roman"/>
                        </a:rPr>
                        <a:t>19054.54</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800" dirty="0">
                          <a:latin typeface="Calibri"/>
                          <a:ea typeface="Calibri"/>
                          <a:cs typeface="Times New Roman"/>
                        </a:rPr>
                        <a:t>20198.66</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0" name="Tabella 9"/>
          <p:cNvGraphicFramePr>
            <a:graphicFrameLocks noGrp="1"/>
          </p:cNvGraphicFramePr>
          <p:nvPr/>
        </p:nvGraphicFramePr>
        <p:xfrm>
          <a:off x="4644008" y="4725144"/>
          <a:ext cx="3776345" cy="1261872"/>
        </p:xfrm>
        <a:graphic>
          <a:graphicData uri="http://schemas.openxmlformats.org/drawingml/2006/table">
            <a:tbl>
              <a:tblPr/>
              <a:tblGrid>
                <a:gridCol w="1536065"/>
                <a:gridCol w="1120140"/>
                <a:gridCol w="1120140"/>
              </a:tblGrid>
              <a:tr h="264160">
                <a:tc>
                  <a:txBody>
                    <a:bodyPr/>
                    <a:lstStyle/>
                    <a:p>
                      <a:pPr algn="r">
                        <a:lnSpc>
                          <a:spcPct val="115000"/>
                        </a:lnSpc>
                        <a:spcAft>
                          <a:spcPts val="0"/>
                        </a:spcAft>
                      </a:pPr>
                      <a:r>
                        <a:rPr lang="en-US" sz="1800" b="1" dirty="0">
                          <a:latin typeface="Calibri"/>
                          <a:ea typeface="Calibri"/>
                          <a:cs typeface="Times New Roman"/>
                        </a:rPr>
                        <a:t>Age at entry/</a:t>
                      </a:r>
                      <a:endParaRPr lang="it-IT" sz="1100" dirty="0">
                        <a:latin typeface="Calibri"/>
                        <a:ea typeface="Calibri"/>
                        <a:cs typeface="Times New Roman"/>
                      </a:endParaRPr>
                    </a:p>
                    <a:p>
                      <a:pPr algn="r">
                        <a:lnSpc>
                          <a:spcPct val="115000"/>
                        </a:lnSpc>
                        <a:spcAft>
                          <a:spcPts val="0"/>
                        </a:spcAft>
                      </a:pPr>
                      <a:r>
                        <a:rPr lang="en-US" sz="1800" b="1" dirty="0">
                          <a:latin typeface="Calibri"/>
                          <a:ea typeface="Calibri"/>
                          <a:cs typeface="Times New Roman"/>
                        </a:rPr>
                        <a:t> Duration</a:t>
                      </a:r>
                      <a:endParaRPr lang="it-IT"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800" b="1" dirty="0">
                          <a:latin typeface="Calibri"/>
                          <a:ea typeface="Calibri"/>
                          <a:cs typeface="Times New Roman"/>
                        </a:rPr>
                        <a:t>40</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800" b="1" dirty="0">
                          <a:latin typeface="Calibri"/>
                          <a:ea typeface="Calibri"/>
                          <a:cs typeface="Times New Roman"/>
                        </a:rPr>
                        <a:t>60</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160">
                <a:tc>
                  <a:txBody>
                    <a:bodyPr/>
                    <a:lstStyle/>
                    <a:p>
                      <a:pPr algn="ctr">
                        <a:lnSpc>
                          <a:spcPct val="115000"/>
                        </a:lnSpc>
                        <a:spcAft>
                          <a:spcPts val="1000"/>
                        </a:spcAft>
                      </a:pPr>
                      <a:r>
                        <a:rPr lang="en-US" sz="1800" b="1">
                          <a:latin typeface="Calibri"/>
                          <a:ea typeface="Calibri"/>
                          <a:cs typeface="Times New Roman"/>
                        </a:rPr>
                        <a:t>10</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rtl="0" eaLnBrk="1" latinLnBrk="0" hangingPunct="1">
                        <a:lnSpc>
                          <a:spcPct val="115000"/>
                        </a:lnSpc>
                        <a:spcAft>
                          <a:spcPts val="1000"/>
                        </a:spcAft>
                      </a:pPr>
                      <a:r>
                        <a:rPr kumimoji="0" lang="en-US" sz="1800" kern="1200" dirty="0">
                          <a:solidFill>
                            <a:schemeClr val="tx1"/>
                          </a:solidFill>
                          <a:latin typeface="Calibri"/>
                          <a:ea typeface="Calibri"/>
                          <a:cs typeface="Times New Roman"/>
                        </a:rPr>
                        <a:t>28538.15</a:t>
                      </a:r>
                      <a:endParaRPr kumimoji="0" lang="it-IT" sz="1800" kern="1200" dirty="0">
                        <a:solidFill>
                          <a:schemeClr val="tx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rtl="0" eaLnBrk="1" latinLnBrk="0" hangingPunct="1">
                        <a:lnSpc>
                          <a:spcPct val="115000"/>
                        </a:lnSpc>
                        <a:spcAft>
                          <a:spcPts val="1000"/>
                        </a:spcAft>
                      </a:pPr>
                      <a:r>
                        <a:rPr kumimoji="0" lang="en-US" sz="1800" kern="1200" dirty="0">
                          <a:solidFill>
                            <a:schemeClr val="tx1"/>
                          </a:solidFill>
                          <a:latin typeface="Calibri"/>
                          <a:ea typeface="Calibri"/>
                          <a:cs typeface="Times New Roman"/>
                        </a:rPr>
                        <a:t>29008.14</a:t>
                      </a:r>
                      <a:endParaRPr kumimoji="0" lang="it-IT" sz="1800" kern="1200" dirty="0">
                        <a:solidFill>
                          <a:schemeClr val="tx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065">
                <a:tc>
                  <a:txBody>
                    <a:bodyPr/>
                    <a:lstStyle/>
                    <a:p>
                      <a:pPr algn="ctr">
                        <a:lnSpc>
                          <a:spcPct val="115000"/>
                        </a:lnSpc>
                        <a:spcAft>
                          <a:spcPts val="1000"/>
                        </a:spcAft>
                      </a:pPr>
                      <a:r>
                        <a:rPr lang="en-US" sz="1800" b="1">
                          <a:latin typeface="Calibri"/>
                          <a:ea typeface="Calibri"/>
                          <a:cs typeface="Times New Roman"/>
                        </a:rPr>
                        <a:t>20</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rtl="0" eaLnBrk="1" latinLnBrk="0" hangingPunct="1">
                        <a:lnSpc>
                          <a:spcPct val="115000"/>
                        </a:lnSpc>
                        <a:spcAft>
                          <a:spcPts val="1000"/>
                        </a:spcAft>
                      </a:pPr>
                      <a:r>
                        <a:rPr kumimoji="0" lang="en-US" sz="1800" kern="1200" dirty="0">
                          <a:solidFill>
                            <a:schemeClr val="tx1"/>
                          </a:solidFill>
                          <a:latin typeface="Calibri"/>
                          <a:ea typeface="Calibri"/>
                          <a:cs typeface="Times New Roman"/>
                        </a:rPr>
                        <a:t>18999.31</a:t>
                      </a:r>
                      <a:endParaRPr kumimoji="0" lang="it-IT" sz="1800" kern="1200" dirty="0">
                        <a:solidFill>
                          <a:schemeClr val="tx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rtl="0" eaLnBrk="1" latinLnBrk="0" hangingPunct="1">
                        <a:lnSpc>
                          <a:spcPct val="115000"/>
                        </a:lnSpc>
                        <a:spcAft>
                          <a:spcPts val="1000"/>
                        </a:spcAft>
                      </a:pPr>
                      <a:r>
                        <a:rPr kumimoji="0" lang="en-US" sz="1800" kern="1200" dirty="0">
                          <a:solidFill>
                            <a:schemeClr val="tx1"/>
                          </a:solidFill>
                          <a:latin typeface="Calibri"/>
                          <a:ea typeface="Calibri"/>
                          <a:cs typeface="Times New Roman"/>
                        </a:rPr>
                        <a:t>19859.73</a:t>
                      </a:r>
                      <a:endParaRPr kumimoji="0" lang="it-IT" sz="1800" kern="1200" dirty="0">
                        <a:solidFill>
                          <a:schemeClr val="tx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1" name="Tabella 10"/>
          <p:cNvGraphicFramePr>
            <a:graphicFrameLocks noGrp="1"/>
          </p:cNvGraphicFramePr>
          <p:nvPr/>
        </p:nvGraphicFramePr>
        <p:xfrm>
          <a:off x="395536" y="4725144"/>
          <a:ext cx="3776345" cy="1261872"/>
        </p:xfrm>
        <a:graphic>
          <a:graphicData uri="http://schemas.openxmlformats.org/drawingml/2006/table">
            <a:tbl>
              <a:tblPr/>
              <a:tblGrid>
                <a:gridCol w="1536065"/>
                <a:gridCol w="1120140"/>
                <a:gridCol w="1120140"/>
              </a:tblGrid>
              <a:tr h="264160">
                <a:tc>
                  <a:txBody>
                    <a:bodyPr/>
                    <a:lstStyle/>
                    <a:p>
                      <a:pPr algn="l">
                        <a:lnSpc>
                          <a:spcPct val="115000"/>
                        </a:lnSpc>
                        <a:spcAft>
                          <a:spcPts val="0"/>
                        </a:spcAft>
                      </a:pPr>
                      <a:r>
                        <a:rPr lang="en-US" sz="1800" b="1" dirty="0">
                          <a:latin typeface="Calibri"/>
                          <a:ea typeface="Calibri"/>
                          <a:cs typeface="Times New Roman"/>
                        </a:rPr>
                        <a:t>Age at entry/</a:t>
                      </a:r>
                      <a:endParaRPr lang="it-IT" sz="1100" dirty="0">
                        <a:latin typeface="Calibri"/>
                        <a:ea typeface="Calibri"/>
                        <a:cs typeface="Times New Roman"/>
                      </a:endParaRPr>
                    </a:p>
                    <a:p>
                      <a:pPr algn="l">
                        <a:lnSpc>
                          <a:spcPct val="115000"/>
                        </a:lnSpc>
                        <a:spcAft>
                          <a:spcPts val="0"/>
                        </a:spcAft>
                      </a:pPr>
                      <a:r>
                        <a:rPr lang="en-US" sz="1800" b="1" dirty="0">
                          <a:latin typeface="Calibri"/>
                          <a:ea typeface="Calibri"/>
                          <a:cs typeface="Times New Roman"/>
                        </a:rPr>
                        <a:t> Duration</a:t>
                      </a:r>
                      <a:endParaRPr lang="it-IT"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800" b="1">
                          <a:latin typeface="Calibri"/>
                          <a:ea typeface="Calibri"/>
                          <a:cs typeface="Times New Roman"/>
                        </a:rPr>
                        <a:t>40</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800" b="1" dirty="0">
                          <a:latin typeface="Calibri"/>
                          <a:ea typeface="Calibri"/>
                          <a:cs typeface="Times New Roman"/>
                        </a:rPr>
                        <a:t>60</a:t>
                      </a:r>
                      <a:endParaRPr lang="it-I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160">
                <a:tc>
                  <a:txBody>
                    <a:bodyPr/>
                    <a:lstStyle/>
                    <a:p>
                      <a:pPr algn="ctr">
                        <a:lnSpc>
                          <a:spcPct val="115000"/>
                        </a:lnSpc>
                        <a:spcAft>
                          <a:spcPts val="1000"/>
                        </a:spcAft>
                      </a:pPr>
                      <a:r>
                        <a:rPr lang="en-US" sz="1800" b="1">
                          <a:latin typeface="Calibri"/>
                          <a:ea typeface="Calibri"/>
                          <a:cs typeface="Times New Roman"/>
                        </a:rPr>
                        <a:t>10</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rtl="0" eaLnBrk="1" latinLnBrk="0" hangingPunct="1">
                        <a:lnSpc>
                          <a:spcPct val="115000"/>
                        </a:lnSpc>
                        <a:spcAft>
                          <a:spcPts val="1000"/>
                        </a:spcAft>
                      </a:pPr>
                      <a:r>
                        <a:rPr kumimoji="0" lang="en-US" sz="1800" kern="1200" dirty="0">
                          <a:solidFill>
                            <a:schemeClr val="tx1"/>
                          </a:solidFill>
                          <a:latin typeface="Calibri"/>
                          <a:ea typeface="Calibri"/>
                          <a:cs typeface="Times New Roman"/>
                        </a:rPr>
                        <a:t>28738.88</a:t>
                      </a:r>
                      <a:endParaRPr kumimoji="0" lang="it-IT" sz="1800" kern="1200" dirty="0">
                        <a:solidFill>
                          <a:schemeClr val="tx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rtl="0" eaLnBrk="1" latinLnBrk="0" hangingPunct="1">
                        <a:lnSpc>
                          <a:spcPct val="115000"/>
                        </a:lnSpc>
                        <a:spcAft>
                          <a:spcPts val="1000"/>
                        </a:spcAft>
                      </a:pPr>
                      <a:r>
                        <a:rPr kumimoji="0" lang="en-US" sz="1800" kern="1200" dirty="0">
                          <a:solidFill>
                            <a:schemeClr val="tx1"/>
                          </a:solidFill>
                          <a:latin typeface="Calibri"/>
                          <a:ea typeface="Calibri"/>
                          <a:cs typeface="Times New Roman"/>
                        </a:rPr>
                        <a:t>29307.03</a:t>
                      </a:r>
                      <a:endParaRPr kumimoji="0" lang="it-IT" sz="1800" kern="1200" dirty="0">
                        <a:solidFill>
                          <a:schemeClr val="tx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065">
                <a:tc>
                  <a:txBody>
                    <a:bodyPr/>
                    <a:lstStyle/>
                    <a:p>
                      <a:pPr algn="ctr">
                        <a:lnSpc>
                          <a:spcPct val="115000"/>
                        </a:lnSpc>
                        <a:spcAft>
                          <a:spcPts val="1000"/>
                        </a:spcAft>
                      </a:pPr>
                      <a:r>
                        <a:rPr lang="en-US" sz="1800" b="1">
                          <a:latin typeface="Calibri"/>
                          <a:ea typeface="Calibri"/>
                          <a:cs typeface="Times New Roman"/>
                        </a:rPr>
                        <a:t>20</a:t>
                      </a:r>
                      <a:endParaRPr lang="it-I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rtl="0" eaLnBrk="1" latinLnBrk="0" hangingPunct="1">
                        <a:lnSpc>
                          <a:spcPct val="115000"/>
                        </a:lnSpc>
                        <a:spcAft>
                          <a:spcPts val="1000"/>
                        </a:spcAft>
                      </a:pPr>
                      <a:r>
                        <a:rPr kumimoji="0" lang="en-US" sz="1800" kern="1200" dirty="0">
                          <a:solidFill>
                            <a:schemeClr val="tx1"/>
                          </a:solidFill>
                          <a:latin typeface="Calibri"/>
                          <a:ea typeface="Calibri"/>
                          <a:cs typeface="Times New Roman"/>
                        </a:rPr>
                        <a:t>19300.87</a:t>
                      </a:r>
                      <a:endParaRPr kumimoji="0" lang="it-IT" sz="1800" kern="1200" dirty="0">
                        <a:solidFill>
                          <a:schemeClr val="tx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rtl="0" eaLnBrk="1" latinLnBrk="0" hangingPunct="1">
                        <a:lnSpc>
                          <a:spcPct val="115000"/>
                        </a:lnSpc>
                        <a:spcAft>
                          <a:spcPts val="1000"/>
                        </a:spcAft>
                      </a:pPr>
                      <a:r>
                        <a:rPr kumimoji="0" lang="en-US" sz="1800" kern="1200" dirty="0">
                          <a:solidFill>
                            <a:schemeClr val="tx1"/>
                          </a:solidFill>
                          <a:latin typeface="Calibri"/>
                          <a:ea typeface="Calibri"/>
                          <a:cs typeface="Times New Roman"/>
                        </a:rPr>
                        <a:t>20077.33</a:t>
                      </a:r>
                      <a:endParaRPr kumimoji="0" lang="it-IT" sz="1800" kern="1200" dirty="0">
                        <a:solidFill>
                          <a:schemeClr val="tx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6803" name="Rectangle 3"/>
          <p:cNvSpPr>
            <a:spLocks noChangeArrowheads="1"/>
          </p:cNvSpPr>
          <p:nvPr/>
        </p:nvSpPr>
        <p:spPr bwMode="auto">
          <a:xfrm>
            <a:off x="323528" y="1488068"/>
            <a:ext cx="8640960"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Table 8.a.</a:t>
            </a:r>
            <a:r>
              <a:rPr kumimoji="0" lang="en-US" sz="14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Global annual obligation.                                                 </a:t>
            </a:r>
            <a:r>
              <a:rPr kumimoji="0" lang="en-US" sz="1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Table 8.b.</a:t>
            </a:r>
            <a:r>
              <a:rPr kumimoji="0" lang="en-US"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14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Global annual obligation.</a:t>
            </a:r>
            <a:endParaRPr kumimoji="0" lang="it-IT"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Standard C.I. Loan (Accelerated) – </a:t>
            </a:r>
            <a:r>
              <a:rPr kumimoji="0" lang="en-US" sz="1400" b="0" i="1"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SCILa</a:t>
            </a:r>
            <a:r>
              <a:rPr kumimoji="0" lang="en-US" sz="14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Standard Insured Loan – SIL</a:t>
            </a:r>
            <a:endParaRPr kumimoji="0" lang="it-IT"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Female non smokers, C=200000, </a:t>
            </a:r>
            <a:r>
              <a:rPr kumimoji="0" lang="en-US" sz="1400" b="0" i="1"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i</a:t>
            </a:r>
            <a:r>
              <a:rPr kumimoji="0" lang="en-US" sz="14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=7%, r=2%          </a:t>
            </a:r>
            <a:r>
              <a:rPr lang="en-US" sz="1400" i="1" dirty="0" smtClean="0">
                <a:latin typeface="Calibri" pitchFamily="34" charset="0"/>
                <a:ea typeface="Calibri" pitchFamily="34" charset="0"/>
                <a:cs typeface="Times New Roman" pitchFamily="18" charset="0"/>
              </a:rPr>
              <a:t>                         </a:t>
            </a:r>
            <a:r>
              <a:rPr kumimoji="0" lang="en-US" sz="14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Female non smokers, C=200000, </a:t>
            </a:r>
            <a:r>
              <a:rPr kumimoji="0" lang="en-US" sz="1400" b="0" i="1"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i</a:t>
            </a:r>
            <a:r>
              <a:rPr kumimoji="0" lang="en-US" sz="14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=7%, r=2%</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6804" name="Rectangle 4"/>
          <p:cNvSpPr>
            <a:spLocks noChangeArrowheads="1"/>
          </p:cNvSpPr>
          <p:nvPr/>
        </p:nvSpPr>
        <p:spPr bwMode="auto">
          <a:xfrm>
            <a:off x="0" y="3864332"/>
            <a:ext cx="8316572" cy="73866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30175" algn="l"/>
                <a:tab pos="9072563" algn="r"/>
              </a:tabLst>
            </a:pPr>
            <a:r>
              <a:rPr kumimoji="0" lang="en-US" sz="1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Table 8.c</a:t>
            </a:r>
            <a:r>
              <a:rPr kumimoji="0" lang="en-US" sz="14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Global annual obligation.</a:t>
            </a:r>
            <a:r>
              <a:rPr lang="en-US" sz="1400" b="1" dirty="0" smtClean="0">
                <a:latin typeface="Calibri" pitchFamily="34" charset="0"/>
                <a:ea typeface="Calibri" pitchFamily="34" charset="0"/>
                <a:cs typeface="Times New Roman" pitchFamily="18" charset="0"/>
              </a:rPr>
              <a:t>                                                  </a:t>
            </a:r>
            <a:r>
              <a:rPr kumimoji="0" lang="en-US" sz="1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Table 8.c</a:t>
            </a:r>
            <a:r>
              <a:rPr kumimoji="0" lang="en-US" sz="14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Global annual obligation.</a:t>
            </a:r>
            <a:endParaRPr kumimoji="0" lang="it-IT"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30175" algn="l"/>
                <a:tab pos="9072563" algn="r"/>
              </a:tabLst>
            </a:pPr>
            <a:r>
              <a:rPr kumimoji="0" lang="en-GB" sz="14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Specific C.I. Loan (Accelerated)- </a:t>
            </a:r>
            <a:r>
              <a:rPr kumimoji="0" lang="en-GB" sz="1400" b="0" i="1"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SCILsa</a:t>
            </a:r>
            <a:r>
              <a:rPr lang="en-GB" sz="1400" i="1" dirty="0" smtClean="0">
                <a:latin typeface="Calibri" pitchFamily="34" charset="0"/>
                <a:ea typeface="Calibri" pitchFamily="34" charset="0"/>
                <a:cs typeface="Times New Roman" pitchFamily="18" charset="0"/>
              </a:rPr>
              <a:t>                                                       </a:t>
            </a:r>
            <a:r>
              <a:rPr kumimoji="0" lang="en-GB" sz="14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Specific Insured Loan – </a:t>
            </a:r>
            <a:r>
              <a:rPr kumimoji="0" lang="en-GB" sz="1400" b="0" i="1"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SpeIL</a:t>
            </a:r>
            <a:endParaRPr kumimoji="0" lang="it-IT"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30175" algn="l"/>
                <a:tab pos="9072563" algn="r"/>
              </a:tabLst>
            </a:pPr>
            <a:r>
              <a:rPr kumimoji="0" lang="en-US" sz="14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Female non smokers, C=200000, </a:t>
            </a:r>
            <a:r>
              <a:rPr kumimoji="0" lang="en-US" sz="1400" b="0" i="1"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i</a:t>
            </a:r>
            <a:r>
              <a:rPr kumimoji="0" lang="en-US" sz="14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=7%, r=2%                                            Female, C=200000, </a:t>
            </a:r>
            <a:r>
              <a:rPr kumimoji="0" lang="en-US" sz="1400" b="0" i="1"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i</a:t>
            </a:r>
            <a:r>
              <a:rPr kumimoji="0" lang="en-US" sz="14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=7%, r=2%</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n-GB" sz="4400" dirty="0" smtClean="0">
                <a:solidFill>
                  <a:srgbClr val="C00000"/>
                </a:solidFill>
                <a:latin typeface="Andalus" pitchFamily="18" charset="-78"/>
                <a:cs typeface="Andalus" pitchFamily="18" charset="-78"/>
              </a:rPr>
              <a:t>Conclusions</a:t>
            </a:r>
            <a:r>
              <a:rPr lang="en-GB" sz="3600" dirty="0" smtClean="0"/>
              <a:t/>
            </a:r>
            <a:br>
              <a:rPr lang="en-GB" sz="3600" dirty="0" smtClean="0"/>
            </a:br>
            <a:endParaRPr lang="en-GB" sz="2000" dirty="0"/>
          </a:p>
        </p:txBody>
      </p:sp>
      <p:sp>
        <p:nvSpPr>
          <p:cNvPr id="4" name="3 Marcador de contenido"/>
          <p:cNvSpPr>
            <a:spLocks noGrp="1"/>
          </p:cNvSpPr>
          <p:nvPr>
            <p:ph idx="1"/>
          </p:nvPr>
        </p:nvSpPr>
        <p:spPr>
          <a:xfrm>
            <a:off x="467544" y="1412776"/>
            <a:ext cx="8229600" cy="4937760"/>
          </a:xfrm>
        </p:spPr>
        <p:txBody>
          <a:bodyPr>
            <a:normAutofit/>
          </a:bodyPr>
          <a:lstStyle/>
          <a:p>
            <a:endParaRPr lang="it-IT" sz="2400" dirty="0" smtClean="0"/>
          </a:p>
          <a:p>
            <a:pPr algn="just" fontAlgn="ctr"/>
            <a:r>
              <a:rPr lang="en-US" sz="2800" dirty="0" smtClean="0">
                <a:solidFill>
                  <a:srgbClr val="003366"/>
                </a:solidFill>
                <a:latin typeface="Andalus" pitchFamily="18" charset="-78"/>
                <a:cs typeface="Andalus" pitchFamily="18" charset="-78"/>
              </a:rPr>
              <a:t>The causes of death are competing risk, a dependence exists between them. </a:t>
            </a:r>
          </a:p>
          <a:p>
            <a:pPr algn="just" fontAlgn="ctr">
              <a:buNone/>
            </a:pPr>
            <a:endParaRPr lang="en-GB" sz="2800" dirty="0" smtClean="0">
              <a:solidFill>
                <a:srgbClr val="003366"/>
              </a:solidFill>
              <a:latin typeface="Andalus" pitchFamily="18" charset="-78"/>
              <a:cs typeface="Andalus" pitchFamily="18" charset="-78"/>
            </a:endParaRPr>
          </a:p>
          <a:p>
            <a:pPr algn="just" fontAlgn="ctr"/>
            <a:r>
              <a:rPr lang="en-US" sz="2800" dirty="0" smtClean="0">
                <a:solidFill>
                  <a:srgbClr val="003366"/>
                </a:solidFill>
                <a:latin typeface="Andalus" pitchFamily="18" charset="-78"/>
                <a:cs typeface="Andalus" pitchFamily="18" charset="-78"/>
              </a:rPr>
              <a:t>We introduce a new method to better understand the dependence between all causes of death, also mitigating the discontinuity points. </a:t>
            </a:r>
          </a:p>
          <a:p>
            <a:pPr algn="just" fontAlgn="ctr"/>
            <a:endParaRPr lang="en-US" sz="2800" dirty="0" smtClean="0">
              <a:solidFill>
                <a:srgbClr val="003366"/>
              </a:solidFill>
              <a:latin typeface="Andalus" pitchFamily="18" charset="-78"/>
              <a:cs typeface="Andalus" pitchFamily="18" charset="-78"/>
            </a:endParaRPr>
          </a:p>
          <a:p>
            <a:pPr algn="just" fontAlgn="ctr"/>
            <a:r>
              <a:rPr lang="en-US" sz="2800" dirty="0" smtClean="0">
                <a:solidFill>
                  <a:srgbClr val="003366"/>
                </a:solidFill>
                <a:latin typeface="Andalus" pitchFamily="18" charset="-78"/>
                <a:cs typeface="Andalus" pitchFamily="18" charset="-78"/>
              </a:rPr>
              <a:t>We can propose tailored contract </a:t>
            </a:r>
            <a:r>
              <a:rPr lang="en-US" sz="2800" dirty="0" err="1" smtClean="0">
                <a:solidFill>
                  <a:srgbClr val="003366"/>
                </a:solidFill>
                <a:latin typeface="Andalus" pitchFamily="18" charset="-78"/>
                <a:cs typeface="Andalus" pitchFamily="18" charset="-78"/>
              </a:rPr>
              <a:t>modelling</a:t>
            </a:r>
            <a:r>
              <a:rPr lang="en-US" sz="2800" dirty="0" smtClean="0">
                <a:solidFill>
                  <a:srgbClr val="003366"/>
                </a:solidFill>
                <a:latin typeface="Andalus" pitchFamily="18" charset="-78"/>
                <a:cs typeface="Andalus" pitchFamily="18" charset="-78"/>
              </a:rPr>
              <a:t> the cause – specific deaths.</a:t>
            </a:r>
          </a:p>
          <a:p>
            <a:pPr fontAlgn="ctr"/>
            <a:endParaRPr lang="en-GB" sz="2400" dirty="0" smtClean="0">
              <a:solidFill>
                <a:srgbClr val="003366"/>
              </a:solidFill>
              <a:latin typeface="Andalus" pitchFamily="18" charset="-78"/>
              <a:cs typeface="Andalus" pitchFamily="18" charset="-78"/>
            </a:endParaRPr>
          </a:p>
          <a:p>
            <a:endParaRPr lang="en-GB" sz="2000" dirty="0">
              <a:solidFill>
                <a:srgbClr val="003366"/>
              </a:solidFill>
            </a:endParaRPr>
          </a:p>
        </p:txBody>
      </p:sp>
    </p:spTree>
    <p:extLst>
      <p:ext uri="{BB962C8B-B14F-4D97-AF65-F5344CB8AC3E}">
        <p14:creationId xmlns:p14="http://schemas.microsoft.com/office/powerpoint/2010/main" xmlns="" val="144936311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idx="4294967295"/>
          </p:nvPr>
        </p:nvSpPr>
        <p:spPr>
          <a:xfrm>
            <a:off x="0" y="5030788"/>
            <a:ext cx="6858000" cy="990600"/>
          </a:xfrm>
        </p:spPr>
        <p:txBody>
          <a:bodyPr>
            <a:noAutofit/>
          </a:bodyPr>
          <a:lstStyle/>
          <a:p>
            <a:pPr algn="r"/>
            <a:r>
              <a:rPr lang="en-US" sz="1600" dirty="0" err="1" smtClean="0">
                <a:latin typeface="Andalus" pitchFamily="18" charset="-78"/>
                <a:cs typeface="Andalus" pitchFamily="18" charset="-78"/>
              </a:rPr>
              <a:t>Vincenzo</a:t>
            </a:r>
            <a:r>
              <a:rPr lang="en-US" sz="1600" dirty="0" smtClean="0">
                <a:latin typeface="Andalus" pitchFamily="18" charset="-78"/>
                <a:cs typeface="Andalus" pitchFamily="18" charset="-78"/>
              </a:rPr>
              <a:t> </a:t>
            </a:r>
            <a:r>
              <a:rPr lang="en-US" sz="1600" dirty="0" err="1" smtClean="0">
                <a:latin typeface="Andalus" pitchFamily="18" charset="-78"/>
                <a:cs typeface="Andalus" pitchFamily="18" charset="-78"/>
              </a:rPr>
              <a:t>Passannante</a:t>
            </a:r>
            <a:r>
              <a:rPr lang="en-US" sz="1600" dirty="0" smtClean="0">
                <a:latin typeface="Andalus" pitchFamily="18" charset="-78"/>
                <a:cs typeface="Andalus" pitchFamily="18" charset="-78"/>
              </a:rPr>
              <a:t/>
            </a:r>
            <a:br>
              <a:rPr lang="en-US" sz="1600" dirty="0" smtClean="0">
                <a:latin typeface="Andalus" pitchFamily="18" charset="-78"/>
                <a:cs typeface="Andalus" pitchFamily="18" charset="-78"/>
              </a:rPr>
            </a:br>
            <a:r>
              <a:rPr lang="en-GB" sz="1600" baseline="30000" dirty="0" smtClean="0">
                <a:latin typeface="Andalus" pitchFamily="18" charset="-78"/>
                <a:cs typeface="Andalus" pitchFamily="18" charset="-78"/>
              </a:rPr>
              <a:t> </a:t>
            </a:r>
            <a:r>
              <a:rPr lang="en-GB" sz="1600" dirty="0" smtClean="0">
                <a:latin typeface="Andalus" pitchFamily="18" charset="-78"/>
                <a:cs typeface="Andalus" pitchFamily="18" charset="-78"/>
              </a:rPr>
              <a:t>Department of Economics and Statistics, University of Salerno </a:t>
            </a:r>
            <a:r>
              <a:rPr lang="en-US" sz="1600" dirty="0" smtClean="0">
                <a:latin typeface="Andalus" pitchFamily="18" charset="-78"/>
                <a:cs typeface="Andalus" pitchFamily="18" charset="-78"/>
              </a:rPr>
              <a:t/>
            </a:r>
            <a:br>
              <a:rPr lang="en-US" sz="1600" dirty="0" smtClean="0">
                <a:latin typeface="Andalus" pitchFamily="18" charset="-78"/>
                <a:cs typeface="Andalus" pitchFamily="18" charset="-78"/>
              </a:rPr>
            </a:br>
            <a:r>
              <a:rPr lang="en-US" sz="1600" dirty="0" smtClean="0">
                <a:latin typeface="Andalus" pitchFamily="18" charset="-78"/>
                <a:cs typeface="Andalus" pitchFamily="18" charset="-78"/>
              </a:rPr>
              <a:t>vpassannante@unisa.it</a:t>
            </a:r>
            <a:endParaRPr lang="en-GB" sz="1600" dirty="0">
              <a:latin typeface="Andalus" pitchFamily="18" charset="-78"/>
              <a:cs typeface="Andalus" pitchFamily="18" charset="-78"/>
            </a:endParaRPr>
          </a:p>
        </p:txBody>
      </p:sp>
      <p:sp>
        <p:nvSpPr>
          <p:cNvPr id="10" name="TextBox 9"/>
          <p:cNvSpPr txBox="1"/>
          <p:nvPr/>
        </p:nvSpPr>
        <p:spPr>
          <a:xfrm>
            <a:off x="971600" y="2237963"/>
            <a:ext cx="7128792" cy="830997"/>
          </a:xfrm>
          <a:prstGeom prst="rect">
            <a:avLst/>
          </a:prstGeom>
          <a:noFill/>
        </p:spPr>
        <p:txBody>
          <a:bodyPr wrap="square" rtlCol="0">
            <a:spAutoFit/>
          </a:bodyPr>
          <a:lstStyle/>
          <a:p>
            <a:pPr algn="ctr"/>
            <a:r>
              <a:rPr lang="en-GB" sz="4800" dirty="0" smtClean="0">
                <a:latin typeface="+mj-lt"/>
              </a:rPr>
              <a:t>Thanks for your attention</a:t>
            </a:r>
          </a:p>
        </p:txBody>
      </p:sp>
      <p:pic>
        <p:nvPicPr>
          <p:cNvPr id="5" name="Immagine 4" descr="LogoUniversitàDiSalerno.jpg"/>
          <p:cNvPicPr>
            <a:picLocks noChangeAspect="1"/>
          </p:cNvPicPr>
          <p:nvPr/>
        </p:nvPicPr>
        <p:blipFill>
          <a:blip r:embed="rId2" cstate="print"/>
          <a:stretch>
            <a:fillRect/>
          </a:stretch>
        </p:blipFill>
        <p:spPr>
          <a:xfrm>
            <a:off x="7236296" y="4725144"/>
            <a:ext cx="1512168" cy="1512168"/>
          </a:xfrm>
          <a:prstGeom prst="rect">
            <a:avLst/>
          </a:prstGeom>
          <a:solidFill>
            <a:srgbClr val="FFFF99"/>
          </a:solidFill>
        </p:spPr>
      </p:pic>
    </p:spTree>
    <p:extLst>
      <p:ext uri="{BB962C8B-B14F-4D97-AF65-F5344CB8AC3E}">
        <p14:creationId xmlns:p14="http://schemas.microsoft.com/office/powerpoint/2010/main" xmlns="" val="11010926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normAutofit fontScale="90000"/>
          </a:bodyPr>
          <a:lstStyle/>
          <a:p>
            <a:r>
              <a:rPr lang="en-GB" sz="4700" dirty="0" smtClean="0">
                <a:solidFill>
                  <a:srgbClr val="C00000"/>
                </a:solidFill>
                <a:latin typeface="Andalus" pitchFamily="18" charset="-78"/>
                <a:cs typeface="Andalus" pitchFamily="18" charset="-78"/>
              </a:rPr>
              <a:t>Modelling of cause-specific mortality </a:t>
            </a:r>
            <a:r>
              <a:rPr lang="en-GB" sz="4800" dirty="0" smtClean="0"/>
              <a:t/>
            </a:r>
            <a:br>
              <a:rPr lang="en-GB" sz="4800" dirty="0" smtClean="0"/>
            </a:br>
            <a:r>
              <a:rPr lang="en-GB" sz="2800" dirty="0" smtClean="0">
                <a:solidFill>
                  <a:srgbClr val="C00000"/>
                </a:solidFill>
                <a:latin typeface="Aharoni" pitchFamily="2" charset="-79"/>
                <a:cs typeface="Aharoni" pitchFamily="2" charset="-79"/>
              </a:rPr>
              <a:t>Structural Breaks and Dependence</a:t>
            </a:r>
            <a:endParaRPr lang="it-IT" sz="2800" dirty="0"/>
          </a:p>
        </p:txBody>
      </p:sp>
      <p:sp>
        <p:nvSpPr>
          <p:cNvPr id="9" name="8 Marcador de contenido"/>
          <p:cNvSpPr>
            <a:spLocks noGrp="1"/>
          </p:cNvSpPr>
          <p:nvPr>
            <p:ph idx="1"/>
          </p:nvPr>
        </p:nvSpPr>
        <p:spPr/>
        <p:txBody>
          <a:bodyPr>
            <a:normAutofit/>
          </a:bodyPr>
          <a:lstStyle/>
          <a:p>
            <a:pPr fontAlgn="ctr">
              <a:buNone/>
            </a:pPr>
            <a:endParaRPr lang="en-GB" sz="2200" b="1" dirty="0" smtClean="0">
              <a:solidFill>
                <a:schemeClr val="tx2"/>
              </a:solidFill>
              <a:latin typeface="Andalus" pitchFamily="18" charset="-78"/>
              <a:ea typeface="+mj-ea"/>
              <a:cs typeface="Andalus" pitchFamily="18" charset="-78"/>
            </a:endParaRPr>
          </a:p>
          <a:p>
            <a:pPr algn="ctr" fontAlgn="ctr">
              <a:buNone/>
            </a:pPr>
            <a:r>
              <a:rPr lang="en-GB" sz="2800" b="1" dirty="0" smtClean="0">
                <a:solidFill>
                  <a:schemeClr val="tx2"/>
                </a:solidFill>
                <a:latin typeface="Andalus" pitchFamily="18" charset="-78"/>
                <a:ea typeface="+mj-ea"/>
                <a:cs typeface="Andalus" pitchFamily="18" charset="-78"/>
              </a:rPr>
              <a:t> Forecasting the future trend of cause –specific </a:t>
            </a:r>
            <a:r>
              <a:rPr lang="en-GB" sz="2800" b="1" dirty="0" smtClean="0">
                <a:solidFill>
                  <a:schemeClr val="tx2"/>
                </a:solidFill>
                <a:latin typeface="Andalus" pitchFamily="18" charset="-78"/>
                <a:cs typeface="Andalus" pitchFamily="18" charset="-78"/>
              </a:rPr>
              <a:t>mortality</a:t>
            </a:r>
            <a:endParaRPr lang="en-GB" sz="2800" b="1" dirty="0" smtClean="0">
              <a:solidFill>
                <a:schemeClr val="tx2"/>
              </a:solidFill>
              <a:latin typeface="Andalus" pitchFamily="18" charset="-78"/>
              <a:ea typeface="+mj-ea"/>
              <a:cs typeface="Andalus" pitchFamily="18" charset="-78"/>
            </a:endParaRPr>
          </a:p>
          <a:p>
            <a:pPr fontAlgn="ctr">
              <a:buNone/>
            </a:pPr>
            <a:endParaRPr lang="en-GB" sz="2800" b="1" dirty="0" smtClean="0">
              <a:solidFill>
                <a:schemeClr val="tx2"/>
              </a:solidFill>
              <a:latin typeface="Andalus" pitchFamily="18" charset="-78"/>
              <a:ea typeface="+mj-ea"/>
              <a:cs typeface="Andalus" pitchFamily="18" charset="-78"/>
            </a:endParaRPr>
          </a:p>
          <a:p>
            <a:pPr fontAlgn="ctr">
              <a:buNone/>
            </a:pPr>
            <a:endParaRPr lang="en-GB" sz="2800" b="1" dirty="0" smtClean="0">
              <a:solidFill>
                <a:schemeClr val="tx2"/>
              </a:solidFill>
              <a:latin typeface="Andalus" pitchFamily="18" charset="-78"/>
              <a:ea typeface="+mj-ea"/>
              <a:cs typeface="Andalus" pitchFamily="18" charset="-78"/>
            </a:endParaRPr>
          </a:p>
          <a:p>
            <a:pPr fontAlgn="ctr"/>
            <a:endParaRPr lang="en-GB" sz="2800" b="1" dirty="0" smtClean="0">
              <a:solidFill>
                <a:schemeClr val="tx2"/>
              </a:solidFill>
              <a:latin typeface="Andalus" pitchFamily="18" charset="-78"/>
              <a:ea typeface="+mj-ea"/>
              <a:cs typeface="Andalus" pitchFamily="18" charset="-78"/>
            </a:endParaRPr>
          </a:p>
          <a:p>
            <a:pPr fontAlgn="ctr"/>
            <a:endParaRPr lang="en-GB" dirty="0" smtClean="0"/>
          </a:p>
          <a:p>
            <a:endParaRPr lang="en-GB" dirty="0"/>
          </a:p>
        </p:txBody>
      </p:sp>
      <p:sp>
        <p:nvSpPr>
          <p:cNvPr id="5" name="CasellaDiTesto 4"/>
          <p:cNvSpPr txBox="1"/>
          <p:nvPr/>
        </p:nvSpPr>
        <p:spPr>
          <a:xfrm>
            <a:off x="827584" y="4326195"/>
            <a:ext cx="3672408" cy="830997"/>
          </a:xfrm>
          <a:prstGeom prst="rect">
            <a:avLst/>
          </a:prstGeom>
          <a:noFill/>
        </p:spPr>
        <p:txBody>
          <a:bodyPr wrap="square" rtlCol="0">
            <a:spAutoFit/>
          </a:bodyPr>
          <a:lstStyle/>
          <a:p>
            <a:pPr algn="ctr"/>
            <a:r>
              <a:rPr lang="it-IT" sz="2400" b="1" dirty="0" smtClean="0">
                <a:solidFill>
                  <a:srgbClr val="C00000"/>
                </a:solidFill>
                <a:latin typeface="Andalus" pitchFamily="18" charset="-78"/>
                <a:cs typeface="Andalus" pitchFamily="18" charset="-78"/>
              </a:rPr>
              <a:t>Mitigate the </a:t>
            </a:r>
            <a:r>
              <a:rPr lang="en-US" sz="2400" b="1" dirty="0" smtClean="0">
                <a:solidFill>
                  <a:srgbClr val="C00000"/>
                </a:solidFill>
                <a:latin typeface="Andalus" pitchFamily="18" charset="-78"/>
                <a:cs typeface="Andalus" pitchFamily="18" charset="-78"/>
              </a:rPr>
              <a:t>discontinuity</a:t>
            </a:r>
            <a:r>
              <a:rPr lang="it-IT" sz="2400" b="1" dirty="0" smtClean="0">
                <a:solidFill>
                  <a:srgbClr val="C00000"/>
                </a:solidFill>
                <a:latin typeface="Andalus" pitchFamily="18" charset="-78"/>
                <a:cs typeface="Andalus" pitchFamily="18" charset="-78"/>
              </a:rPr>
              <a:t> </a:t>
            </a:r>
            <a:r>
              <a:rPr lang="it-IT" sz="2400" b="1" dirty="0" err="1" smtClean="0">
                <a:solidFill>
                  <a:srgbClr val="C00000"/>
                </a:solidFill>
                <a:latin typeface="Andalus" pitchFamily="18" charset="-78"/>
                <a:cs typeface="Andalus" pitchFamily="18" charset="-78"/>
              </a:rPr>
              <a:t>points</a:t>
            </a:r>
            <a:endParaRPr lang="it-IT" sz="2400" b="1" dirty="0">
              <a:solidFill>
                <a:srgbClr val="C00000"/>
              </a:solidFill>
              <a:latin typeface="Andalus" pitchFamily="18" charset="-78"/>
              <a:cs typeface="Andalus" pitchFamily="18" charset="-78"/>
            </a:endParaRPr>
          </a:p>
        </p:txBody>
      </p:sp>
      <p:sp>
        <p:nvSpPr>
          <p:cNvPr id="6" name="CasellaDiTesto 5"/>
          <p:cNvSpPr txBox="1"/>
          <p:nvPr/>
        </p:nvSpPr>
        <p:spPr>
          <a:xfrm>
            <a:off x="4788024" y="4335487"/>
            <a:ext cx="3672408" cy="461665"/>
          </a:xfrm>
          <a:prstGeom prst="rect">
            <a:avLst/>
          </a:prstGeom>
          <a:noFill/>
        </p:spPr>
        <p:txBody>
          <a:bodyPr wrap="square" rtlCol="0">
            <a:spAutoFit/>
          </a:bodyPr>
          <a:lstStyle/>
          <a:p>
            <a:pPr algn="ctr"/>
            <a:r>
              <a:rPr lang="it-IT" sz="2400" b="1" dirty="0" err="1" smtClean="0">
                <a:solidFill>
                  <a:srgbClr val="C00000"/>
                </a:solidFill>
                <a:latin typeface="Andalus" pitchFamily="18" charset="-78"/>
                <a:cs typeface="Andalus" pitchFamily="18" charset="-78"/>
              </a:rPr>
              <a:t>Consider</a:t>
            </a:r>
            <a:r>
              <a:rPr lang="it-IT" sz="2400" b="1" dirty="0" smtClean="0">
                <a:solidFill>
                  <a:srgbClr val="C00000"/>
                </a:solidFill>
                <a:latin typeface="Andalus" pitchFamily="18" charset="-78"/>
                <a:cs typeface="Andalus" pitchFamily="18" charset="-78"/>
              </a:rPr>
              <a:t> the </a:t>
            </a:r>
            <a:r>
              <a:rPr lang="it-IT" sz="2400" b="1" dirty="0" err="1" smtClean="0">
                <a:solidFill>
                  <a:srgbClr val="C00000"/>
                </a:solidFill>
                <a:latin typeface="Andalus" pitchFamily="18" charset="-78"/>
                <a:cs typeface="Andalus" pitchFamily="18" charset="-78"/>
              </a:rPr>
              <a:t>dependence</a:t>
            </a:r>
            <a:endParaRPr lang="it-IT" sz="2400" b="1" dirty="0">
              <a:solidFill>
                <a:srgbClr val="C00000"/>
              </a:solidFill>
              <a:latin typeface="Andalus" pitchFamily="18" charset="-78"/>
              <a:cs typeface="Andalus" pitchFamily="18" charset="-78"/>
            </a:endParaRPr>
          </a:p>
        </p:txBody>
      </p:sp>
      <p:sp>
        <p:nvSpPr>
          <p:cNvPr id="7" name="Ovale 6"/>
          <p:cNvSpPr/>
          <p:nvPr/>
        </p:nvSpPr>
        <p:spPr>
          <a:xfrm>
            <a:off x="899592" y="3789040"/>
            <a:ext cx="3600400" cy="1728192"/>
          </a:xfrm>
          <a:prstGeom prst="ellipse">
            <a:avLst/>
          </a:prstGeom>
          <a:solidFill>
            <a:schemeClr val="accent1">
              <a:alpha val="1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Ovale 7"/>
          <p:cNvSpPr/>
          <p:nvPr/>
        </p:nvSpPr>
        <p:spPr>
          <a:xfrm>
            <a:off x="4860032" y="3789040"/>
            <a:ext cx="3600400" cy="1728192"/>
          </a:xfrm>
          <a:prstGeom prst="ellipse">
            <a:avLst/>
          </a:prstGeom>
          <a:solidFill>
            <a:schemeClr val="accent1">
              <a:alpha val="1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xmlns="" val="10683169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539552" y="836712"/>
            <a:ext cx="8308731" cy="1008112"/>
          </a:xfrm>
        </p:spPr>
        <p:txBody>
          <a:bodyPr>
            <a:noAutofit/>
          </a:bodyPr>
          <a:lstStyle/>
          <a:p>
            <a:r>
              <a:rPr lang="en-GB" sz="2800" dirty="0" smtClean="0">
                <a:solidFill>
                  <a:srgbClr val="C00000"/>
                </a:solidFill>
                <a:latin typeface="Aharoni" pitchFamily="2" charset="-79"/>
                <a:cs typeface="Aharoni" pitchFamily="2" charset="-79"/>
              </a:rPr>
              <a:t>The problem of prediction for causes of death</a:t>
            </a:r>
            <a:endParaRPr lang="en-GB" sz="2800" dirty="0">
              <a:solidFill>
                <a:srgbClr val="C00000"/>
              </a:solidFill>
              <a:latin typeface="Aharoni" pitchFamily="2" charset="-79"/>
              <a:cs typeface="Aharoni" pitchFamily="2" charset="-79"/>
            </a:endParaRPr>
          </a:p>
        </p:txBody>
      </p:sp>
      <p:sp>
        <p:nvSpPr>
          <p:cNvPr id="11" name="Text Placeholder 11"/>
          <p:cNvSpPr>
            <a:spLocks noGrp="1"/>
          </p:cNvSpPr>
          <p:nvPr>
            <p:ph type="body" idx="1"/>
          </p:nvPr>
        </p:nvSpPr>
        <p:spPr>
          <a:xfrm>
            <a:off x="4644008" y="2060848"/>
            <a:ext cx="4041775" cy="1008112"/>
          </a:xfrm>
        </p:spPr>
        <p:txBody>
          <a:bodyPr>
            <a:noAutofit/>
          </a:bodyPr>
          <a:lstStyle/>
          <a:p>
            <a:pPr algn="ctr"/>
            <a:r>
              <a:rPr lang="en-GB" dirty="0" smtClean="0">
                <a:solidFill>
                  <a:schemeClr val="tx2"/>
                </a:solidFill>
                <a:latin typeface="Andalus" pitchFamily="18" charset="-78"/>
                <a:ea typeface="+mj-ea"/>
                <a:cs typeface="Andalus" pitchFamily="18" charset="-78"/>
              </a:rPr>
              <a:t>Central death rate for Circulatory  System   </a:t>
            </a:r>
          </a:p>
          <a:p>
            <a:pPr algn="ctr"/>
            <a:r>
              <a:rPr lang="en-GB" dirty="0" smtClean="0">
                <a:solidFill>
                  <a:schemeClr val="tx2"/>
                </a:solidFill>
                <a:latin typeface="Andalus" pitchFamily="18" charset="-78"/>
                <a:ea typeface="+mj-ea"/>
                <a:cs typeface="Andalus" pitchFamily="18" charset="-78"/>
              </a:rPr>
              <a:t>(age 60-64,  female) </a:t>
            </a:r>
            <a:endParaRPr lang="en-GB" dirty="0">
              <a:solidFill>
                <a:schemeClr val="tx2"/>
              </a:solidFill>
              <a:latin typeface="Andalus" pitchFamily="18" charset="-78"/>
              <a:ea typeface="+mj-ea"/>
              <a:cs typeface="Andalus" pitchFamily="18" charset="-78"/>
            </a:endParaRPr>
          </a:p>
        </p:txBody>
      </p:sp>
      <p:sp>
        <p:nvSpPr>
          <p:cNvPr id="13" name="Text Placeholder 11"/>
          <p:cNvSpPr>
            <a:spLocks noGrp="1"/>
          </p:cNvSpPr>
          <p:nvPr>
            <p:ph type="body" sz="half" idx="3"/>
          </p:nvPr>
        </p:nvSpPr>
        <p:spPr>
          <a:xfrm>
            <a:off x="7452320" y="4725144"/>
            <a:ext cx="504055" cy="288032"/>
          </a:xfrm>
        </p:spPr>
        <p:txBody>
          <a:bodyPr>
            <a:normAutofit/>
          </a:bodyPr>
          <a:lstStyle/>
          <a:p>
            <a:r>
              <a:rPr lang="en-GB" sz="1400" b="0" dirty="0" smtClean="0">
                <a:solidFill>
                  <a:schemeClr val="tx1"/>
                </a:solidFill>
              </a:rPr>
              <a:t>year</a:t>
            </a:r>
            <a:endParaRPr lang="en-GB" sz="1400" b="0" dirty="0">
              <a:solidFill>
                <a:schemeClr val="tx1"/>
              </a:solidFill>
            </a:endParaRPr>
          </a:p>
        </p:txBody>
      </p:sp>
      <p:sp>
        <p:nvSpPr>
          <p:cNvPr id="4" name="Content Placeholder 3"/>
          <p:cNvSpPr>
            <a:spLocks noGrp="1"/>
          </p:cNvSpPr>
          <p:nvPr>
            <p:ph sz="quarter" idx="2"/>
          </p:nvPr>
        </p:nvSpPr>
        <p:spPr>
          <a:xfrm>
            <a:off x="467544" y="2098576"/>
            <a:ext cx="4038600" cy="4759424"/>
          </a:xfrm>
        </p:spPr>
        <p:txBody>
          <a:bodyPr>
            <a:normAutofit/>
          </a:bodyPr>
          <a:lstStyle/>
          <a:p>
            <a:r>
              <a:rPr lang="en-GB" sz="2200" b="1" dirty="0" smtClean="0">
                <a:solidFill>
                  <a:schemeClr val="tx2"/>
                </a:solidFill>
                <a:latin typeface="Andalus" pitchFamily="18" charset="-78"/>
                <a:ea typeface="+mj-ea"/>
                <a:cs typeface="Andalus" pitchFamily="18" charset="-78"/>
              </a:rPr>
              <a:t>International Classification of Diseases (ICD), dependence</a:t>
            </a:r>
          </a:p>
          <a:p>
            <a:pPr lvl="1"/>
            <a:r>
              <a:rPr lang="en-GB" sz="2000" dirty="0" smtClean="0">
                <a:latin typeface="Andalus" pitchFamily="18" charset="-78"/>
                <a:ea typeface="+mj-ea"/>
                <a:cs typeface="Andalus" pitchFamily="18" charset="-78"/>
              </a:rPr>
              <a:t>Discontinuities in the time series</a:t>
            </a:r>
          </a:p>
          <a:p>
            <a:pPr lvl="1"/>
            <a:r>
              <a:rPr lang="en-GB" dirty="0" smtClean="0">
                <a:latin typeface="Andalus" pitchFamily="18" charset="-78"/>
                <a:ea typeface="+mj-ea"/>
                <a:cs typeface="Andalus" pitchFamily="18" charset="-78"/>
              </a:rPr>
              <a:t>Dependences among the cause – specific deaths/diseases </a:t>
            </a:r>
            <a:endParaRPr lang="en-GB" sz="2000" dirty="0" smtClean="0"/>
          </a:p>
          <a:p>
            <a:r>
              <a:rPr lang="en-GB" sz="2200" b="1" dirty="0" smtClean="0">
                <a:solidFill>
                  <a:schemeClr val="tx2"/>
                </a:solidFill>
                <a:latin typeface="Andalus" pitchFamily="18" charset="-78"/>
                <a:ea typeface="+mj-ea"/>
                <a:cs typeface="Andalus" pitchFamily="18" charset="-78"/>
              </a:rPr>
              <a:t>Important implications on </a:t>
            </a:r>
            <a:r>
              <a:rPr lang="en-GB" b="1" dirty="0" smtClean="0">
                <a:solidFill>
                  <a:schemeClr val="tx2"/>
                </a:solidFill>
                <a:latin typeface="Andalus" pitchFamily="18" charset="-78"/>
                <a:ea typeface="+mj-ea"/>
                <a:cs typeface="Andalus" pitchFamily="18" charset="-78"/>
              </a:rPr>
              <a:t>several Insured Loan Proposed</a:t>
            </a:r>
            <a:endParaRPr lang="en-GB" sz="2200" b="1" dirty="0" smtClean="0">
              <a:solidFill>
                <a:schemeClr val="tx2"/>
              </a:solidFill>
              <a:latin typeface="Andalus" pitchFamily="18" charset="-78"/>
              <a:ea typeface="+mj-ea"/>
              <a:cs typeface="Andalus" pitchFamily="18" charset="-78"/>
            </a:endParaRPr>
          </a:p>
          <a:p>
            <a:pPr lvl="1"/>
            <a:r>
              <a:rPr lang="en-US" sz="2000" dirty="0" smtClean="0">
                <a:latin typeface="Andalus" pitchFamily="18" charset="-78"/>
                <a:ea typeface="+mj-ea"/>
                <a:cs typeface="Andalus" pitchFamily="18" charset="-78"/>
              </a:rPr>
              <a:t>Better estimates and predictions of cause-specific mortality</a:t>
            </a:r>
          </a:p>
          <a:p>
            <a:pPr lvl="1"/>
            <a:r>
              <a:rPr lang="en-US" sz="2000" dirty="0" smtClean="0">
                <a:latin typeface="Andalus" pitchFamily="18" charset="-78"/>
                <a:ea typeface="+mj-ea"/>
                <a:cs typeface="Andalus" pitchFamily="18" charset="-78"/>
              </a:rPr>
              <a:t>New tools for Insurance Company </a:t>
            </a:r>
            <a:endParaRPr lang="en-GB" sz="2000" dirty="0" smtClean="0">
              <a:latin typeface="Andalus" pitchFamily="18" charset="-78"/>
              <a:ea typeface="+mj-ea"/>
              <a:cs typeface="Andalus" pitchFamily="18" charset="-78"/>
            </a:endParaRPr>
          </a:p>
          <a:p>
            <a:endParaRPr lang="en-GB" dirty="0"/>
          </a:p>
        </p:txBody>
      </p:sp>
      <p:sp>
        <p:nvSpPr>
          <p:cNvPr id="8" name="CasellaDiTesto 7"/>
          <p:cNvSpPr txBox="1"/>
          <p:nvPr/>
        </p:nvSpPr>
        <p:spPr>
          <a:xfrm>
            <a:off x="7668344" y="4797152"/>
            <a:ext cx="576064" cy="338554"/>
          </a:xfrm>
          <a:prstGeom prst="rect">
            <a:avLst/>
          </a:prstGeom>
          <a:noFill/>
        </p:spPr>
        <p:txBody>
          <a:bodyPr wrap="square" rtlCol="0">
            <a:spAutoFit/>
          </a:bodyPr>
          <a:lstStyle/>
          <a:p>
            <a:r>
              <a:rPr lang="it-IT" sz="1600" dirty="0" err="1" smtClean="0"/>
              <a:t>year</a:t>
            </a:r>
            <a:endParaRPr lang="it-IT" sz="1600" dirty="0"/>
          </a:p>
        </p:txBody>
      </p:sp>
      <p:pic>
        <p:nvPicPr>
          <p:cNvPr id="26631" name="Picture 7"/>
          <p:cNvPicPr>
            <a:picLocks noGrp="1" noChangeAspect="1" noChangeArrowheads="1"/>
          </p:cNvPicPr>
          <p:nvPr>
            <p:ph sz="quarter" idx="4"/>
          </p:nvPr>
        </p:nvPicPr>
        <p:blipFill>
          <a:blip r:embed="rId3" cstate="print"/>
          <a:srcRect/>
          <a:stretch>
            <a:fillRect/>
          </a:stretch>
        </p:blipFill>
        <p:spPr bwMode="auto">
          <a:xfrm>
            <a:off x="4499992" y="3284984"/>
            <a:ext cx="4320480" cy="2736304"/>
          </a:xfrm>
          <a:prstGeom prst="rect">
            <a:avLst/>
          </a:prstGeom>
          <a:noFill/>
          <a:ln w="9525">
            <a:noFill/>
            <a:miter lim="800000"/>
            <a:headEnd/>
            <a:tailEnd/>
          </a:ln>
        </p:spPr>
      </p:pic>
      <p:graphicFrame>
        <p:nvGraphicFramePr>
          <p:cNvPr id="26632" name="Object 8"/>
          <p:cNvGraphicFramePr>
            <a:graphicFrameLocks noChangeAspect="1"/>
          </p:cNvGraphicFramePr>
          <p:nvPr/>
        </p:nvGraphicFramePr>
        <p:xfrm>
          <a:off x="8459539" y="3573016"/>
          <a:ext cx="288925" cy="433388"/>
        </p:xfrm>
        <a:graphic>
          <a:graphicData uri="http://schemas.openxmlformats.org/presentationml/2006/ole">
            <p:oleObj spid="_x0000_s71682" name="Equazione" r:id="rId4" imgW="152280" imgH="228600" progId="Equation.3">
              <p:embed/>
            </p:oleObj>
          </a:graphicData>
        </a:graphic>
      </p:graphicFrame>
      <p:sp>
        <p:nvSpPr>
          <p:cNvPr id="10" name="CasellaDiTesto 9"/>
          <p:cNvSpPr txBox="1"/>
          <p:nvPr/>
        </p:nvSpPr>
        <p:spPr>
          <a:xfrm>
            <a:off x="4932040" y="5373216"/>
            <a:ext cx="576064" cy="338554"/>
          </a:xfrm>
          <a:prstGeom prst="rect">
            <a:avLst/>
          </a:prstGeom>
          <a:noFill/>
        </p:spPr>
        <p:txBody>
          <a:bodyPr wrap="square" rtlCol="0">
            <a:spAutoFit/>
          </a:bodyPr>
          <a:lstStyle/>
          <a:p>
            <a:r>
              <a:rPr lang="it-IT" sz="1600" dirty="0" smtClean="0"/>
              <a:t>year</a:t>
            </a:r>
            <a:endParaRPr lang="it-IT" sz="1600" dirty="0"/>
          </a:p>
        </p:txBody>
      </p:sp>
    </p:spTree>
    <p:extLst>
      <p:ext uri="{BB962C8B-B14F-4D97-AF65-F5344CB8AC3E}">
        <p14:creationId xmlns:p14="http://schemas.microsoft.com/office/powerpoint/2010/main" xmlns="" val="33069968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noAutofit/>
          </a:bodyPr>
          <a:lstStyle/>
          <a:p>
            <a:r>
              <a:rPr lang="en-GB" sz="3800" dirty="0" smtClean="0">
                <a:solidFill>
                  <a:srgbClr val="C00000"/>
                </a:solidFill>
                <a:latin typeface="Andalus" pitchFamily="18" charset="-78"/>
                <a:cs typeface="Andalus" pitchFamily="18" charset="-78"/>
              </a:rPr>
              <a:t>Mitigating the </a:t>
            </a:r>
            <a:r>
              <a:rPr lang="en-GB" sz="3800" dirty="0" err="1" smtClean="0">
                <a:solidFill>
                  <a:srgbClr val="C00000"/>
                </a:solidFill>
                <a:latin typeface="Andalus" pitchFamily="18" charset="-78"/>
                <a:cs typeface="Andalus" pitchFamily="18" charset="-78"/>
              </a:rPr>
              <a:t>discontinuties</a:t>
            </a:r>
            <a:r>
              <a:rPr lang="en-GB" sz="4400" dirty="0" smtClean="0"/>
              <a:t/>
            </a:r>
            <a:br>
              <a:rPr lang="en-GB" sz="4400" dirty="0" smtClean="0"/>
            </a:br>
            <a:r>
              <a:rPr lang="en-GB" sz="2400" dirty="0" smtClean="0">
                <a:solidFill>
                  <a:srgbClr val="C00000"/>
                </a:solidFill>
                <a:latin typeface="Aharoni" pitchFamily="2" charset="-79"/>
                <a:cs typeface="Aharoni" pitchFamily="2" charset="-79"/>
              </a:rPr>
              <a:t>The Model of </a:t>
            </a:r>
            <a:r>
              <a:rPr lang="en-GB" sz="2400" dirty="0" err="1" smtClean="0">
                <a:solidFill>
                  <a:srgbClr val="C00000"/>
                </a:solidFill>
                <a:latin typeface="Aharoni" pitchFamily="2" charset="-79"/>
                <a:cs typeface="Aharoni" pitchFamily="2" charset="-79"/>
              </a:rPr>
              <a:t>Haberman</a:t>
            </a:r>
            <a:r>
              <a:rPr lang="en-GB" sz="2400" dirty="0" smtClean="0">
                <a:solidFill>
                  <a:srgbClr val="C00000"/>
                </a:solidFill>
                <a:latin typeface="Aharoni" pitchFamily="2" charset="-79"/>
                <a:cs typeface="Aharoni" pitchFamily="2" charset="-79"/>
              </a:rPr>
              <a:t> et al. (2014)</a:t>
            </a:r>
            <a:endParaRPr lang="it-IT" sz="2800" dirty="0"/>
          </a:p>
        </p:txBody>
      </p:sp>
      <p:sp>
        <p:nvSpPr>
          <p:cNvPr id="6861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6861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6861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68616"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68618"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7168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71684"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71685" name="Rectangle 5"/>
          <p:cNvSpPr>
            <a:spLocks noChangeArrowheads="1"/>
          </p:cNvSpPr>
          <p:nvPr/>
        </p:nvSpPr>
        <p:spPr bwMode="auto">
          <a:xfrm>
            <a:off x="0" y="8667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71687"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5" name="TextBox 11"/>
          <p:cNvSpPr txBox="1"/>
          <p:nvPr/>
        </p:nvSpPr>
        <p:spPr>
          <a:xfrm>
            <a:off x="323528" y="3284984"/>
            <a:ext cx="2028225" cy="584775"/>
          </a:xfrm>
          <a:prstGeom prst="rect">
            <a:avLst/>
          </a:prstGeom>
          <a:noFill/>
        </p:spPr>
        <p:txBody>
          <a:bodyPr wrap="square" rtlCol="0">
            <a:spAutoFit/>
          </a:bodyPr>
          <a:lstStyle/>
          <a:p>
            <a:pPr algn="ctr"/>
            <a:r>
              <a:rPr lang="en-GB" sz="1600" dirty="0" smtClean="0">
                <a:solidFill>
                  <a:srgbClr val="003366"/>
                </a:solidFill>
                <a:latin typeface="Andalus" pitchFamily="18" charset="-78"/>
                <a:cs typeface="Andalus" pitchFamily="18" charset="-78"/>
              </a:rPr>
              <a:t>Average age-specific mortality </a:t>
            </a:r>
            <a:endParaRPr lang="en-GB" sz="1600" dirty="0">
              <a:solidFill>
                <a:srgbClr val="003366"/>
              </a:solidFill>
              <a:latin typeface="Andalus" pitchFamily="18" charset="-78"/>
              <a:cs typeface="Andalus" pitchFamily="18" charset="-78"/>
            </a:endParaRPr>
          </a:p>
        </p:txBody>
      </p:sp>
      <p:sp>
        <p:nvSpPr>
          <p:cNvPr id="26" name="TextBox 11"/>
          <p:cNvSpPr txBox="1"/>
          <p:nvPr/>
        </p:nvSpPr>
        <p:spPr>
          <a:xfrm>
            <a:off x="2627784" y="3284984"/>
            <a:ext cx="1584176" cy="584775"/>
          </a:xfrm>
          <a:prstGeom prst="rect">
            <a:avLst/>
          </a:prstGeom>
          <a:noFill/>
        </p:spPr>
        <p:txBody>
          <a:bodyPr wrap="square" rtlCol="0">
            <a:spAutoFit/>
          </a:bodyPr>
          <a:lstStyle/>
          <a:p>
            <a:pPr algn="ctr"/>
            <a:r>
              <a:rPr lang="en-GB" sz="1600" dirty="0" smtClean="0">
                <a:solidFill>
                  <a:srgbClr val="003366"/>
                </a:solidFill>
                <a:latin typeface="Andalus" pitchFamily="18" charset="-78"/>
                <a:cs typeface="Andalus" pitchFamily="18" charset="-78"/>
              </a:rPr>
              <a:t>Deviation in mortality</a:t>
            </a:r>
            <a:endParaRPr lang="en-GB" sz="1600" dirty="0">
              <a:solidFill>
                <a:srgbClr val="003366"/>
              </a:solidFill>
              <a:latin typeface="Andalus" pitchFamily="18" charset="-78"/>
              <a:cs typeface="Andalus" pitchFamily="18" charset="-78"/>
            </a:endParaRPr>
          </a:p>
        </p:txBody>
      </p:sp>
      <p:sp>
        <p:nvSpPr>
          <p:cNvPr id="27" name="TextBox 11"/>
          <p:cNvSpPr txBox="1"/>
          <p:nvPr/>
        </p:nvSpPr>
        <p:spPr>
          <a:xfrm>
            <a:off x="4283968" y="3284984"/>
            <a:ext cx="2028225" cy="584775"/>
          </a:xfrm>
          <a:prstGeom prst="rect">
            <a:avLst/>
          </a:prstGeom>
          <a:noFill/>
        </p:spPr>
        <p:txBody>
          <a:bodyPr wrap="square" rtlCol="0">
            <a:spAutoFit/>
          </a:bodyPr>
          <a:lstStyle/>
          <a:p>
            <a:pPr algn="ctr"/>
            <a:r>
              <a:rPr lang="en-GB" sz="1600" dirty="0" smtClean="0">
                <a:solidFill>
                  <a:srgbClr val="003366"/>
                </a:solidFill>
                <a:latin typeface="Andalus" pitchFamily="18" charset="-78"/>
                <a:cs typeface="Andalus" pitchFamily="18" charset="-78"/>
              </a:rPr>
              <a:t>Mortality index at year </a:t>
            </a:r>
            <a:r>
              <a:rPr lang="en-GB" sz="1600" i="1" dirty="0" smtClean="0">
                <a:solidFill>
                  <a:srgbClr val="003366"/>
                </a:solidFill>
                <a:latin typeface="Andalus" pitchFamily="18" charset="-78"/>
                <a:cs typeface="Andalus" pitchFamily="18" charset="-78"/>
              </a:rPr>
              <a:t>t</a:t>
            </a:r>
            <a:endParaRPr lang="en-GB" sz="1600" i="1" dirty="0">
              <a:solidFill>
                <a:srgbClr val="003366"/>
              </a:solidFill>
              <a:latin typeface="Andalus" pitchFamily="18" charset="-78"/>
              <a:cs typeface="Andalus" pitchFamily="18" charset="-78"/>
            </a:endParaRPr>
          </a:p>
        </p:txBody>
      </p:sp>
      <p:sp>
        <p:nvSpPr>
          <p:cNvPr id="28" name="TextBox 13"/>
          <p:cNvSpPr txBox="1"/>
          <p:nvPr/>
        </p:nvSpPr>
        <p:spPr>
          <a:xfrm>
            <a:off x="6516216" y="3284984"/>
            <a:ext cx="2028225" cy="584775"/>
          </a:xfrm>
          <a:prstGeom prst="rect">
            <a:avLst/>
          </a:prstGeom>
          <a:noFill/>
        </p:spPr>
        <p:txBody>
          <a:bodyPr wrap="square" rtlCol="0">
            <a:spAutoFit/>
          </a:bodyPr>
          <a:lstStyle/>
          <a:p>
            <a:pPr algn="ctr"/>
            <a:r>
              <a:rPr lang="en-GB" sz="1600" dirty="0" smtClean="0">
                <a:solidFill>
                  <a:srgbClr val="003366"/>
                </a:solidFill>
                <a:latin typeface="Andalus" pitchFamily="18" charset="-78"/>
                <a:cs typeface="Andalus" pitchFamily="18" charset="-78"/>
              </a:rPr>
              <a:t>Adjustment for coding changes</a:t>
            </a:r>
            <a:endParaRPr lang="en-GB" sz="1600" dirty="0">
              <a:solidFill>
                <a:srgbClr val="003366"/>
              </a:solidFill>
              <a:latin typeface="Andalus" pitchFamily="18" charset="-78"/>
              <a:cs typeface="Andalus" pitchFamily="18" charset="-78"/>
            </a:endParaRPr>
          </a:p>
        </p:txBody>
      </p:sp>
      <p:cxnSp>
        <p:nvCxnSpPr>
          <p:cNvPr id="30" name="Connettore 2 29"/>
          <p:cNvCxnSpPr/>
          <p:nvPr/>
        </p:nvCxnSpPr>
        <p:spPr>
          <a:xfrm flipH="1">
            <a:off x="1547664" y="2708920"/>
            <a:ext cx="1152128"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Connettore 2 31"/>
          <p:cNvCxnSpPr/>
          <p:nvPr/>
        </p:nvCxnSpPr>
        <p:spPr>
          <a:xfrm flipH="1">
            <a:off x="3275856" y="2780928"/>
            <a:ext cx="936104"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Connettore 2 33"/>
          <p:cNvCxnSpPr/>
          <p:nvPr/>
        </p:nvCxnSpPr>
        <p:spPr>
          <a:xfrm>
            <a:off x="5076056" y="2780928"/>
            <a:ext cx="432048"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Connettore 2 36"/>
          <p:cNvCxnSpPr/>
          <p:nvPr/>
        </p:nvCxnSpPr>
        <p:spPr>
          <a:xfrm>
            <a:off x="7740352" y="2708920"/>
            <a:ext cx="0"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aphicFrame>
        <p:nvGraphicFramePr>
          <p:cNvPr id="31" name="Oggetto 30"/>
          <p:cNvGraphicFramePr>
            <a:graphicFrameLocks noChangeAspect="1"/>
          </p:cNvGraphicFramePr>
          <p:nvPr/>
        </p:nvGraphicFramePr>
        <p:xfrm>
          <a:off x="467544" y="1917080"/>
          <a:ext cx="8496944" cy="1007864"/>
        </p:xfrm>
        <a:graphic>
          <a:graphicData uri="http://schemas.openxmlformats.org/presentationml/2006/ole">
            <p:oleObj spid="_x0000_s4099" name="Equazione" r:id="rId3" imgW="2374560" imgH="431640" progId="Equation.3">
              <p:embed/>
            </p:oleObj>
          </a:graphicData>
        </a:graphic>
      </p:graphicFrame>
      <p:sp>
        <p:nvSpPr>
          <p:cNvPr id="40" name="Segnaposto contenuto 39"/>
          <p:cNvSpPr>
            <a:spLocks noGrp="1"/>
          </p:cNvSpPr>
          <p:nvPr>
            <p:ph idx="1"/>
          </p:nvPr>
        </p:nvSpPr>
        <p:spPr>
          <a:xfrm>
            <a:off x="1259632" y="6597352"/>
            <a:ext cx="8229600" cy="4389120"/>
          </a:xfrm>
        </p:spPr>
        <p:txBody>
          <a:bodyPr/>
          <a:lstStyle/>
          <a:p>
            <a:pPr>
              <a:buNone/>
            </a:pPr>
            <a:endParaRPr lang="it-IT" dirty="0" smtClean="0"/>
          </a:p>
          <a:p>
            <a:pPr>
              <a:buNone/>
            </a:pPr>
            <a:endParaRPr lang="it-IT" dirty="0" smtClean="0"/>
          </a:p>
          <a:p>
            <a:pPr>
              <a:buNone/>
            </a:pPr>
            <a:endParaRPr lang="it-IT" dirty="0" smtClean="0"/>
          </a:p>
          <a:p>
            <a:pPr>
              <a:buNone/>
            </a:pPr>
            <a:endParaRPr lang="it-IT" dirty="0" smtClean="0"/>
          </a:p>
          <a:p>
            <a:pPr>
              <a:buNone/>
            </a:pPr>
            <a:endParaRPr lang="it-IT" dirty="0" smtClean="0"/>
          </a:p>
          <a:p>
            <a:pPr>
              <a:buNone/>
            </a:pPr>
            <a:endParaRPr lang="it-IT" dirty="0" smtClean="0"/>
          </a:p>
          <a:p>
            <a:pPr>
              <a:buNone/>
            </a:pPr>
            <a:endParaRPr lang="it-IT" dirty="0" smtClean="0"/>
          </a:p>
          <a:p>
            <a:pPr>
              <a:buNone/>
            </a:pPr>
            <a:endParaRPr lang="it-IT" dirty="0" smtClean="0"/>
          </a:p>
          <a:p>
            <a:pPr>
              <a:buNone/>
            </a:pPr>
            <a:endParaRPr lang="it-IT" dirty="0" smtClean="0"/>
          </a:p>
          <a:p>
            <a:pPr>
              <a:buNone/>
            </a:pPr>
            <a:endParaRPr lang="it-IT" dirty="0" smtClean="0"/>
          </a:p>
          <a:p>
            <a:pPr>
              <a:buNone/>
            </a:pPr>
            <a:endParaRPr lang="it-IT" dirty="0"/>
          </a:p>
        </p:txBody>
      </p:sp>
      <p:graphicFrame>
        <p:nvGraphicFramePr>
          <p:cNvPr id="29" name="Oggetto 28"/>
          <p:cNvGraphicFramePr>
            <a:graphicFrameLocks noChangeAspect="1"/>
          </p:cNvGraphicFramePr>
          <p:nvPr/>
        </p:nvGraphicFramePr>
        <p:xfrm>
          <a:off x="755576" y="4725144"/>
          <a:ext cx="2160240" cy="1296144"/>
        </p:xfrm>
        <a:graphic>
          <a:graphicData uri="http://schemas.openxmlformats.org/presentationml/2006/ole">
            <p:oleObj spid="_x0000_s4100" name="Equazione" r:id="rId4" imgW="634680" imgH="660240" progId="Equation.3">
              <p:embed/>
            </p:oleObj>
          </a:graphicData>
        </a:graphic>
      </p:graphicFrame>
      <p:sp>
        <p:nvSpPr>
          <p:cNvPr id="33" name="CasellaDiTesto 32"/>
          <p:cNvSpPr txBox="1"/>
          <p:nvPr/>
        </p:nvSpPr>
        <p:spPr>
          <a:xfrm>
            <a:off x="683568" y="4211796"/>
            <a:ext cx="1584176" cy="400110"/>
          </a:xfrm>
          <a:prstGeom prst="rect">
            <a:avLst/>
          </a:prstGeom>
          <a:noFill/>
        </p:spPr>
        <p:txBody>
          <a:bodyPr wrap="square" rtlCol="0">
            <a:spAutoFit/>
          </a:bodyPr>
          <a:lstStyle/>
          <a:p>
            <a:r>
              <a:rPr lang="en-US" sz="2000" dirty="0" smtClean="0"/>
              <a:t>Constraints</a:t>
            </a:r>
            <a:r>
              <a:rPr lang="it-IT" sz="2000" dirty="0" smtClean="0"/>
              <a:t>:</a:t>
            </a:r>
          </a:p>
        </p:txBody>
      </p:sp>
      <p:sp>
        <p:nvSpPr>
          <p:cNvPr id="35" name="CasellaDiTesto 34"/>
          <p:cNvSpPr txBox="1"/>
          <p:nvPr/>
        </p:nvSpPr>
        <p:spPr>
          <a:xfrm>
            <a:off x="4139952" y="4221088"/>
            <a:ext cx="1584176" cy="400110"/>
          </a:xfrm>
          <a:prstGeom prst="rect">
            <a:avLst/>
          </a:prstGeom>
          <a:noFill/>
        </p:spPr>
        <p:txBody>
          <a:bodyPr wrap="square" rtlCol="0">
            <a:spAutoFit/>
          </a:bodyPr>
          <a:lstStyle/>
          <a:p>
            <a:r>
              <a:rPr lang="en-US" sz="2000" dirty="0" smtClean="0"/>
              <a:t>Assumption</a:t>
            </a:r>
            <a:r>
              <a:rPr lang="it-IT" sz="2000" dirty="0" smtClean="0"/>
              <a:t>:</a:t>
            </a:r>
          </a:p>
        </p:txBody>
      </p:sp>
      <p:graphicFrame>
        <p:nvGraphicFramePr>
          <p:cNvPr id="36" name="Oggetto 35"/>
          <p:cNvGraphicFramePr>
            <a:graphicFrameLocks noChangeAspect="1"/>
          </p:cNvGraphicFramePr>
          <p:nvPr/>
        </p:nvGraphicFramePr>
        <p:xfrm>
          <a:off x="4211960" y="4797152"/>
          <a:ext cx="3312368" cy="576064"/>
        </p:xfrm>
        <a:graphic>
          <a:graphicData uri="http://schemas.openxmlformats.org/presentationml/2006/ole">
            <p:oleObj spid="_x0000_s4101" name="Equazione" r:id="rId5" imgW="1612800" imgH="304560" progId="Equation.3">
              <p:embed/>
            </p:oleObj>
          </a:graphicData>
        </a:graphic>
      </p:graphicFrame>
      <p:sp>
        <p:nvSpPr>
          <p:cNvPr id="38" name="CasellaDiTesto 37"/>
          <p:cNvSpPr txBox="1"/>
          <p:nvPr/>
        </p:nvSpPr>
        <p:spPr>
          <a:xfrm>
            <a:off x="4211960" y="5517232"/>
            <a:ext cx="1008112" cy="400110"/>
          </a:xfrm>
          <a:prstGeom prst="rect">
            <a:avLst/>
          </a:prstGeom>
          <a:noFill/>
        </p:spPr>
        <p:txBody>
          <a:bodyPr wrap="square" rtlCol="0">
            <a:spAutoFit/>
          </a:bodyPr>
          <a:lstStyle/>
          <a:p>
            <a:r>
              <a:rPr lang="it-IT" sz="2000" dirty="0" err="1" smtClean="0"/>
              <a:t>where</a:t>
            </a:r>
            <a:r>
              <a:rPr lang="it-IT" sz="2000" dirty="0" smtClean="0"/>
              <a:t>:</a:t>
            </a:r>
          </a:p>
        </p:txBody>
      </p:sp>
      <p:graphicFrame>
        <p:nvGraphicFramePr>
          <p:cNvPr id="4102" name="Object 6"/>
          <p:cNvGraphicFramePr>
            <a:graphicFrameLocks noChangeAspect="1"/>
          </p:cNvGraphicFramePr>
          <p:nvPr/>
        </p:nvGraphicFramePr>
        <p:xfrm>
          <a:off x="5436096" y="5305720"/>
          <a:ext cx="1153418" cy="787576"/>
        </p:xfrm>
        <a:graphic>
          <a:graphicData uri="http://schemas.openxmlformats.org/presentationml/2006/ole">
            <p:oleObj spid="_x0000_s4102" name="Equazione" r:id="rId6" imgW="761760" imgH="520560" progId="Equation.3">
              <p:embed/>
            </p:oleObj>
          </a:graphicData>
        </a:graphic>
      </p:graphicFrame>
    </p:spTree>
    <p:extLst>
      <p:ext uri="{BB962C8B-B14F-4D97-AF65-F5344CB8AC3E}">
        <p14:creationId xmlns:p14="http://schemas.microsoft.com/office/powerpoint/2010/main" xmlns="" val="10683169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noAutofit/>
          </a:bodyPr>
          <a:lstStyle/>
          <a:p>
            <a:r>
              <a:rPr lang="en-GB" sz="4400" dirty="0" smtClean="0">
                <a:solidFill>
                  <a:srgbClr val="C00000"/>
                </a:solidFill>
                <a:latin typeface="Andalus" pitchFamily="18" charset="-78"/>
                <a:cs typeface="Andalus" pitchFamily="18" charset="-78"/>
              </a:rPr>
              <a:t>About the dependence</a:t>
            </a:r>
            <a:r>
              <a:rPr lang="en-GB" sz="4400" dirty="0" smtClean="0"/>
              <a:t/>
            </a:r>
            <a:br>
              <a:rPr lang="en-GB" sz="4400" dirty="0" smtClean="0"/>
            </a:br>
            <a:r>
              <a:rPr lang="en-GB" sz="2400" dirty="0" smtClean="0">
                <a:solidFill>
                  <a:srgbClr val="C00000"/>
                </a:solidFill>
                <a:latin typeface="Aharoni" pitchFamily="2" charset="-79"/>
                <a:cs typeface="Aharoni" pitchFamily="2" charset="-79"/>
              </a:rPr>
              <a:t>Vector Error Correction Model</a:t>
            </a:r>
            <a:endParaRPr lang="it-IT" sz="2800" dirty="0"/>
          </a:p>
        </p:txBody>
      </p:sp>
      <p:sp>
        <p:nvSpPr>
          <p:cNvPr id="6861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6861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6861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68616"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68618"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7168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71684"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71685" name="Rectangle 5"/>
          <p:cNvSpPr>
            <a:spLocks noChangeArrowheads="1"/>
          </p:cNvSpPr>
          <p:nvPr/>
        </p:nvSpPr>
        <p:spPr bwMode="auto">
          <a:xfrm>
            <a:off x="0" y="8667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71687"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40" name="Segnaposto contenuto 39"/>
          <p:cNvSpPr>
            <a:spLocks noGrp="1"/>
          </p:cNvSpPr>
          <p:nvPr>
            <p:ph idx="1"/>
          </p:nvPr>
        </p:nvSpPr>
        <p:spPr>
          <a:xfrm>
            <a:off x="323528" y="5373216"/>
            <a:ext cx="8229600" cy="4389120"/>
          </a:xfrm>
        </p:spPr>
        <p:txBody>
          <a:bodyPr/>
          <a:lstStyle/>
          <a:p>
            <a:pPr>
              <a:buNone/>
            </a:pPr>
            <a:endParaRPr lang="it-IT" dirty="0" smtClean="0"/>
          </a:p>
          <a:p>
            <a:pPr>
              <a:buNone/>
            </a:pPr>
            <a:endParaRPr lang="it-IT" dirty="0" smtClean="0"/>
          </a:p>
          <a:p>
            <a:pPr>
              <a:buNone/>
            </a:pPr>
            <a:endParaRPr lang="it-IT" dirty="0" smtClean="0"/>
          </a:p>
          <a:p>
            <a:pPr>
              <a:buNone/>
            </a:pPr>
            <a:endParaRPr lang="it-IT" dirty="0" smtClean="0"/>
          </a:p>
          <a:p>
            <a:pPr>
              <a:buNone/>
            </a:pPr>
            <a:endParaRPr lang="it-IT" dirty="0" smtClean="0"/>
          </a:p>
          <a:p>
            <a:pPr>
              <a:buNone/>
            </a:pPr>
            <a:endParaRPr lang="it-IT" dirty="0" smtClean="0"/>
          </a:p>
          <a:p>
            <a:pPr>
              <a:buNone/>
            </a:pPr>
            <a:endParaRPr lang="it-IT" dirty="0" smtClean="0"/>
          </a:p>
          <a:p>
            <a:pPr>
              <a:buNone/>
            </a:pPr>
            <a:endParaRPr lang="it-IT" dirty="0" smtClean="0"/>
          </a:p>
          <a:p>
            <a:pPr>
              <a:buNone/>
            </a:pPr>
            <a:endParaRPr lang="it-IT" dirty="0" smtClean="0"/>
          </a:p>
          <a:p>
            <a:pPr>
              <a:buNone/>
            </a:pPr>
            <a:endParaRPr lang="it-IT" dirty="0" smtClean="0"/>
          </a:p>
          <a:p>
            <a:pPr>
              <a:buNone/>
            </a:pPr>
            <a:endParaRPr lang="it-IT" dirty="0"/>
          </a:p>
        </p:txBody>
      </p:sp>
      <p:sp>
        <p:nvSpPr>
          <p:cNvPr id="38" name="Rettangolo 37"/>
          <p:cNvSpPr/>
          <p:nvPr/>
        </p:nvSpPr>
        <p:spPr>
          <a:xfrm>
            <a:off x="467544" y="2243767"/>
            <a:ext cx="8208912" cy="4031873"/>
          </a:xfrm>
          <a:prstGeom prst="rect">
            <a:avLst/>
          </a:prstGeom>
        </p:spPr>
        <p:txBody>
          <a:bodyPr wrap="square">
            <a:spAutoFit/>
          </a:bodyPr>
          <a:lstStyle/>
          <a:p>
            <a:pPr algn="just">
              <a:buFont typeface="Wingdings" pitchFamily="2" charset="2"/>
              <a:buChar char="Ø"/>
            </a:pPr>
            <a:r>
              <a:rPr lang="en-US" sz="2800" b="1" dirty="0" smtClean="0">
                <a:solidFill>
                  <a:schemeClr val="tx2"/>
                </a:solidFill>
                <a:latin typeface="Andalus" pitchFamily="18" charset="-78"/>
                <a:cs typeface="Andalus" pitchFamily="18" charset="-78"/>
              </a:rPr>
              <a:t>Selection the lag order of VAR(p) </a:t>
            </a:r>
          </a:p>
          <a:p>
            <a:pPr algn="just"/>
            <a:r>
              <a:rPr lang="it-IT" sz="2200" i="1" dirty="0" err="1" smtClean="0"/>
              <a:t>Akaike</a:t>
            </a:r>
            <a:r>
              <a:rPr lang="it-IT" sz="2200" i="1" dirty="0" smtClean="0"/>
              <a:t>’s Information </a:t>
            </a:r>
            <a:r>
              <a:rPr lang="it-IT" sz="2200" i="1" dirty="0" err="1" smtClean="0"/>
              <a:t>Criteria</a:t>
            </a:r>
            <a:r>
              <a:rPr lang="it-IT" sz="2200" i="1" dirty="0" smtClean="0"/>
              <a:t> (AIC), </a:t>
            </a:r>
            <a:r>
              <a:rPr lang="it-IT" sz="2200" i="1" dirty="0" err="1" smtClean="0"/>
              <a:t>Hannan-Quinn</a:t>
            </a:r>
            <a:r>
              <a:rPr lang="it-IT" sz="2200" i="1" dirty="0" smtClean="0"/>
              <a:t> </a:t>
            </a:r>
            <a:r>
              <a:rPr lang="it-IT" sz="2200" i="1" dirty="0" err="1" smtClean="0"/>
              <a:t>Criterion</a:t>
            </a:r>
            <a:r>
              <a:rPr lang="it-IT" sz="2200" i="1" dirty="0" smtClean="0"/>
              <a:t> (HQ), </a:t>
            </a:r>
            <a:r>
              <a:rPr lang="it-IT" sz="2200" i="1" dirty="0" err="1" smtClean="0"/>
              <a:t>Schwarz</a:t>
            </a:r>
            <a:r>
              <a:rPr lang="it-IT" sz="2200" i="1" dirty="0" smtClean="0"/>
              <a:t> </a:t>
            </a:r>
            <a:r>
              <a:rPr lang="it-IT" sz="2200" i="1" dirty="0" err="1" smtClean="0"/>
              <a:t>Criterion</a:t>
            </a:r>
            <a:r>
              <a:rPr lang="it-IT" sz="2200" i="1" dirty="0" smtClean="0"/>
              <a:t> (SC), </a:t>
            </a:r>
            <a:r>
              <a:rPr lang="it-IT" sz="2200" i="1" dirty="0" err="1" smtClean="0"/>
              <a:t>Final</a:t>
            </a:r>
            <a:r>
              <a:rPr lang="it-IT" sz="2200" i="1" dirty="0" smtClean="0"/>
              <a:t> </a:t>
            </a:r>
            <a:r>
              <a:rPr lang="it-IT" sz="2200" i="1" dirty="0" err="1" smtClean="0"/>
              <a:t>Prediction</a:t>
            </a:r>
            <a:r>
              <a:rPr lang="it-IT" sz="2200" i="1" dirty="0" smtClean="0"/>
              <a:t> </a:t>
            </a:r>
            <a:r>
              <a:rPr lang="it-IT" sz="2200" i="1" dirty="0" err="1" smtClean="0"/>
              <a:t>Error</a:t>
            </a:r>
            <a:r>
              <a:rPr lang="it-IT" sz="2200" i="1" dirty="0" smtClean="0"/>
              <a:t> (FPE). </a:t>
            </a:r>
          </a:p>
          <a:p>
            <a:pPr algn="just"/>
            <a:endParaRPr lang="it-IT" sz="2800" dirty="0" smtClean="0"/>
          </a:p>
          <a:p>
            <a:pPr algn="just">
              <a:buFont typeface="Wingdings" pitchFamily="2" charset="2"/>
              <a:buChar char="Ø"/>
            </a:pPr>
            <a:r>
              <a:rPr lang="it-IT" sz="2800" b="1" dirty="0" err="1" smtClean="0">
                <a:solidFill>
                  <a:schemeClr val="tx2"/>
                </a:solidFill>
                <a:latin typeface="Andalus" pitchFamily="18" charset="-78"/>
                <a:cs typeface="Andalus" pitchFamily="18" charset="-78"/>
              </a:rPr>
              <a:t>Unit</a:t>
            </a:r>
            <a:r>
              <a:rPr lang="it-IT" sz="2800" b="1" dirty="0" smtClean="0">
                <a:solidFill>
                  <a:schemeClr val="tx2"/>
                </a:solidFill>
                <a:latin typeface="Andalus" pitchFamily="18" charset="-78"/>
                <a:cs typeface="Andalus" pitchFamily="18" charset="-78"/>
              </a:rPr>
              <a:t> </a:t>
            </a:r>
            <a:r>
              <a:rPr lang="it-IT" sz="2800" b="1" dirty="0" err="1" smtClean="0">
                <a:solidFill>
                  <a:schemeClr val="tx2"/>
                </a:solidFill>
                <a:latin typeface="Andalus" pitchFamily="18" charset="-78"/>
                <a:cs typeface="Andalus" pitchFamily="18" charset="-78"/>
              </a:rPr>
              <a:t>root</a:t>
            </a:r>
            <a:r>
              <a:rPr lang="it-IT" sz="2800" b="1" dirty="0" smtClean="0">
                <a:solidFill>
                  <a:schemeClr val="tx2"/>
                </a:solidFill>
                <a:latin typeface="Andalus" pitchFamily="18" charset="-78"/>
                <a:cs typeface="Andalus" pitchFamily="18" charset="-78"/>
              </a:rPr>
              <a:t> test </a:t>
            </a:r>
          </a:p>
          <a:p>
            <a:pPr algn="just"/>
            <a:r>
              <a:rPr lang="en-US" sz="2200" i="1" dirty="0" smtClean="0"/>
              <a:t>With some tests (KPSS, ADF, PP) it is possible to see if the characteristic polynomial has unit root. KPSS tests the null hypothesis that the variable is trend stationary, while ADF and PP test the null hypothesis of a unit root (the null hypothesis of non-stationary). </a:t>
            </a:r>
          </a:p>
          <a:p>
            <a:endParaRPr lang="it-IT" i="1" dirty="0" smtClean="0"/>
          </a:p>
        </p:txBody>
      </p:sp>
    </p:spTree>
    <p:extLst>
      <p:ext uri="{BB962C8B-B14F-4D97-AF65-F5344CB8AC3E}">
        <p14:creationId xmlns:p14="http://schemas.microsoft.com/office/powerpoint/2010/main" xmlns="" val="10683169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noAutofit/>
          </a:bodyPr>
          <a:lstStyle/>
          <a:p>
            <a:r>
              <a:rPr lang="en-GB" sz="4400" dirty="0" smtClean="0"/>
              <a:t/>
            </a:r>
            <a:br>
              <a:rPr lang="en-GB" sz="4400" dirty="0" smtClean="0"/>
            </a:br>
            <a:r>
              <a:rPr lang="en-GB" sz="2400" dirty="0" smtClean="0">
                <a:solidFill>
                  <a:srgbClr val="C00000"/>
                </a:solidFill>
                <a:latin typeface="Aharoni" pitchFamily="2" charset="-79"/>
                <a:cs typeface="Aharoni" pitchFamily="2" charset="-79"/>
              </a:rPr>
              <a:t>Vector Error Correction Model</a:t>
            </a:r>
            <a:endParaRPr lang="it-IT" sz="2800" dirty="0"/>
          </a:p>
        </p:txBody>
      </p:sp>
      <p:sp>
        <p:nvSpPr>
          <p:cNvPr id="6861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6861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6861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68616"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68618"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7168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71684"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71685" name="Rectangle 5"/>
          <p:cNvSpPr>
            <a:spLocks noChangeArrowheads="1"/>
          </p:cNvSpPr>
          <p:nvPr/>
        </p:nvSpPr>
        <p:spPr bwMode="auto">
          <a:xfrm>
            <a:off x="0" y="8667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71687"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40" name="Segnaposto contenuto 39"/>
          <p:cNvSpPr>
            <a:spLocks noGrp="1"/>
          </p:cNvSpPr>
          <p:nvPr>
            <p:ph idx="1"/>
          </p:nvPr>
        </p:nvSpPr>
        <p:spPr>
          <a:xfrm>
            <a:off x="323528" y="5373216"/>
            <a:ext cx="8229600" cy="4389120"/>
          </a:xfrm>
        </p:spPr>
        <p:txBody>
          <a:bodyPr/>
          <a:lstStyle/>
          <a:p>
            <a:pPr>
              <a:buNone/>
            </a:pPr>
            <a:endParaRPr lang="it-IT" dirty="0" smtClean="0"/>
          </a:p>
          <a:p>
            <a:pPr>
              <a:buNone/>
            </a:pPr>
            <a:endParaRPr lang="it-IT" dirty="0" smtClean="0"/>
          </a:p>
          <a:p>
            <a:pPr>
              <a:buNone/>
            </a:pPr>
            <a:endParaRPr lang="it-IT" dirty="0" smtClean="0"/>
          </a:p>
          <a:p>
            <a:pPr>
              <a:buNone/>
            </a:pPr>
            <a:endParaRPr lang="it-IT" dirty="0" smtClean="0"/>
          </a:p>
          <a:p>
            <a:pPr>
              <a:buNone/>
            </a:pPr>
            <a:endParaRPr lang="it-IT" dirty="0" smtClean="0"/>
          </a:p>
          <a:p>
            <a:pPr>
              <a:buNone/>
            </a:pPr>
            <a:endParaRPr lang="it-IT" dirty="0" smtClean="0"/>
          </a:p>
          <a:p>
            <a:pPr>
              <a:buNone/>
            </a:pPr>
            <a:endParaRPr lang="it-IT" dirty="0" smtClean="0"/>
          </a:p>
          <a:p>
            <a:pPr>
              <a:buNone/>
            </a:pPr>
            <a:endParaRPr lang="it-IT" dirty="0" smtClean="0"/>
          </a:p>
          <a:p>
            <a:pPr>
              <a:buNone/>
            </a:pPr>
            <a:endParaRPr lang="it-IT" dirty="0" smtClean="0"/>
          </a:p>
          <a:p>
            <a:pPr>
              <a:buNone/>
            </a:pPr>
            <a:endParaRPr lang="it-IT" dirty="0" smtClean="0"/>
          </a:p>
          <a:p>
            <a:pPr>
              <a:buNone/>
            </a:pPr>
            <a:endParaRPr lang="it-IT" dirty="0"/>
          </a:p>
        </p:txBody>
      </p:sp>
      <p:sp>
        <p:nvSpPr>
          <p:cNvPr id="38" name="Rettangolo 37"/>
          <p:cNvSpPr/>
          <p:nvPr/>
        </p:nvSpPr>
        <p:spPr>
          <a:xfrm>
            <a:off x="467544" y="2243767"/>
            <a:ext cx="8208912" cy="3600986"/>
          </a:xfrm>
          <a:prstGeom prst="rect">
            <a:avLst/>
          </a:prstGeom>
        </p:spPr>
        <p:txBody>
          <a:bodyPr wrap="square">
            <a:spAutoFit/>
          </a:bodyPr>
          <a:lstStyle/>
          <a:p>
            <a:pPr>
              <a:buFont typeface="Wingdings" pitchFamily="2" charset="2"/>
              <a:buChar char="Ø"/>
            </a:pPr>
            <a:r>
              <a:rPr lang="en-US" sz="2800" b="1" dirty="0" smtClean="0">
                <a:solidFill>
                  <a:schemeClr val="tx2"/>
                </a:solidFill>
                <a:latin typeface="Andalus" pitchFamily="18" charset="-78"/>
                <a:cs typeface="Andalus" pitchFamily="18" charset="-78"/>
              </a:rPr>
              <a:t>Fitting a VAR(p) or VECM </a:t>
            </a:r>
          </a:p>
          <a:p>
            <a:endParaRPr lang="en-US" sz="2800" b="1" dirty="0" smtClean="0">
              <a:solidFill>
                <a:schemeClr val="tx2"/>
              </a:solidFill>
              <a:latin typeface="Andalus" pitchFamily="18" charset="-78"/>
              <a:cs typeface="Andalus" pitchFamily="18" charset="-78"/>
            </a:endParaRPr>
          </a:p>
          <a:p>
            <a:pPr algn="just"/>
            <a:r>
              <a:rPr lang="en-US" sz="2200" i="1" dirty="0" smtClean="0"/>
              <a:t>If all the variables are stationary (I(O), integrated of zero order) the fitting with a VAR is appropriate. However, the Johansen’s procedure should be applied if some of the variables are I(1) in order to find the number of </a:t>
            </a:r>
            <a:r>
              <a:rPr lang="en-US" sz="2200" i="1" dirty="0" err="1" smtClean="0"/>
              <a:t>cointegrating</a:t>
            </a:r>
            <a:r>
              <a:rPr lang="en-US" sz="2200" i="1" dirty="0" smtClean="0"/>
              <a:t> relations. With the trace test and the maximum </a:t>
            </a:r>
            <a:r>
              <a:rPr lang="en-US" sz="2200" i="1" dirty="0" err="1" smtClean="0"/>
              <a:t>eigenvalue</a:t>
            </a:r>
            <a:r>
              <a:rPr lang="en-US" sz="2200" i="1" dirty="0" smtClean="0"/>
              <a:t> test we can see the number of </a:t>
            </a:r>
            <a:r>
              <a:rPr lang="en-US" sz="2200" i="1" dirty="0" err="1" smtClean="0"/>
              <a:t>cointegrating</a:t>
            </a:r>
            <a:r>
              <a:rPr lang="en-US" sz="2200" i="1" dirty="0" smtClean="0"/>
              <a:t> relations. If there isn’t </a:t>
            </a:r>
            <a:r>
              <a:rPr lang="en-US" sz="2200" i="1" dirty="0" err="1" smtClean="0"/>
              <a:t>cointegration</a:t>
            </a:r>
            <a:r>
              <a:rPr lang="en-US" sz="2200" i="1" dirty="0" smtClean="0"/>
              <a:t> between the variables it is possible to use a VAR (p-1) on the first difference. </a:t>
            </a:r>
          </a:p>
          <a:p>
            <a:endParaRPr lang="it-IT" i="1" dirty="0" smtClean="0"/>
          </a:p>
        </p:txBody>
      </p:sp>
    </p:spTree>
    <p:extLst>
      <p:ext uri="{BB962C8B-B14F-4D97-AF65-F5344CB8AC3E}">
        <p14:creationId xmlns:p14="http://schemas.microsoft.com/office/powerpoint/2010/main" xmlns="" val="106831691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8"/>
  <p:tag name="MMPROD_UIDATA" val="&lt;database version=&quot;6.0&quot;&gt;&lt;object type=&quot;1&quot; unique_id=&quot;10001&quot;&gt;&lt;object type=&quot;8&quot; unique_id=&quot;10002&quot;&gt;&lt;/object&gt;&lt;object type=&quot;2&quot; unique_id=&quot;10003&quot;&gt;&lt;object type=&quot;3&quot; unique_id=&quot;11241&quot;&gt;&lt;property id=&quot;20148&quot; value=&quot;5&quot;/&gt;&lt;property id=&quot;20300&quot; value=&quot;Slide 1 - &amp;quot;Andres Villegas&amp;#x0D;&amp;#x0A;Supervisor: Steve Haberman&amp;#x0D;&amp;#x0A;Cass Business School, City University London &amp;#x0D;&amp;#x0A;Andres.Villegas.1@cass.cit&quot;/&gt;&lt;property id=&quot;20307&quot; value=&quot;316&quot;/&gt;&lt;/object&gt;&lt;object type=&quot;3&quot; unique_id=&quot;19040&quot;&gt;&lt;property id=&quot;20148&quot; value=&quot;5&quot;/&gt;&lt;property id=&quot;20300&quot; value=&quot;Slide 2 - &amp;quot;Agenda&amp;quot;&quot;/&gt;&lt;property id=&quot;20307&quot; value=&quot;425&quot;/&gt;&lt;/object&gt;&lt;object type=&quot;3&quot; unique_id=&quot;26506&quot;&gt;&lt;property id=&quot;20148&quot; value=&quot;5&quot;/&gt;&lt;property id=&quot;20300&quot; value=&quot;Slide 72 - &amp;quot;Modelling mortality differentials&amp;#x0D;&amp;#x0A;Subpopulations model&amp;quot;&quot;/&gt;&lt;property id=&quot;20307&quot; value=&quot;480&quot;/&gt;&lt;/object&gt;&lt;object type=&quot;3&quot; unique_id=&quot;26507&quot;&gt;&lt;property id=&quot;20148&quot; value=&quot;5&quot;/&gt;&lt;property id=&quot;20300&quot; value=&quot;Slide 73 - &amp;quot;Modelling mortality differentials&amp;#x0D;&amp;#x0A;Subpopulations model&amp;quot;&quot;/&gt;&lt;property id=&quot;20307&quot; value=&quot;481&quot;/&gt;&lt;/object&gt;&lt;object type=&quot;3&quot; unique_id=&quot;26508&quot;&gt;&lt;property id=&quot;20148&quot; value=&quot;5&quot;/&gt;&lt;property id=&quot;20300&quot; value=&quot;Slide 74 - &amp;quot;Modelling mortality differentials&amp;#x0D;&amp;#x0A;Subpopulations model&amp;quot;&quot;/&gt;&lt;property id=&quot;20307&quot; value=&quot;482&quot;/&gt;&lt;/object&gt;&lt;object type=&quot;3&quot; unique_id=&quot;26509&quot;&gt;&lt;property id=&quot;20148&quot; value=&quot;5&quot;/&gt;&lt;property id=&quot;20300&quot; value=&quot;Slide 75 - &amp;quot;Modelling mortality differentials&amp;#x0D;&amp;#x0A;Subpopulations model&amp;quot;&quot;/&gt;&lt;property id=&quot;20307&quot; value=&quot;483&quot;/&gt;&lt;/object&gt;&lt;object type=&quot;3&quot; unique_id=&quot;26510&quot;&gt;&lt;property id=&quot;20148&quot; value=&quot;5&quot;/&gt;&lt;property id=&quot;20300&quot; value=&quot;Slide 76 - &amp;quot;Modelling mortality differentials&amp;#x0D;&amp;#x0A;Subpopulations model&amp;quot;&quot;/&gt;&lt;property id=&quot;20307&quot; value=&quot;484&quot;/&gt;&lt;/object&gt;&lt;object type=&quot;3&quot; unique_id=&quot;26511&quot;&gt;&lt;property id=&quot;20148&quot; value=&quot;5&quot;/&gt;&lt;property id=&quot;20300&quot; value=&quot;Slide 77 - &amp;quot;Modelling mortality differentials&amp;#x0D;&amp;#x0A;Subpopulations model&amp;quot;&quot;/&gt;&lt;property id=&quot;20307&quot; value=&quot;485&quot;/&gt;&lt;/object&gt;&lt;object type=&quot;3&quot; unique_id=&quot;26512&quot;&gt;&lt;property id=&quot;20148&quot; value=&quot;5&quot;/&gt;&lt;property id=&quot;20300&quot; value=&quot;Slide 78 - &amp;quot;Modelling mortality differentials&amp;#x0D;&amp;#x0A;Subpopulations model&amp;quot;&quot;/&gt;&lt;property id=&quot;20307&quot; value=&quot;486&quot;/&gt;&lt;/object&gt;&lt;object type=&quot;3&quot; unique_id=&quot;26513&quot;&gt;&lt;property id=&quot;20148&quot; value=&quot;5&quot;/&gt;&lt;property id=&quot;20300&quot; value=&quot;Slide 79 - &amp;quot;Modelling mortality differentials&amp;#x0D;&amp;#x0A;Subpopulations model&amp;quot;&quot;/&gt;&lt;property id=&quot;20307&quot; value=&quot;487&quot;/&gt;&lt;/object&gt;&lt;object type=&quot;3&quot; unique_id=&quot;26514&quot;&gt;&lt;property id=&quot;20148&quot; value=&quot;5&quot;/&gt;&lt;property id=&quot;20300&quot; value=&quot;Slide 80 - &amp;quot;Modelling mortality differentials&amp;#x0D;&amp;#x0A;Subpopulations model&amp;quot;&quot;/&gt;&lt;property id=&quot;20307&quot; value=&quot;488&quot;/&gt;&lt;/object&gt;&lt;object type=&quot;3&quot; unique_id=&quot;26515&quot;&gt;&lt;property id=&quot;20148&quot; value=&quot;5&quot;/&gt;&lt;property id=&quot;20300&quot; value=&quot;Slide 81 - &amp;quot;Modelling mortality differentials&amp;#x0D;&amp;#x0A;Subpopulations model&amp;quot;&quot;/&gt;&lt;property id=&quot;20307&quot; value=&quot;489&quot;/&gt;&lt;/object&gt;&lt;object type=&quot;3&quot; unique_id=&quot;26516&quot;&gt;&lt;property id=&quot;20148&quot; value=&quot;5&quot;/&gt;&lt;property id=&quot;20300&quot; value=&quot;Slide 82 - &amp;quot;Modelling mortality differentials&amp;#x0D;&amp;#x0A;Subpopulations model&amp;quot;&quot;/&gt;&lt;property id=&quot;20307&quot; value=&quot;490&quot;/&gt;&lt;/object&gt;&lt;object type=&quot;3&quot; unique_id=&quot;26517&quot;&gt;&lt;property id=&quot;20148&quot; value=&quot;5&quot;/&gt;&lt;property id=&quot;20300&quot; value=&quot;Slide 83 - &amp;quot;Modelling mortality differentials&amp;#x0D;&amp;#x0A;Subpopulations model&amp;quot;&quot;/&gt;&lt;property id=&quot;20307&quot; value=&quot;491&quot;/&gt;&lt;/object&gt;&lt;object type=&quot;3&quot; unique_id=&quot;26518&quot;&gt;&lt;property id=&quot;20148&quot; value=&quot;5&quot;/&gt;&lt;property id=&quot;20300&quot; value=&quot;Slide 84 - &amp;quot;Modelling mortality differentials&amp;#x0D;&amp;#x0A;Subpopulations model&amp;quot;&quot;/&gt;&lt;property id=&quot;20307&quot; value=&quot;492&quot;/&gt;&lt;/object&gt;&lt;object type=&quot;3&quot; unique_id=&quot;26519&quot;&gt;&lt;property id=&quot;20148&quot; value=&quot;5&quot;/&gt;&lt;property id=&quot;20300&quot; value=&quot;Slide 85 - &amp;quot;Modelling mortality differentials&amp;#x0D;&amp;#x0A;Subpopulations model&amp;quot;&quot;/&gt;&lt;property id=&quot;20307&quot; value=&quot;493&quot;/&gt;&lt;/object&gt;&lt;object type=&quot;3&quot; unique_id=&quot;26520&quot;&gt;&lt;property id=&quot;20148&quot; value=&quot;5&quot;/&gt;&lt;property id=&quot;20300&quot; value=&quot;Slide 86 - &amp;quot;Modelling mortality differentials&amp;#x0D;&amp;#x0A;Subpopulations model&amp;quot;&quot;/&gt;&lt;property id=&quot;20307&quot; value=&quot;494&quot;/&gt;&lt;/object&gt;&lt;object type=&quot;3&quot; unique_id=&quot;26521&quot;&gt;&lt;property id=&quot;20148&quot; value=&quot;5&quot;/&gt;&lt;property id=&quot;20300&quot; value=&quot;Slide 87 - &amp;quot;Modelling mortality differentials&amp;#x0D;&amp;#x0A;Subpopulations model&amp;quot;&quot;/&gt;&lt;property id=&quot;20307&quot; value=&quot;495&quot;/&gt;&lt;/object&gt;&lt;object type=&quot;3&quot; unique_id=&quot;26522&quot;&gt;&lt;property id=&quot;20148&quot; value=&quot;5&quot;/&gt;&lt;property id=&quot;20300&quot; value=&quot;Slide 88 - &amp;quot;Modelling mortality differentials&amp;#x0D;&amp;#x0A;Subpopulations model&amp;quot;&quot;/&gt;&lt;property id=&quot;20307&quot; value=&quot;496&quot;/&gt;&lt;/object&gt;&lt;object type=&quot;3&quot; unique_id=&quot;26523&quot;&gt;&lt;property id=&quot;20148&quot; value=&quot;5&quot;/&gt;&lt;property id=&quot;20300&quot; value=&quot;Slide 89 - &amp;quot;Modelling mortality differentials&amp;#x0D;&amp;#x0A;Subpopulations model&amp;quot;&quot;/&gt;&lt;property id=&quot;20307&quot; value=&quot;497&quot;/&gt;&lt;/object&gt;&lt;object type=&quot;3&quot; unique_id=&quot;26524&quot;&gt;&lt;property id=&quot;20148&quot; value=&quot;5&quot;/&gt;&lt;property id=&quot;20300&quot; value=&quot;Slide 90 - &amp;quot;Modelling mortality differentials&amp;#x0D;&amp;#x0A;Subpopulations model&amp;quot;&quot;/&gt;&lt;property id=&quot;20307&quot; value=&quot;498&quot;/&gt;&lt;/object&gt;&lt;object type=&quot;3&quot; unique_id=&quot;26525&quot;&gt;&lt;property id=&quot;20148&quot; value=&quot;5&quot;/&gt;&lt;property id=&quot;20300&quot; value=&quot;Slide 91 - &amp;quot;Modelling mortality differentials&amp;#x0D;&amp;#x0A;Subpopulations model&amp;quot;&quot;/&gt;&lt;property id=&quot;20307&quot; value=&quot;499&quot;/&gt;&lt;/object&gt;&lt;object type=&quot;3&quot; unique_id=&quot;26526&quot;&gt;&lt;property id=&quot;20148&quot; value=&quot;5&quot;/&gt;&lt;property id=&quot;20300&quot; value=&quot;Slide 92 - &amp;quot;Modelling mortality differentials&amp;#x0D;&amp;#x0A;Subpopulations model&amp;quot;&quot;/&gt;&lt;property id=&quot;20307&quot; value=&quot;500&quot;/&gt;&lt;/object&gt;&lt;object type=&quot;3&quot; unique_id=&quot;26527&quot;&gt;&lt;property id=&quot;20148&quot; value=&quot;5&quot;/&gt;&lt;property id=&quot;20300&quot; value=&quot;Slide 93 - &amp;quot;Modelling mortality differentials&amp;#x0D;&amp;#x0A;Subpopulations model&amp;quot;&quot;/&gt;&lt;property id=&quot;20307&quot; value=&quot;501&quot;/&gt;&lt;/object&gt;&lt;object type=&quot;3&quot; unique_id=&quot;26528&quot;&gt;&lt;property id=&quot;20148&quot; value=&quot;5&quot;/&gt;&lt;property id=&quot;20300&quot; value=&quot;Slide 94 - &amp;quot;Modelling mortality differentials&amp;#x0D;&amp;#x0A;Subpopulations model&amp;quot;&quot;/&gt;&lt;property id=&quot;20307&quot; value=&quot;502&quot;/&gt;&lt;/object&gt;&lt;object type=&quot;3&quot; unique_id=&quot;26529&quot;&gt;&lt;property id=&quot;20148&quot; value=&quot;5&quot;/&gt;&lt;property id=&quot;20300&quot; value=&quot;Slide 95 - &amp;quot;Modelling mortality differentials&amp;#x0D;&amp;#x0A;Subpopulations model&amp;quot;&quot;/&gt;&lt;property id=&quot;20307&quot; value=&quot;503&quot;/&gt;&lt;/object&gt;&lt;object type=&quot;3&quot; unique_id=&quot;26530&quot;&gt;&lt;property id=&quot;20148&quot; value=&quot;5&quot;/&gt;&lt;property id=&quot;20300&quot; value=&quot;Slide 96 - &amp;quot;Modelling mortality differentials&amp;#x0D;&amp;#x0A;Subpopulations model&amp;quot;&quot;/&gt;&lt;property id=&quot;20307&quot; value=&quot;504&quot;/&gt;&lt;/object&gt;&lt;object type=&quot;3&quot; unique_id=&quot;26531&quot;&gt;&lt;property id=&quot;20148&quot; value=&quot;5&quot;/&gt;&lt;property id=&quot;20300&quot; value=&quot;Slide 97 - &amp;quot;Modelling mortality differentials&amp;#x0D;&amp;#x0A;Subpopulations model&amp;quot;&quot;/&gt;&lt;property id=&quot;20307&quot; value=&quot;505&quot;/&gt;&lt;/object&gt;&lt;object type=&quot;3&quot; unique_id=&quot;26532&quot;&gt;&lt;property id=&quot;20148&quot; value=&quot;5&quot;/&gt;&lt;property id=&quot;20300&quot; value=&quot;Slide 98 - &amp;quot;Modelling mortality differentials&amp;#x0D;&amp;#x0A;Subpopulations model&amp;quot;&quot;/&gt;&lt;property id=&quot;20307&quot; value=&quot;506&quot;/&gt;&lt;/object&gt;&lt;object type=&quot;3&quot; unique_id=&quot;26993&quot;&gt;&lt;property id=&quot;20148&quot; value=&quot;5&quot;/&gt;&lt;property id=&quot;20300&quot; value=&quot;Slide 4 - &amp;quot;Motivation&amp;#x0D;&amp;#x0A;Subpopulation mortality&amp;quot;&quot;/&gt;&lt;property id=&quot;20307&quot; value=&quot;513&quot;/&gt;&lt;/object&gt;&lt;object type=&quot;3&quot; unique_id=&quot;26994&quot;&gt;&lt;property id=&quot;20148&quot; value=&quot;5&quot;/&gt;&lt;property id=&quot;20300&quot; value=&quot;Slide 10 - &amp;quot;Objectives&amp;quot;&quot;/&gt;&lt;property id=&quot;20307&quot; value=&quot;512&quot;/&gt;&lt;/object&gt;&lt;object type=&quot;3&quot; unique_id=&quot;28379&quot;&gt;&lt;property id=&quot;20148&quot; value=&quot;5&quot;/&gt;&lt;property id=&quot;20300&quot; value=&quot;Slide 9 - &amp;quot;Motivation&amp;#x0D;&amp;#x0A;SES differences in mortality&amp;quot;&quot;/&gt;&lt;property id=&quot;20307&quot; value=&quot;516&quot;/&gt;&lt;/object&gt;&lt;object type=&quot;3&quot; unique_id=&quot;29038&quot;&gt;&lt;property id=&quot;20148&quot; value=&quot;5&quot;/&gt;&lt;property id=&quot;20300&quot; value=&quot;Slide 12 - &amp;quot;Literature review&amp;quot;&quot;/&gt;&lt;property id=&quot;20307&quot; value=&quot;517&quot;/&gt;&lt;/object&gt;&lt;object type=&quot;3&quot; unique_id=&quot;29324&quot;&gt;&lt;property id=&quot;20148&quot; value=&quot;5&quot;/&gt;&lt;property id=&quot;20300&quot; value=&quot;Slide 14 - &amp;quot;Modelling mortality differentials&amp;#x0D;&amp;#x0A;General idea&amp;quot;&quot;/&gt;&lt;property id=&quot;20307&quot; value=&quot;518&quot;/&gt;&lt;/object&gt;&lt;object type=&quot;3&quot; unique_id=&quot;30093&quot;&gt;&lt;property id=&quot;20148&quot; value=&quot;5&quot;/&gt;&lt;property id=&quot;20300&quot; value=&quot;Slide 16 - &amp;quot;Modelling mortality differentials&amp;#x0D;&amp;#x0A;Data&amp;quot;&quot;/&gt;&lt;property id=&quot;20307&quot; value=&quot;519&quot;/&gt;&lt;/object&gt;&lt;object type=&quot;3&quot; unique_id=&quot;31671&quot;&gt;&lt;property id=&quot;20148&quot; value=&quot;5&quot;/&gt;&lt;property id=&quot;20300&quot; value=&quot;Slide 107 - &amp;quot;Case study: Mortality by deprivation in England&amp;#x0D;&amp;#x0A; Application data  - IMD 2007&amp;quot;&quot;/&gt;&lt;property id=&quot;20307&quot; value=&quot;523&quot;/&gt;&lt;/object&gt;&lt;object type=&quot;3&quot; unique_id=&quot;32482&quot;&gt;&lt;property id=&quot;20148&quot; value=&quot;5&quot;/&gt;&lt;property id=&quot;20300&quot; value=&quot;Slide 3 - &amp;quot;Agenda&amp;quot;&quot;/&gt;&lt;property id=&quot;20307&quot; value=&quot;525&quot;/&gt;&lt;/object&gt;&lt;object type=&quot;3&quot; unique_id=&quot;32483&quot;&gt;&lt;property id=&quot;20148&quot; value=&quot;5&quot;/&gt;&lt;property id=&quot;20300&quot; value=&quot;Slide 11 - &amp;quot;Agenda&amp;quot;&quot;/&gt;&lt;property id=&quot;20307&quot; value=&quot;526&quot;/&gt;&lt;/object&gt;&lt;object type=&quot;3&quot; unique_id=&quot;32484&quot;&gt;&lt;property id=&quot;20148&quot; value=&quot;5&quot;/&gt;&lt;property id=&quot;20300&quot; value=&quot;Slide 13 - &amp;quot;Agenda&amp;quot;&quot;/&gt;&lt;property id=&quot;20307&quot; value=&quot;527&quot;/&gt;&lt;/object&gt;&lt;object type=&quot;3&quot; unique_id=&quot;32485&quot;&gt;&lt;property id=&quot;20148&quot; value=&quot;5&quot;/&gt;&lt;property id=&quot;20300&quot; value=&quot;Slide 106 - &amp;quot;Agenda&amp;quot;&quot;/&gt;&lt;property id=&quot;20307&quot; value=&quot;528&quot;/&gt;&lt;/object&gt;&lt;object type=&quot;3&quot; unique_id=&quot;32486&quot;&gt;&lt;property id=&quot;20148&quot; value=&quot;5&quot;/&gt;&lt;property id=&quot;20300&quot; value=&quot;Slide 120 - &amp;quot;Agenda&amp;quot;&quot;/&gt;&lt;property id=&quot;20307&quot; value=&quot;529&quot;/&gt;&lt;/object&gt;&lt;object type=&quot;3&quot; unique_id=&quot;32911&quot;&gt;&lt;property id=&quot;20148&quot; value=&quot;5&quot;/&gt;&lt;property id=&quot;20300&quot; value=&quot;Slide 104 - &amp;quot;Modelling mortality differentials &amp;#x0D;&amp;#x0A;Summing up&amp;quot;&quot;/&gt;&lt;property id=&quot;20307&quot; value=&quot;531&quot;/&gt;&lt;/object&gt;&lt;object type=&quot;3&quot; unique_id=&quot;32912&quot;&gt;&lt;property id=&quot;20148&quot; value=&quot;5&quot;/&gt;&lt;property id=&quot;20300&quot; value=&quot;Slide 126 - &amp;quot;Andres Villegas &amp;#x0D;&amp;#x0A;Cass Business School, City University London &amp;#x0D;&amp;#x0A;Andres.Villegas.1@cass.city.ac.uk&amp;quot;&quot;/&gt;&lt;property id=&quot;20307&quot; value=&quot;530&quot;/&gt;&lt;/object&gt;&lt;object type=&quot;3&quot; unique_id=&quot;36068&quot;&gt;&lt;property id=&quot;20148&quot; value=&quot;5&quot;/&gt;&lt;property id=&quot;20300&quot; value=&quot;Slide 111 - &amp;quot;Case study: Mortality by deprivation in England&amp;#x0D;&amp;#x0A;England and Wales male population deviance residuals&amp;quot;&quot;/&gt;&lt;property id=&quot;20307&quot; value=&quot;536&quot;/&gt;&lt;/object&gt;&lt;object type=&quot;3&quot; unique_id=&quot;36073&quot;&gt;&lt;property id=&quot;20148&quot; value=&quot;5&quot;/&gt;&lt;property id=&quot;20300&quot; value=&quot;Slide 113 - &amp;quot;Case study: Mortality by deprivation in England&amp;#x0D;&amp;#x0A;Male population time index forecasts&amp;quot;&quot;/&gt;&lt;property id=&quot;20307&quot; value=&quot;541&quot;/&gt;&lt;/object&gt;&lt;object type=&quot;3&quot; unique_id=&quot;36076&quot;&gt;&lt;property id=&quot;20148&quot; value=&quot;5&quot;/&gt;&lt;property id=&quot;20300&quot; value=&quot;Slide 115 - &amp;quot;Case study: Mortality by deprivation in England&amp;#x0D;&amp;#x0A;Mortality rate ratio – Male age 65-69&amp;quot;&quot;/&gt;&lt;property id=&quot;20307&quot; value=&quot;544&quot;/&gt;&lt;/object&gt;&lt;object type=&quot;3&quot; unique_id=&quot;37804&quot;&gt;&lt;property id=&quot;20148&quot; value=&quot;5&quot;/&gt;&lt;property id=&quot;20300&quot; value=&quot;Slide 117 - &amp;quot;Case study: Mortality by deprivation in England&amp;#x0D;&amp;#x0A;Life expectancy gap – Male age 65&amp;quot;&quot;/&gt;&lt;property id=&quot;20307&quot; value=&quot;550&quot;/&gt;&lt;/object&gt;&lt;object type=&quot;3&quot; unique_id=&quot;38183&quot;&gt;&lt;property id=&quot;20148&quot; value=&quot;5&quot;/&gt;&lt;property id=&quot;20300&quot; value=&quot;Slide 119 - &amp;quot;Case study: Mortality by deprivation in England&amp;#x0D;&amp;#x0A;Cohort life expectancies and annuity rates - Male&amp;quot;&quot;/&gt;&lt;property id=&quot;20307&quot; value=&quot;551&quot;/&gt;&lt;/object&gt;&lt;object type=&quot;3&quot; unique_id=&quot;38565&quot;&gt;&lt;property id=&quot;20148&quot; value=&quot;5&quot;/&gt;&lt;property id=&quot;20300&quot; value=&quot;Slide 121 - &amp;quot;Conclusions&amp;quot;&quot;/&gt;&lt;property id=&quot;20307&quot; value=&quot;552&quot;/&gt;&lt;/object&gt;&lt;object type=&quot;3&quot; unique_id=&quot;39078&quot;&gt;&lt;property id=&quot;20148&quot; value=&quot;5&quot;/&gt;&lt;property id=&quot;20300&quot; value=&quot;Slide 122 - &amp;quot;Future work&amp;quot;&quot;/&gt;&lt;property id=&quot;20307&quot; value=&quot;553&quot;/&gt;&lt;/object&gt;&lt;object type=&quot;3&quot; unique_id=&quot;39079&quot;&gt;&lt;property id=&quot;20148&quot; value=&quot;5&quot;/&gt;&lt;property id=&quot;20300&quot; value=&quot;Slide 124 - &amp;quot;References&amp;quot;&quot;/&gt;&lt;property id=&quot;20307&quot; value=&quot;554&quot;/&gt;&lt;/object&gt;&lt;object type=&quot;3&quot; unique_id=&quot;40250&quot;&gt;&lt;property id=&quot;20148&quot; value=&quot;5&quot;/&gt;&lt;property id=&quot;20300&quot; value=&quot;Slide 5 - &amp;quot;Motivation&amp;#x0D;&amp;#x0A;Subpopulation mortality&amp;quot;&quot;/&gt;&lt;property id=&quot;20307&quot; value=&quot;555&quot;/&gt;&lt;/object&gt;&lt;object type=&quot;3&quot; unique_id=&quot;40785&quot;&gt;&lt;property id=&quot;20148&quot; value=&quot;5&quot;/&gt;&lt;property id=&quot;20300&quot; value=&quot;Slide 6 - &amp;quot;Motivation&amp;#x0D;&amp;#x0A;Subpopulation mortality&amp;quot;&quot;/&gt;&lt;property id=&quot;20307&quot; value=&quot;558&quot;/&gt;&lt;/object&gt;&lt;object type=&quot;3&quot; unique_id=&quot;40786&quot;&gt;&lt;property id=&quot;20148&quot; value=&quot;5&quot;/&gt;&lt;property id=&quot;20300&quot; value=&quot;Slide 8 - &amp;quot;Motivation&amp;#x0D;&amp;#x0A;Subpopulation mortality&amp;quot;&quot;/&gt;&lt;property id=&quot;20307&quot; value=&quot;559&quot;/&gt;&lt;/object&gt;&lt;object type=&quot;3&quot; unique_id=&quot;41859&quot;&gt;&lt;property id=&quot;20148&quot; value=&quot;5&quot;/&gt;&lt;property id=&quot;20300&quot; value=&quot;Slide 7 - &amp;quot;Motivation&amp;#x0D;&amp;#x0A;Subpopulation mortality&amp;quot;&quot;/&gt;&lt;property id=&quot;20307&quot; value=&quot;560&quot;/&gt;&lt;/object&gt;&lt;object type=&quot;3&quot; unique_id=&quot;43334&quot;&gt;&lt;property id=&quot;20148&quot; value=&quot;5&quot;/&gt;&lt;property id=&quot;20300&quot; value=&quot;Slide 15 - &amp;quot;Modelling mortality differentials&amp;#x0D;&amp;#x0A;Data&amp;quot;&quot;/&gt;&lt;property id=&quot;20307&quot; value=&quot;561&quot;/&gt;&lt;/object&gt;&lt;object type=&quot;3&quot; unique_id=&quot;60124&quot;&gt;&lt;property id=&quot;20148&quot; value=&quot;5&quot;/&gt;&lt;property id=&quot;20300&quot; value=&quot;Slide 17 - &amp;quot;Modelling mortality differentials&amp;#x0D;&amp;#x0A;Reference population model&amp;quot;&quot;/&gt;&lt;property id=&quot;20307&quot; value=&quot;562&quot;/&gt;&lt;/object&gt;&lt;object type=&quot;3&quot; unique_id=&quot;60125&quot;&gt;&lt;property id=&quot;20148&quot; value=&quot;5&quot;/&gt;&lt;property id=&quot;20300&quot; value=&quot;Slide 18 - &amp;quot;Modelling mortality differentials&amp;#x0D;&amp;#x0A;Reference population model&amp;quot;&quot;/&gt;&lt;property id=&quot;20307&quot; value=&quot;563&quot;/&gt;&lt;/object&gt;&lt;object type=&quot;3&quot; unique_id=&quot;60126&quot;&gt;&lt;property id=&quot;20148&quot; value=&quot;5&quot;/&gt;&lt;property id=&quot;20300&quot; value=&quot;Slide 19 - &amp;quot;Modelling mortality differentials&amp;#x0D;&amp;#x0A;Reference population model&amp;quot;&quot;/&gt;&lt;property id=&quot;20307&quot; value=&quot;564&quot;/&gt;&lt;/object&gt;&lt;object type=&quot;3&quot; unique_id=&quot;60127&quot;&gt;&lt;property id=&quot;20148&quot; value=&quot;5&quot;/&gt;&lt;property id=&quot;20300&quot; value=&quot;Slide 20 - &amp;quot;Modelling mortality differentials&amp;#x0D;&amp;#x0A;Reference population model&amp;quot;&quot;/&gt;&lt;property id=&quot;20307&quot; value=&quot;565&quot;/&gt;&lt;/object&gt;&lt;object type=&quot;3&quot; unique_id=&quot;60128&quot;&gt;&lt;property id=&quot;20148&quot; value=&quot;5&quot;/&gt;&lt;property id=&quot;20300&quot; value=&quot;Slide 21 - &amp;quot;Modelling mortality differentials&amp;#x0D;&amp;#x0A;Reference population model&amp;quot;&quot;/&gt;&lt;property id=&quot;20307&quot; value=&quot;566&quot;/&gt;&lt;/object&gt;&lt;object type=&quot;3&quot; unique_id=&quot;60129&quot;&gt;&lt;property id=&quot;20148&quot; value=&quot;5&quot;/&gt;&lt;property id=&quot;20300&quot; value=&quot;Slide 22 - &amp;quot;Modelling mortality differentials&amp;#x0D;&amp;#x0A;Reference population model&amp;quot;&quot;/&gt;&lt;property id=&quot;20307&quot; value=&quot;567&quot;/&gt;&lt;/object&gt;&lt;object type=&quot;3&quot; unique_id=&quot;60130&quot;&gt;&lt;property id=&quot;20148&quot; value=&quot;5&quot;/&gt;&lt;property id=&quot;20300&quot; value=&quot;Slide 23 - &amp;quot;Modelling mortality differentials&amp;#x0D;&amp;#x0A;Reference population model&amp;quot;&quot;/&gt;&lt;property id=&quot;20307&quot; value=&quot;568&quot;/&gt;&lt;/object&gt;&lt;object type=&quot;3&quot; unique_id=&quot;60131&quot;&gt;&lt;property id=&quot;20148&quot; value=&quot;5&quot;/&gt;&lt;property id=&quot;20300&quot; value=&quot;Slide 24 - &amp;quot;Modelling mortality differentials&amp;#x0D;&amp;#x0A;Reference population model&amp;quot;&quot;/&gt;&lt;property id=&quot;20307&quot; value=&quot;569&quot;/&gt;&lt;/object&gt;&lt;object type=&quot;3&quot; unique_id=&quot;60132&quot;&gt;&lt;property id=&quot;20148&quot; value=&quot;5&quot;/&gt;&lt;property id=&quot;20300&quot; value=&quot;Slide 25 - &amp;quot;Modelling mortality differentials&amp;#x0D;&amp;#x0A;Reference population model&amp;quot;&quot;/&gt;&lt;property id=&quot;20307&quot; value=&quot;570&quot;/&gt;&lt;/object&gt;&lt;object type=&quot;3&quot; unique_id=&quot;60133&quot;&gt;&lt;property id=&quot;20148&quot; value=&quot;5&quot;/&gt;&lt;property id=&quot;20300&quot; value=&quot;Slide 26 - &amp;quot;Modelling mortality differentials&amp;#x0D;&amp;#x0A;Reference population model&amp;quot;&quot;/&gt;&lt;property id=&quot;20307&quot; value=&quot;571&quot;/&gt;&lt;/object&gt;&lt;object type=&quot;3&quot; unique_id=&quot;60134&quot;&gt;&lt;property id=&quot;20148&quot; value=&quot;5&quot;/&gt;&lt;property id=&quot;20300&quot; value=&quot;Slide 27 - &amp;quot;Modelling mortality differentials&amp;#x0D;&amp;#x0A;Reference population model&amp;quot;&quot;/&gt;&lt;property id=&quot;20307&quot; value=&quot;572&quot;/&gt;&lt;/object&gt;&lt;object type=&quot;3&quot; unique_id=&quot;60135&quot;&gt;&lt;property id=&quot;20148&quot; value=&quot;5&quot;/&gt;&lt;property id=&quot;20300&quot; value=&quot;Slide 28 - &amp;quot;Modelling mortality differentials&amp;#x0D;&amp;#x0A;Reference population model&amp;quot;&quot;/&gt;&lt;property id=&quot;20307&quot; value=&quot;573&quot;/&gt;&lt;/object&gt;&lt;object type=&quot;3&quot; unique_id=&quot;60136&quot;&gt;&lt;property id=&quot;20148&quot; value=&quot;5&quot;/&gt;&lt;property id=&quot;20300&quot; value=&quot;Slide 29 - &amp;quot;Modelling mortality differentials&amp;#x0D;&amp;#x0A;Reference population model&amp;quot;&quot;/&gt;&lt;property id=&quot;20307&quot; value=&quot;574&quot;/&gt;&lt;/object&gt;&lt;object type=&quot;3&quot; unique_id=&quot;60137&quot;&gt;&lt;property id=&quot;20148&quot; value=&quot;5&quot;/&gt;&lt;property id=&quot;20300&quot; value=&quot;Slide 30 - &amp;quot;Modelling mortality differentials&amp;#x0D;&amp;#x0A;Reference population model&amp;quot;&quot;/&gt;&lt;property id=&quot;20307&quot; value=&quot;575&quot;/&gt;&lt;/object&gt;&lt;object type=&quot;3&quot; unique_id=&quot;60138&quot;&gt;&lt;property id=&quot;20148&quot; value=&quot;5&quot;/&gt;&lt;property id=&quot;20300&quot; value=&quot;Slide 31 - &amp;quot;Modelling mortality differentials&amp;#x0D;&amp;#x0A;Reference population model&amp;quot;&quot;/&gt;&lt;property id=&quot;20307&quot; value=&quot;576&quot;/&gt;&lt;/object&gt;&lt;object type=&quot;3&quot; unique_id=&quot;60139&quot;&gt;&lt;property id=&quot;20148&quot; value=&quot;5&quot;/&gt;&lt;property id=&quot;20300&quot; value=&quot;Slide 32 - &amp;quot;Modelling mortality differentials&amp;#x0D;&amp;#x0A;Reference population model&amp;quot;&quot;/&gt;&lt;property id=&quot;20307&quot; value=&quot;577&quot;/&gt;&lt;/object&gt;&lt;object type=&quot;3&quot; unique_id=&quot;60140&quot;&gt;&lt;property id=&quot;20148&quot; value=&quot;5&quot;/&gt;&lt;property id=&quot;20300&quot; value=&quot;Slide 33 - &amp;quot;Modelling mortality differentials&amp;#x0D;&amp;#x0A;Reference population model&amp;quot;&quot;/&gt;&lt;property id=&quot;20307&quot; value=&quot;578&quot;/&gt;&lt;/object&gt;&lt;object type=&quot;3&quot; unique_id=&quot;60141&quot;&gt;&lt;property id=&quot;20148&quot; value=&quot;5&quot;/&gt;&lt;property id=&quot;20300&quot; value=&quot;Slide 34 - &amp;quot;Modelling mortality differentials&amp;#x0D;&amp;#x0A;Reference population model&amp;quot;&quot;/&gt;&lt;property id=&quot;20307&quot; value=&quot;579&quot;/&gt;&lt;/object&gt;&lt;object type=&quot;3&quot; unique_id=&quot;60142&quot;&gt;&lt;property id=&quot;20148&quot; value=&quot;5&quot;/&gt;&lt;property id=&quot;20300&quot; value=&quot;Slide 35 - &amp;quot;Modelling mortality differentials&amp;#x0D;&amp;#x0A;Reference population model&amp;quot;&quot;/&gt;&lt;property id=&quot;20307&quot; value=&quot;580&quot;/&gt;&lt;/object&gt;&lt;object type=&quot;3&quot; unique_id=&quot;60143&quot;&gt;&lt;property id=&quot;20148&quot; value=&quot;5&quot;/&gt;&lt;property id=&quot;20300&quot; value=&quot;Slide 36 - &amp;quot;Modelling mortality differentials&amp;#x0D;&amp;#x0A;Reference population model&amp;quot;&quot;/&gt;&lt;property id=&quot;20307&quot; value=&quot;581&quot;/&gt;&lt;/object&gt;&lt;object type=&quot;3&quot; unique_id=&quot;60144&quot;&gt;&lt;property id=&quot;20148&quot; value=&quot;5&quot;/&gt;&lt;property id=&quot;20300&quot; value=&quot;Slide 37 - &amp;quot;Modelling mortality differentials&amp;#x0D;&amp;#x0A;Reference population model&amp;quot;&quot;/&gt;&lt;property id=&quot;20307&quot; value=&quot;582&quot;/&gt;&lt;/object&gt;&lt;object type=&quot;3&quot; unique_id=&quot;60145&quot;&gt;&lt;property id=&quot;20148&quot; value=&quot;5&quot;/&gt;&lt;property id=&quot;20300&quot; value=&quot;Slide 38 - &amp;quot;Modelling mortality differentials&amp;#x0D;&amp;#x0A;Reference population model&amp;quot;&quot;/&gt;&lt;property id=&quot;20307&quot; value=&quot;583&quot;/&gt;&lt;/object&gt;&lt;object type=&quot;3&quot; unique_id=&quot;60146&quot;&gt;&lt;property id=&quot;20148&quot; value=&quot;5&quot;/&gt;&lt;property id=&quot;20300&quot; value=&quot;Slide 39 - &amp;quot;Modelling mortality differentials&amp;#x0D;&amp;#x0A;Reference population model&amp;quot;&quot;/&gt;&lt;property id=&quot;20307&quot; value=&quot;584&quot;/&gt;&lt;/object&gt;&lt;object type=&quot;3&quot; unique_id=&quot;60147&quot;&gt;&lt;property id=&quot;20148&quot; value=&quot;5&quot;/&gt;&lt;property id=&quot;20300&quot; value=&quot;Slide 40 - &amp;quot;Modelling mortality differentials&amp;#x0D;&amp;#x0A;Reference population model&amp;quot;&quot;/&gt;&lt;property id=&quot;20307&quot; value=&quot;585&quot;/&gt;&lt;/object&gt;&lt;object type=&quot;3&quot; unique_id=&quot;60148&quot;&gt;&lt;property id=&quot;20148&quot; value=&quot;5&quot;/&gt;&lt;property id=&quot;20300&quot; value=&quot;Slide 41 - &amp;quot;Modelling mortality differentials&amp;#x0D;&amp;#x0A;Reference population model&amp;quot;&quot;/&gt;&lt;property id=&quot;20307&quot; value=&quot;586&quot;/&gt;&lt;/object&gt;&lt;object type=&quot;3&quot; unique_id=&quot;60149&quot;&gt;&lt;property id=&quot;20148&quot; value=&quot;5&quot;/&gt;&lt;property id=&quot;20300&quot; value=&quot;Slide 42 - &amp;quot;Modelling mortality differentials&amp;#x0D;&amp;#x0A;Reference population model&amp;quot;&quot;/&gt;&lt;property id=&quot;20307&quot; value=&quot;587&quot;/&gt;&lt;/object&gt;&lt;object type=&quot;3&quot; unique_id=&quot;60150&quot;&gt;&lt;property id=&quot;20148&quot; value=&quot;5&quot;/&gt;&lt;property id=&quot;20300&quot; value=&quot;Slide 43 - &amp;quot;Modelling mortality differentials&amp;#x0D;&amp;#x0A;Reference population model&amp;quot;&quot;/&gt;&lt;property id=&quot;20307&quot; value=&quot;588&quot;/&gt;&lt;/object&gt;&lt;object type=&quot;3&quot; unique_id=&quot;60151&quot;&gt;&lt;property id=&quot;20148&quot; value=&quot;5&quot;/&gt;&lt;property id=&quot;20300&quot; value=&quot;Slide 44 - &amp;quot;Modelling mortality differentials&amp;#x0D;&amp;#x0A;Reference population model&amp;quot;&quot;/&gt;&lt;property id=&quot;20307&quot; value=&quot;589&quot;/&gt;&lt;/object&gt;&lt;object type=&quot;3&quot; unique_id=&quot;60152&quot;&gt;&lt;property id=&quot;20148&quot; value=&quot;5&quot;/&gt;&lt;property id=&quot;20300&quot; value=&quot;Slide 45 - &amp;quot;Modelling mortality differentials&amp;#x0D;&amp;#x0A;Reference population model&amp;quot;&quot;/&gt;&lt;property id=&quot;20307&quot; value=&quot;590&quot;/&gt;&lt;/object&gt;&lt;object type=&quot;3&quot; unique_id=&quot;60153&quot;&gt;&lt;property id=&quot;20148&quot; value=&quot;5&quot;/&gt;&lt;property id=&quot;20300&quot; value=&quot;Slide 46 - &amp;quot;Modelling mortality differentials&amp;#x0D;&amp;#x0A;Reference population model&amp;quot;&quot;/&gt;&lt;property id=&quot;20307&quot; value=&quot;591&quot;/&gt;&lt;/object&gt;&lt;object type=&quot;3&quot; unique_id=&quot;60154&quot;&gt;&lt;property id=&quot;20148&quot; value=&quot;5&quot;/&gt;&lt;property id=&quot;20300&quot; value=&quot;Slide 47 - &amp;quot;Modelling mortality differentials&amp;#x0D;&amp;#x0A;Reference population model&amp;quot;&quot;/&gt;&lt;property id=&quot;20307&quot; value=&quot;592&quot;/&gt;&lt;/object&gt;&lt;object type=&quot;3&quot; unique_id=&quot;60155&quot;&gt;&lt;property id=&quot;20148&quot; value=&quot;5&quot;/&gt;&lt;property id=&quot;20300&quot; value=&quot;Slide 48 - &amp;quot;Modelling mortality differentials&amp;#x0D;&amp;#x0A;Reference population model&amp;quot;&quot;/&gt;&lt;property id=&quot;20307&quot; value=&quot;593&quot;/&gt;&lt;/object&gt;&lt;object type=&quot;3&quot; unique_id=&quot;60156&quot;&gt;&lt;property id=&quot;20148&quot; value=&quot;5&quot;/&gt;&lt;property id=&quot;20300&quot; value=&quot;Slide 49 - &amp;quot;Modelling mortality differentials&amp;#x0D;&amp;#x0A;Reference population model&amp;quot;&quot;/&gt;&lt;property id=&quot;20307&quot; value=&quot;594&quot;/&gt;&lt;/object&gt;&lt;object type=&quot;3&quot; unique_id=&quot;60157&quot;&gt;&lt;property id=&quot;20148&quot; value=&quot;5&quot;/&gt;&lt;property id=&quot;20300&quot; value=&quot;Slide 50 - &amp;quot;Modelling mortality differentials&amp;#x0D;&amp;#x0A;Reference population model&amp;quot;&quot;/&gt;&lt;property id=&quot;20307&quot; value=&quot;595&quot;/&gt;&lt;/object&gt;&lt;object type=&quot;3&quot; unique_id=&quot;60158&quot;&gt;&lt;property id=&quot;20148&quot; value=&quot;5&quot;/&gt;&lt;property id=&quot;20300&quot; value=&quot;Slide 51 - &amp;quot;Modelling mortality differentials&amp;#x0D;&amp;#x0A;Reference population model&amp;quot;&quot;/&gt;&lt;property id=&quot;20307&quot; value=&quot;596&quot;/&gt;&lt;/object&gt;&lt;object type=&quot;3&quot; unique_id=&quot;60159&quot;&gt;&lt;property id=&quot;20148&quot; value=&quot;5&quot;/&gt;&lt;property id=&quot;20300&quot; value=&quot;Slide 52 - &amp;quot;Modelling mortality differentials&amp;#x0D;&amp;#x0A;Reference population model&amp;quot;&quot;/&gt;&lt;property id=&quot;20307&quot; value=&quot;597&quot;/&gt;&lt;/object&gt;&lt;object type=&quot;3&quot; unique_id=&quot;60160&quot;&gt;&lt;property id=&quot;20148&quot; value=&quot;5&quot;/&gt;&lt;property id=&quot;20300&quot; value=&quot;Slide 53 - &amp;quot;Modelling mortality differentials&amp;#x0D;&amp;#x0A;Reference population model&amp;quot;&quot;/&gt;&lt;property id=&quot;20307&quot; value=&quot;598&quot;/&gt;&lt;/object&gt;&lt;object type=&quot;3&quot; unique_id=&quot;60161&quot;&gt;&lt;property id=&quot;20148&quot; value=&quot;5&quot;/&gt;&lt;property id=&quot;20300&quot; value=&quot;Slide 54 - &amp;quot;Modelling mortality differentials&amp;#x0D;&amp;#x0A;Reference population model&amp;quot;&quot;/&gt;&lt;property id=&quot;20307&quot; value=&quot;599&quot;/&gt;&lt;/object&gt;&lt;object type=&quot;3&quot; unique_id=&quot;60162&quot;&gt;&lt;property id=&quot;20148&quot; value=&quot;5&quot;/&gt;&lt;property id=&quot;20300&quot; value=&quot;Slide 55 - &amp;quot;Modelling mortality differentials&amp;#x0D;&amp;#x0A;Reference population model&amp;quot;&quot;/&gt;&lt;property id=&quot;20307&quot; value=&quot;600&quot;/&gt;&lt;/object&gt;&lt;object type=&quot;3&quot; unique_id=&quot;60163&quot;&gt;&lt;property id=&quot;20148&quot; value=&quot;5&quot;/&gt;&lt;property id=&quot;20300&quot; value=&quot;Slide 56 - &amp;quot;Modelling mortality differentials&amp;#x0D;&amp;#x0A;Reference population model&amp;quot;&quot;/&gt;&lt;property id=&quot;20307&quot; value=&quot;601&quot;/&gt;&lt;/object&gt;&lt;object type=&quot;3&quot; unique_id=&quot;60164&quot;&gt;&lt;property id=&quot;20148&quot; value=&quot;5&quot;/&gt;&lt;property id=&quot;20300&quot; value=&quot;Slide 57 - &amp;quot;Modelling mortality differentials&amp;#x0D;&amp;#x0A;Reference population model&amp;quot;&quot;/&gt;&lt;property id=&quot;20307&quot; value=&quot;602&quot;/&gt;&lt;/object&gt;&lt;object type=&quot;3&quot; unique_id=&quot;60165&quot;&gt;&lt;property id=&quot;20148&quot; value=&quot;5&quot;/&gt;&lt;property id=&quot;20300&quot; value=&quot;Slide 58 - &amp;quot;Modelling mortality differentials&amp;#x0D;&amp;#x0A;Reference population model&amp;quot;&quot;/&gt;&lt;property id=&quot;20307&quot; value=&quot;603&quot;/&gt;&lt;/object&gt;&lt;object type=&quot;3&quot; unique_id=&quot;60166&quot;&gt;&lt;property id=&quot;20148&quot; value=&quot;5&quot;/&gt;&lt;property id=&quot;20300&quot; value=&quot;Slide 59 - &amp;quot;Modelling mortality differentials&amp;#x0D;&amp;#x0A;Reference population model&amp;quot;&quot;/&gt;&lt;property id=&quot;20307&quot; value=&quot;604&quot;/&gt;&lt;/object&gt;&lt;object type=&quot;3&quot; unique_id=&quot;60167&quot;&gt;&lt;property id=&quot;20148&quot; value=&quot;5&quot;/&gt;&lt;property id=&quot;20300&quot; value=&quot;Slide 60 - &amp;quot;Modelling mortality differentials&amp;#x0D;&amp;#x0A;Reference population model&amp;quot;&quot;/&gt;&lt;property id=&quot;20307&quot; value=&quot;605&quot;/&gt;&lt;/object&gt;&lt;object type=&quot;3&quot; unique_id=&quot;60168&quot;&gt;&lt;property id=&quot;20148&quot; value=&quot;5&quot;/&gt;&lt;property id=&quot;20300&quot; value=&quot;Slide 61 - &amp;quot;Modelling mortality differentials&amp;#x0D;&amp;#x0A;Reference population model&amp;quot;&quot;/&gt;&lt;property id=&quot;20307&quot; value=&quot;606&quot;/&gt;&lt;/object&gt;&lt;object type=&quot;3&quot; unique_id=&quot;60169&quot;&gt;&lt;property id=&quot;20148&quot; value=&quot;5&quot;/&gt;&lt;property id=&quot;20300&quot; value=&quot;Slide 62 - &amp;quot;Modelling mortality differentials&amp;#x0D;&amp;#x0A;Reference population model&amp;quot;&quot;/&gt;&lt;property id=&quot;20307&quot; value=&quot;607&quot;/&gt;&lt;/object&gt;&lt;object type=&quot;3&quot; unique_id=&quot;60170&quot;&gt;&lt;property id=&quot;20148&quot; value=&quot;5&quot;/&gt;&lt;property id=&quot;20300&quot; value=&quot;Slide 63 - &amp;quot;Modelling mortality differentials&amp;#x0D;&amp;#x0A;Reference population model&amp;quot;&quot;/&gt;&lt;property id=&quot;20307&quot; value=&quot;608&quot;/&gt;&lt;/object&gt;&lt;object type=&quot;3&quot; unique_id=&quot;60171&quot;&gt;&lt;property id=&quot;20148&quot; value=&quot;5&quot;/&gt;&lt;property id=&quot;20300&quot; value=&quot;Slide 64 - &amp;quot;Modelling mortality differentials&amp;#x0D;&amp;#x0A;Reference population model&amp;quot;&quot;/&gt;&lt;property id=&quot;20307&quot; value=&quot;609&quot;/&gt;&lt;/object&gt;&lt;object type=&quot;3&quot; unique_id=&quot;60172&quot;&gt;&lt;property id=&quot;20148&quot; value=&quot;5&quot;/&gt;&lt;property id=&quot;20300&quot; value=&quot;Slide 65 - &amp;quot;Modelling mortality differentials&amp;#x0D;&amp;#x0A;Reference population model&amp;quot;&quot;/&gt;&lt;property id=&quot;20307&quot; value=&quot;610&quot;/&gt;&lt;/object&gt;&lt;object type=&quot;3&quot; unique_id=&quot;60173&quot;&gt;&lt;property id=&quot;20148&quot; value=&quot;5&quot;/&gt;&lt;property id=&quot;20300&quot; value=&quot;Slide 66 - &amp;quot;Modelling mortality differentials&amp;#x0D;&amp;#x0A;Reference population model&amp;quot;&quot;/&gt;&lt;property id=&quot;20307&quot; value=&quot;611&quot;/&gt;&lt;/object&gt;&lt;object type=&quot;3&quot; unique_id=&quot;60174&quot;&gt;&lt;property id=&quot;20148&quot; value=&quot;5&quot;/&gt;&lt;property id=&quot;20300&quot; value=&quot;Slide 67 - &amp;quot;Modelling mortality differentials&amp;#x0D;&amp;#x0A;Reference population model&amp;quot;&quot;/&gt;&lt;property id=&quot;20307&quot; value=&quot;612&quot;/&gt;&lt;/object&gt;&lt;object type=&quot;3&quot; unique_id=&quot;60175&quot;&gt;&lt;property id=&quot;20148&quot; value=&quot;5&quot;/&gt;&lt;property id=&quot;20300&quot; value=&quot;Slide 68 - &amp;quot;Modelling mortality differentials&amp;#x0D;&amp;#x0A;Reference population model&amp;quot;&quot;/&gt;&lt;property id=&quot;20307&quot; value=&quot;613&quot;/&gt;&lt;/object&gt;&lt;object type=&quot;3&quot; unique_id=&quot;60176&quot;&gt;&lt;property id=&quot;20148&quot; value=&quot;5&quot;/&gt;&lt;property id=&quot;20300&quot; value=&quot;Slide 69 - &amp;quot;Modelling mortality differentials&amp;#x0D;&amp;#x0A;Reference population model&amp;quot;&quot;/&gt;&lt;property id=&quot;20307&quot; value=&quot;614&quot;/&gt;&lt;/object&gt;&lt;object type=&quot;3&quot; unique_id=&quot;60177&quot;&gt;&lt;property id=&quot;20148&quot; value=&quot;5&quot;/&gt;&lt;property id=&quot;20300&quot; value=&quot;Slide 70 - &amp;quot;Modelling mortality differentials&amp;#x0D;&amp;#x0A;Reference population model&amp;quot;&quot;/&gt;&lt;property id=&quot;20307&quot; value=&quot;615&quot;/&gt;&lt;/object&gt;&lt;object type=&quot;3&quot; unique_id=&quot;60178&quot;&gt;&lt;property id=&quot;20148&quot; value=&quot;5&quot;/&gt;&lt;property id=&quot;20300&quot; value=&quot;Slide 71 - &amp;quot;Modelling mortality differentials&amp;#x0D;&amp;#x0A;Reference population model&amp;quot;&quot;/&gt;&lt;property id=&quot;20307&quot; value=&quot;616&quot;/&gt;&lt;/object&gt;&lt;object type=&quot;3&quot; unique_id=&quot;62565&quot;&gt;&lt;property id=&quot;20148&quot; value=&quot;5&quot;/&gt;&lt;property id=&quot;20300&quot; value=&quot;Slide 99 - &amp;quot;Modelling mortality differentials&amp;#x0D;&amp;#x0A;Subpopulations model&amp;quot;&quot;/&gt;&lt;property id=&quot;20307&quot; value=&quot;621&quot;/&gt;&lt;/object&gt;&lt;object type=&quot;3&quot; unique_id=&quot;62566&quot;&gt;&lt;property id=&quot;20148&quot; value=&quot;5&quot;/&gt;&lt;property id=&quot;20300&quot; value=&quot;Slide 100 - &amp;quot;Modelling mortality differentials&amp;#x0D;&amp;#x0A;Subpopulations model&amp;quot;&quot;/&gt;&lt;property id=&quot;20307&quot; value=&quot;622&quot;/&gt;&lt;/object&gt;&lt;object type=&quot;3&quot; unique_id=&quot;62567&quot;&gt;&lt;property id=&quot;20148&quot; value=&quot;5&quot;/&gt;&lt;property id=&quot;20300&quot; value=&quot;Slide 101 - &amp;quot;Modelling mortality differentials&amp;#x0D;&amp;#x0A;Subpopulations model&amp;quot;&quot;/&gt;&lt;property id=&quot;20307&quot; value=&quot;617&quot;/&gt;&lt;/object&gt;&lt;object type=&quot;3&quot; unique_id=&quot;62568&quot;&gt;&lt;property id=&quot;20148&quot; value=&quot;5&quot;/&gt;&lt;property id=&quot;20300&quot; value=&quot;Slide 102 - &amp;quot;Modelling mortality differentials&amp;#x0D;&amp;#x0A;Subpopulations model&amp;quot;&quot;/&gt;&lt;property id=&quot;20307&quot; value=&quot;618&quot;/&gt;&lt;/object&gt;&lt;object type=&quot;3&quot; unique_id=&quot;62569&quot;&gt;&lt;property id=&quot;20148&quot; value=&quot;5&quot;/&gt;&lt;property id=&quot;20300&quot; value=&quot;Slide 103 - &amp;quot;Modelling mortality differentials&amp;#x0D;&amp;#x0A;Subpopulations model&amp;quot;&quot;/&gt;&lt;property id=&quot;20307&quot; value=&quot;619&quot;/&gt;&lt;/object&gt;&lt;object type=&quot;3&quot; unique_id=&quot;62978&quot;&gt;&lt;property id=&quot;20148&quot; value=&quot;5&quot;/&gt;&lt;property id=&quot;20300&quot; value=&quot;Slide 105 - &amp;quot;Modelling mortality differentials &amp;#x0D;&amp;#x0A;Model comments and assumptions&amp;quot;&quot;/&gt;&lt;property id=&quot;20307&quot; value=&quot;623&quot;/&gt;&lt;/object&gt;&lt;object type=&quot;3&quot; unique_id=&quot;65039&quot;&gt;&lt;property id=&quot;20148&quot; value=&quot;5&quot;/&gt;&lt;property id=&quot;20300&quot; value=&quot;Slide 108 - &amp;quot;Case study: Mortality by deprivation in England&amp;#x0D;&amp;#x0A; Application data (Cont…)&amp;quot;&quot;/&gt;&lt;property id=&quot;20307&quot; value=&quot;626&quot;/&gt;&lt;/object&gt;&lt;object type=&quot;3&quot; unique_id=&quot;65454&quot;&gt;&lt;property id=&quot;20148&quot; value=&quot;5&quot;/&gt;&lt;property id=&quot;20300&quot; value=&quot;Slide 109 - &amp;quot;Case study: Mortality by deprivation in England&amp;#x0D;&amp;#x0A;England and Wales male population parameters&amp;quot;&quot;/&gt;&lt;property id=&quot;20307&quot; value=&quot;627&quot;/&gt;&lt;/object&gt;&lt;object type=&quot;3&quot; unique_id=&quot;66127&quot;&gt;&lt;property id=&quot;20148&quot; value=&quot;5&quot;/&gt;&lt;property id=&quot;20300&quot; value=&quot;Slide 110 - &amp;quot;Case study: Mortality by deprivation in England&amp;#x0D;&amp;#x0A;Male subpopulation parameters&amp;quot;&quot;/&gt;&lt;property id=&quot;20307&quot; value=&quot;628&quot;/&gt;&lt;/object&gt;&lt;object type=&quot;3&quot; unique_id=&quot;68671&quot;&gt;&lt;property id=&quot;20148&quot; value=&quot;5&quot;/&gt;&lt;property id=&quot;20300&quot; value=&quot;Slide 112 - &amp;quot;Case study: Mortality by deprivation in England&amp;#x0D;&amp;#x0A;Male subpopulation deviance residuals&amp;quot;&quot;/&gt;&lt;property id=&quot;20307&quot; value=&quot;634&quot;/&gt;&lt;/object&gt;&lt;object type=&quot;3&quot; unique_id=&quot;73816&quot;&gt;&lt;property id=&quot;20148&quot; value=&quot;5&quot;/&gt;&lt;property id=&quot;20300&quot; value=&quot;Slide 114 - &amp;quot;Case study: Mortality by deprivation in England&amp;#x0D;&amp;#x0A;Male subpopulations log death rates forecasts&amp;quot;&quot;/&gt;&lt;property id=&quot;20307&quot; value=&quot;636&quot;/&gt;&lt;/object&gt;&lt;object type=&quot;3&quot; unique_id=&quot;75380&quot;&gt;&lt;property id=&quot;20148&quot; value=&quot;5&quot;/&gt;&lt;property id=&quot;20300&quot; value=&quot;Slide 116 - &amp;quot;Case study: Mortality by deprivation in England&amp;#x0D;&amp;#x0A;Period life expectancies - Male&amp;quot;&quot;/&gt;&lt;property id=&quot;20307&quot; value=&quot;638&quot;/&gt;&lt;/object&gt;&lt;object type=&quot;3&quot; unique_id=&quot;84228&quot;&gt;&lt;property id=&quot;20148&quot; value=&quot;5&quot;/&gt;&lt;property id=&quot;20300&quot; value=&quot;Slide 125 - &amp;quot;References&amp;quot;&quot;/&gt;&lt;property id=&quot;20307&quot; value=&quot;650&quot;/&gt;&lt;/object&gt;&lt;object type=&quot;3&quot; unique_id=&quot;84229&quot;&gt;&lt;property id=&quot;20148&quot; value=&quot;5&quot;/&gt;&lt;property id=&quot;20300&quot; value=&quot;Slide 123 - &amp;quot;Acknowledgements&amp;quot;&quot;/&gt;&lt;property id=&quot;20307&quot; value=&quot;649&quot;/&gt;&lt;/object&gt;&lt;object type=&quot;3&quot; unique_id=&quot;85015&quot;&gt;&lt;property id=&quot;20148&quot; value=&quot;5&quot;/&gt;&lt;property id=&quot;20300&quot; value=&quot;Slide 118 - &amp;quot;Case study: Mortality by deprivation in England&amp;#x0D;&amp;#x0A;Cohort life expectancies and annuity rates&amp;quot;&quot;/&gt;&lt;property id=&quot;20307&quot; value=&quot;651&quot;/&gt;&lt;/object&gt;&lt;object type=&quot;3&quot; unique_id=&quot;88651&quot;&gt;&lt;property id=&quot;20148&quot; value=&quot;5&quot;/&gt;&lt;property id=&quot;20300&quot; value=&quot;Slide 128&quot;/&gt;&lt;property id=&quot;20307&quot; value=&quot;652&quot;/&gt;&lt;/object&gt;&lt;object type=&quot;3&quot; unique_id=&quot;89184&quot;&gt;&lt;property id=&quot;20148&quot; value=&quot;5&quot;/&gt;&lt;property id=&quot;20300&quot; value=&quot;Slide 127 - &amp;quot;Andres Villegas &amp;#x0D;&amp;#x0A;Cass Business School, City University London &amp;#x0D;&amp;#x0A;Andres.Villegas.1@cass.city.ac.uk&amp;quot;&quot;/&gt;&lt;property id=&quot;20307&quot; value=&quot;667&quot;/&gt;&lt;/object&gt;&lt;object type=&quot;3&quot; unique_id=&quot;89533&quot;&gt;&lt;property id=&quot;20148&quot; value=&quot;5&quot;/&gt;&lt;property id=&quot;20300&quot; value=&quot;Slide 130 - &amp;quot;Case study: Mortality by deprivation in England&amp;#x0D;&amp;#x0A;Modelling the time index – E &amp;amp; W male population&amp;quot;&quot;/&gt;&lt;property id=&quot;20307&quot; value=&quot;669&quot;/&gt;&lt;/object&gt;&lt;object type=&quot;3&quot; unique_id=&quot;89534&quot;&gt;&lt;property id=&quot;20148&quot; value=&quot;5&quot;/&gt;&lt;property id=&quot;20300&quot; value=&quot;Slide 131 - &amp;quot;Case study: Mortality by deprivation in England&amp;#x0D;&amp;#x0A;Limitations&amp;quot;&quot;/&gt;&lt;property id=&quot;20307&quot; value=&quot;668&quot;/&gt;&lt;/object&gt;&lt;object type=&quot;3&quot; unique_id=&quot;90596&quot;&gt;&lt;property id=&quot;20148&quot; value=&quot;5&quot;/&gt;&lt;property id=&quot;20300&quot; value=&quot;Slide 129 - &amp;quot;&amp;#x0D;&amp;#x0A;&amp;#x0D;&amp;#x0A;&amp;#x0D;&amp;#x0A;Case study: Mortality by deprivation in England&amp;#x0D;&amp;#x0A; Application data  - IMD 2007&amp;quot;&quot;/&gt;&lt;property id=&quot;20307&quot; value=&quot;670&quot;/&gt;&lt;/object&gt;&lt;object type=&quot;3&quot; unique_id=&quot;93273&quot;&gt;&lt;property id=&quot;20148&quot; value=&quot;5&quot;/&gt;&lt;property id=&quot;20300&quot; value=&quot;Slide 132 - &amp;quot;Case study: Mortality by deprivation in England&amp;#x0D;&amp;#x0A;Male subpopulation deviance residuals&amp;quot;&quot;/&gt;&lt;property id=&quot;20307&quot; value=&quot;671&quot;/&gt;&lt;/object&gt;&lt;object type=&quot;3&quot; unique_id=&quot;93274&quot;&gt;&lt;property id=&quot;20148&quot; value=&quot;5&quot;/&gt;&lt;property id=&quot;20300&quot; value=&quot;Slide 133 - &amp;quot;Case study: Mortality by deprivation in England&amp;#x0D;&amp;#x0A;Male subpopulation deviance residuals&amp;quot;&quot;/&gt;&lt;property id=&quot;20307&quot; value=&quot;672&quot;/&gt;&lt;/object&gt;&lt;object type=&quot;3&quot; unique_id=&quot;93275&quot;&gt;&lt;property id=&quot;20148&quot; value=&quot;5&quot;/&gt;&lt;property id=&quot;20300&quot; value=&quot;Slide 134 - &amp;quot;Case study: Mortality by deprivation in England&amp;#x0D;&amp;#x0A;Male subpopulation deviance residuals&amp;quot;&quot;/&gt;&lt;property id=&quot;20307&quot; value=&quot;673&quot;/&gt;&lt;/object&gt;&lt;object type=&quot;3&quot; unique_id=&quot;93276&quot;&gt;&lt;property id=&quot;20148&quot; value=&quot;5&quot;/&gt;&lt;property id=&quot;20300&quot; value=&quot;Slide 135 - &amp;quot;Case study: Mortality by deprivation in England&amp;#x0D;&amp;#x0A;Male subpopulation deviance residuals&amp;quot;&quot;/&gt;&lt;property id=&quot;20307&quot; value=&quot;674&quot;/&gt;&lt;/object&gt;&lt;object type=&quot;3&quot; unique_id=&quot;93277&quot;&gt;&lt;property id=&quot;20148&quot; value=&quot;5&quot;/&gt;&lt;property id=&quot;20300&quot; value=&quot;Slide 136 - &amp;quot;Case study: Mortality by deprivation in England&amp;#x0D;&amp;#x0A;Male subpopulation deviance residuals&amp;quot;&quot;/&gt;&lt;property id=&quot;20307&quot; value=&quot;675&quot;/&gt;&lt;/object&gt;&lt;object type=&quot;3&quot; unique_id=&quot;93278&quot;&gt;&lt;property id=&quot;20148&quot; value=&quot;5&quot;/&gt;&lt;property id=&quot;20300&quot; value=&quot;Slide 137 - &amp;quot;Case study: Mortality by deprivation in England&amp;#x0D;&amp;#x0A;Period life expectancies&amp;quot;&quot;/&gt;&lt;property id=&quot;20307&quot; value=&quot;676&quot;/&gt;&lt;/object&gt;&lt;object type=&quot;3&quot; unique_id=&quot;93279&quot;&gt;&lt;property id=&quot;20148&quot; value=&quot;5&quot;/&gt;&lt;property id=&quot;20300&quot; value=&quot;Slide 138 - &amp;quot;Case study: Mortality by deprivation in England&amp;#x0D;&amp;#x0A;Topping-out by age&amp;quot;&quot;/&gt;&lt;property id=&quot;20307&quot; value=&quot;677&quot;/&gt;&lt;/object&gt;&lt;object type=&quot;3&quot; unique_id=&quot;93280&quot;&gt;&lt;property id=&quot;20148&quot; value=&quot;5&quot;/&gt;&lt;property id=&quot;20300&quot; value=&quot;Slide 139 - &amp;quot;Case study: Mortality by deprivation in England&amp;#x0D;&amp;#x0A;Subpopulation mortality rates expansion&amp;quot;&quot;/&gt;&lt;property id=&quot;20307&quot; value=&quot;678&quot;/&gt;&lt;/object&gt;&lt;object type=&quot;3&quot; unique_id=&quot;93281&quot;&gt;&lt;property id=&quot;20148&quot; value=&quot;5&quot;/&gt;&lt;property id=&quot;20300&quot; value=&quot;Slide 140 - &amp;quot;Case study: Mortality by deprivation in England&amp;#x0D;&amp;#x0A;Subpopulation mortality rates expansion&amp;quot;&quot;/&gt;&lt;property id=&quot;20307&quot; value=&quot;679&quot;/&gt;&lt;/object&gt;&lt;object type=&quot;3&quot; unique_id=&quot;93282&quot;&gt;&lt;property id=&quot;20148&quot; value=&quot;5&quot;/&gt;&lt;property id=&quot;20300&quot; value=&quot;Slide 141 - &amp;quot;Case study: Mortality by deprivation in England&amp;#x0D;&amp;#x0A;Subpopulation mortality rates expansion&amp;quot;&quot;/&gt;&lt;property id=&quot;20307&quot; value=&quot;680&quot;/&gt;&lt;/object&gt;&lt;object type=&quot;3&quot; unique_id=&quot;93283&quot;&gt;&lt;property id=&quot;20148&quot; value=&quot;5&quot;/&gt;&lt;property id=&quot;20300&quot; value=&quot;Slide 142 - &amp;quot;Case study: Mortality by deprivation in England&amp;#x0D;&amp;#x0A;Subpopulation mortality rates expansion&amp;quot;&quot;/&gt;&lt;property id=&quot;20307&quot; value=&quot;681&quot;/&gt;&lt;/object&gt;&lt;object type=&quot;3&quot; unique_id=&quot;93284&quot;&gt;&lt;property id=&quot;20148&quot; value=&quot;5&quot;/&gt;&lt;property id=&quot;20300&quot; value=&quot;Slide 143 - &amp;quot;Case study: Mortality by deprivation in England&amp;#x0D;&amp;#x0A;Projected period life tables for 2015&amp;quot;&quot;/&gt;&lt;property id=&quot;20307&quot; value=&quot;682&quot;/&gt;&lt;/object&gt;&lt;/object&gt;&lt;/object&gt;&lt;/database&gt;"/>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nozio">
  <a:themeElements>
    <a:clrScheme name="Equinozi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Equinozi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nozi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22470</TotalTime>
  <Words>2363</Words>
  <Application>Microsoft Office PowerPoint</Application>
  <PresentationFormat>Presentazione su schermo (4:3)</PresentationFormat>
  <Paragraphs>997</Paragraphs>
  <Slides>42</Slides>
  <Notes>22</Notes>
  <HiddenSlides>0</HiddenSlides>
  <MMClips>0</MMClips>
  <ScaleCrop>false</ScaleCrop>
  <HeadingPairs>
    <vt:vector size="6" baseType="variant">
      <vt:variant>
        <vt:lpstr>Tema</vt:lpstr>
      </vt:variant>
      <vt:variant>
        <vt:i4>1</vt:i4>
      </vt:variant>
      <vt:variant>
        <vt:lpstr>Server OLE incorporati</vt:lpstr>
      </vt:variant>
      <vt:variant>
        <vt:i4>1</vt:i4>
      </vt:variant>
      <vt:variant>
        <vt:lpstr>Titoli diapositive</vt:lpstr>
      </vt:variant>
      <vt:variant>
        <vt:i4>42</vt:i4>
      </vt:variant>
    </vt:vector>
  </HeadingPairs>
  <TitlesOfParts>
    <vt:vector size="44" baseType="lpstr">
      <vt:lpstr>Equinozio</vt:lpstr>
      <vt:lpstr>Equazione</vt:lpstr>
      <vt:lpstr>           Vincenzo Passannante1  CORSO DI DOTTORATO IN INGEGNERIA ED ECONOMIA DELL’INNOVAZIONE  XIII CICLO  1Department of Economics and Statistics, University of Salerno, Italy   </vt:lpstr>
      <vt:lpstr>Agenda</vt:lpstr>
      <vt:lpstr>Motivation New horizons for Insured Loan</vt:lpstr>
      <vt:lpstr>Diapositiva 4</vt:lpstr>
      <vt:lpstr>Modelling of cause-specific mortality  Structural Breaks and Dependence</vt:lpstr>
      <vt:lpstr>The problem of prediction for causes of death</vt:lpstr>
      <vt:lpstr>Mitigating the discontinuties The Model of Haberman et al. (2014)</vt:lpstr>
      <vt:lpstr>About the dependence Vector Error Correction Model</vt:lpstr>
      <vt:lpstr> Vector Error Correction Model</vt:lpstr>
      <vt:lpstr> VAR and VECM for Kt</vt:lpstr>
      <vt:lpstr> VAR and VECM for Kt</vt:lpstr>
      <vt:lpstr> Cointegration</vt:lpstr>
      <vt:lpstr> Cointegration</vt:lpstr>
      <vt:lpstr> How many cointegrating relation are there?</vt:lpstr>
      <vt:lpstr> How many cointegrating relations?</vt:lpstr>
      <vt:lpstr> How many cointegrating relations?</vt:lpstr>
      <vt:lpstr> How many cointegrating relations?</vt:lpstr>
      <vt:lpstr>Critical Illness Cover Stand Alone and Accelerated Benefit</vt:lpstr>
      <vt:lpstr>Insured Loan SIL: Standard Insured Loan</vt:lpstr>
      <vt:lpstr>Diapositiva 20</vt:lpstr>
      <vt:lpstr>New proposals for Insured Loan SpeIL: Death Specific Insured Loan</vt:lpstr>
      <vt:lpstr>SCILsa: Standard Critical Illness Loan (Stand Alone)</vt:lpstr>
      <vt:lpstr>SCILa: Standard Critical Illness Loan (Accelerated)</vt:lpstr>
      <vt:lpstr>Case study Application to the U.K. case</vt:lpstr>
      <vt:lpstr>Diapositiva 25</vt:lpstr>
      <vt:lpstr> Parameters estimation</vt:lpstr>
      <vt:lpstr> Adjusted Kt </vt:lpstr>
      <vt:lpstr> SELECT LAG ORDER</vt:lpstr>
      <vt:lpstr> UNIT ROOT TESTS: ADF (MALE)</vt:lpstr>
      <vt:lpstr> UNIT ROOT TESTS: ADF (FEMALE)</vt:lpstr>
      <vt:lpstr>  Kt First difference, Male</vt:lpstr>
      <vt:lpstr>  Kt First difference, Female</vt:lpstr>
      <vt:lpstr>  Trace Test, Maximum Eigenvalue Test</vt:lpstr>
      <vt:lpstr>  Trace Test, Maximum Eigenvalue Test</vt:lpstr>
      <vt:lpstr>Forecast VECM and ARIMA</vt:lpstr>
      <vt:lpstr>MAPE</vt:lpstr>
      <vt:lpstr>Diapositiva 37</vt:lpstr>
      <vt:lpstr>Diapositiva 38</vt:lpstr>
      <vt:lpstr> Amortization Schedule  </vt:lpstr>
      <vt:lpstr> Global Installment </vt:lpstr>
      <vt:lpstr>Conclusions </vt:lpstr>
      <vt:lpstr>Vincenzo Passannante  Department of Economics and Statistics, University of Salerno  vpassannante@unisa.it</vt:lpstr>
    </vt:vector>
  </TitlesOfParts>
  <Company>Cass Business School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abjm940</dc:creator>
  <cp:lastModifiedBy>Vincenzo</cp:lastModifiedBy>
  <cp:revision>1121</cp:revision>
  <dcterms:created xsi:type="dcterms:W3CDTF">2011-11-05T14:27:33Z</dcterms:created>
  <dcterms:modified xsi:type="dcterms:W3CDTF">2015-03-04T18:37:49Z</dcterms:modified>
</cp:coreProperties>
</file>