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0"/>
  </p:notesMasterIdLst>
  <p:sldIdLst>
    <p:sldId id="256" r:id="rId2"/>
    <p:sldId id="268" r:id="rId3"/>
    <p:sldId id="257" r:id="rId4"/>
    <p:sldId id="258" r:id="rId5"/>
    <p:sldId id="272" r:id="rId6"/>
    <p:sldId id="275" r:id="rId7"/>
    <p:sldId id="273" r:id="rId8"/>
    <p:sldId id="283" r:id="rId9"/>
    <p:sldId id="267" r:id="rId10"/>
    <p:sldId id="270" r:id="rId11"/>
    <p:sldId id="276" r:id="rId12"/>
    <p:sldId id="264" r:id="rId13"/>
    <p:sldId id="282" r:id="rId14"/>
    <p:sldId id="279" r:id="rId15"/>
    <p:sldId id="281" r:id="rId16"/>
    <p:sldId id="280" r:id="rId17"/>
    <p:sldId id="274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63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98" autoAdjust="0"/>
  </p:normalViewPr>
  <p:slideViewPr>
    <p:cSldViewPr>
      <p:cViewPr>
        <p:scale>
          <a:sx n="87" d="100"/>
          <a:sy n="87" d="100"/>
        </p:scale>
        <p:origin x="-876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AA635A-D83A-4B6C-852A-434CFB7CBC4D}" type="doc">
      <dgm:prSet loTypeId="urn:microsoft.com/office/officeart/2009/layout/CircleArrowProcess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7031CA3-7B14-4070-80CB-FF60179E22DA}">
      <dgm:prSet phldrT="[Testo]" custT="1"/>
      <dgm:spPr/>
      <dgm:t>
        <a:bodyPr/>
        <a:lstStyle/>
        <a:p>
          <a:r>
            <a:rPr lang="en-US" sz="1400" b="1" noProof="0" dirty="0" smtClean="0"/>
            <a:t>How a process of reform emerges in a country</a:t>
          </a:r>
          <a:endParaRPr lang="en-US" sz="1400" b="1" noProof="0" dirty="0"/>
        </a:p>
      </dgm:t>
    </dgm:pt>
    <dgm:pt modelId="{7BCE3E61-35BD-4718-88E1-6521142FE045}" type="parTrans" cxnId="{F7917948-6FB0-4BCC-A36F-24E244B3B65D}">
      <dgm:prSet/>
      <dgm:spPr/>
      <dgm:t>
        <a:bodyPr/>
        <a:lstStyle/>
        <a:p>
          <a:endParaRPr lang="en-US"/>
        </a:p>
      </dgm:t>
    </dgm:pt>
    <dgm:pt modelId="{57AED01E-B868-4B5E-B312-CA38D719019C}" type="sibTrans" cxnId="{F7917948-6FB0-4BCC-A36F-24E244B3B65D}">
      <dgm:prSet/>
      <dgm:spPr/>
      <dgm:t>
        <a:bodyPr/>
        <a:lstStyle/>
        <a:p>
          <a:endParaRPr lang="en-US"/>
        </a:p>
      </dgm:t>
    </dgm:pt>
    <dgm:pt modelId="{D5F65611-DA71-499B-9E45-5AB53B91636A}">
      <dgm:prSet phldrT="[Testo]" custT="1"/>
      <dgm:spPr/>
      <dgm:t>
        <a:bodyPr/>
        <a:lstStyle/>
        <a:p>
          <a:r>
            <a:rPr lang="en-US" sz="1400" b="1" noProof="0" dirty="0" smtClean="0"/>
            <a:t>What forces are involved</a:t>
          </a:r>
          <a:endParaRPr lang="en-US" sz="1400" b="1" noProof="0" dirty="0"/>
        </a:p>
      </dgm:t>
    </dgm:pt>
    <dgm:pt modelId="{3C603687-7F47-4A9E-971B-151C5A4413FA}" type="parTrans" cxnId="{179A28EC-8CB8-4B88-9E82-5E9D7524EB1E}">
      <dgm:prSet/>
      <dgm:spPr/>
      <dgm:t>
        <a:bodyPr/>
        <a:lstStyle/>
        <a:p>
          <a:endParaRPr lang="en-US"/>
        </a:p>
      </dgm:t>
    </dgm:pt>
    <dgm:pt modelId="{22D15D83-29E9-4AEF-B23B-68E86662D3D3}" type="sibTrans" cxnId="{179A28EC-8CB8-4B88-9E82-5E9D7524EB1E}">
      <dgm:prSet/>
      <dgm:spPr/>
      <dgm:t>
        <a:bodyPr/>
        <a:lstStyle/>
        <a:p>
          <a:endParaRPr lang="en-US"/>
        </a:p>
      </dgm:t>
    </dgm:pt>
    <dgm:pt modelId="{B66E4A3B-3B28-48B8-8AF5-DA88B6C70EF2}">
      <dgm:prSet phldrT="[Testo]" custT="1"/>
      <dgm:spPr/>
      <dgm:t>
        <a:bodyPr/>
        <a:lstStyle/>
        <a:p>
          <a:r>
            <a:rPr lang="en-US" sz="1400" b="1" noProof="0" dirty="0" smtClean="0"/>
            <a:t>How these forces influence the outcome</a:t>
          </a:r>
          <a:endParaRPr lang="en-US" sz="1400" b="1" noProof="0" dirty="0"/>
        </a:p>
      </dgm:t>
    </dgm:pt>
    <dgm:pt modelId="{CD5A2AFB-3088-4037-A154-53D4FC26267B}" type="parTrans" cxnId="{05203C2C-9AD1-4DF2-902F-49476B65A4C2}">
      <dgm:prSet/>
      <dgm:spPr/>
      <dgm:t>
        <a:bodyPr/>
        <a:lstStyle/>
        <a:p>
          <a:endParaRPr lang="en-US"/>
        </a:p>
      </dgm:t>
    </dgm:pt>
    <dgm:pt modelId="{91D01444-CE02-4CAF-A614-C9FC69289554}" type="sibTrans" cxnId="{05203C2C-9AD1-4DF2-902F-49476B65A4C2}">
      <dgm:prSet/>
      <dgm:spPr/>
      <dgm:t>
        <a:bodyPr/>
        <a:lstStyle/>
        <a:p>
          <a:endParaRPr lang="en-US"/>
        </a:p>
      </dgm:t>
    </dgm:pt>
    <dgm:pt modelId="{73148AE7-A18B-4931-8526-2FEF403CCB29}" type="pres">
      <dgm:prSet presAssocID="{F8AA635A-D83A-4B6C-852A-434CFB7CBC4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12C4D21-F7B3-4AEC-B976-BB4B2B3C7BD5}" type="pres">
      <dgm:prSet presAssocID="{07031CA3-7B14-4070-80CB-FF60179E22DA}" presName="Accent1" presStyleCnt="0"/>
      <dgm:spPr/>
      <dgm:t>
        <a:bodyPr/>
        <a:lstStyle/>
        <a:p>
          <a:endParaRPr lang="en-GB"/>
        </a:p>
      </dgm:t>
    </dgm:pt>
    <dgm:pt modelId="{756CA2B5-9CCD-482B-8AEE-59B101847056}" type="pres">
      <dgm:prSet presAssocID="{07031CA3-7B14-4070-80CB-FF60179E22DA}" presName="Accent" presStyleLbl="node1" presStyleIdx="0" presStyleCnt="3"/>
      <dgm:spPr/>
      <dgm:t>
        <a:bodyPr/>
        <a:lstStyle/>
        <a:p>
          <a:endParaRPr lang="en-GB"/>
        </a:p>
      </dgm:t>
    </dgm:pt>
    <dgm:pt modelId="{AC434D15-B9D0-46C7-A430-6FB516EDB75C}" type="pres">
      <dgm:prSet presAssocID="{07031CA3-7B14-4070-80CB-FF60179E22DA}" presName="Parent1" presStyleLbl="revTx" presStyleIdx="0" presStyleCnt="3" custScaleX="136052" custScaleY="219136" custLinFactNeighborX="-178" custLinFactNeighborY="-148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4067E2-6DF9-4A0A-A850-F0A731D24F0C}" type="pres">
      <dgm:prSet presAssocID="{D5F65611-DA71-499B-9E45-5AB53B91636A}" presName="Accent2" presStyleCnt="0"/>
      <dgm:spPr/>
      <dgm:t>
        <a:bodyPr/>
        <a:lstStyle/>
        <a:p>
          <a:endParaRPr lang="en-GB"/>
        </a:p>
      </dgm:t>
    </dgm:pt>
    <dgm:pt modelId="{358178B9-8069-47FF-941A-139B909FED19}" type="pres">
      <dgm:prSet presAssocID="{D5F65611-DA71-499B-9E45-5AB53B91636A}" presName="Accent" presStyleLbl="node1" presStyleIdx="1" presStyleCnt="3"/>
      <dgm:spPr/>
      <dgm:t>
        <a:bodyPr/>
        <a:lstStyle/>
        <a:p>
          <a:endParaRPr lang="en-GB"/>
        </a:p>
      </dgm:t>
    </dgm:pt>
    <dgm:pt modelId="{0AAAE150-8958-42FC-86C3-CDE2574759B7}" type="pres">
      <dgm:prSet presAssocID="{D5F65611-DA71-499B-9E45-5AB53B91636A}" presName="Parent2" presStyleLbl="revTx" presStyleIdx="1" presStyleCnt="3" custLinFactNeighborY="-138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3982F-F9A0-4CFB-BB7E-EDAFB2DC2C11}" type="pres">
      <dgm:prSet presAssocID="{B66E4A3B-3B28-48B8-8AF5-DA88B6C70EF2}" presName="Accent3" presStyleCnt="0"/>
      <dgm:spPr/>
      <dgm:t>
        <a:bodyPr/>
        <a:lstStyle/>
        <a:p>
          <a:endParaRPr lang="en-GB"/>
        </a:p>
      </dgm:t>
    </dgm:pt>
    <dgm:pt modelId="{8E7C1E3F-FCAB-4E68-AF22-BC5C9580A1CA}" type="pres">
      <dgm:prSet presAssocID="{B66E4A3B-3B28-48B8-8AF5-DA88B6C70EF2}" presName="Accent" presStyleLbl="node1" presStyleIdx="2" presStyleCnt="3"/>
      <dgm:spPr/>
      <dgm:t>
        <a:bodyPr/>
        <a:lstStyle/>
        <a:p>
          <a:endParaRPr lang="en-GB"/>
        </a:p>
      </dgm:t>
    </dgm:pt>
    <dgm:pt modelId="{8BC6D045-08D1-456B-AA8A-5E4B23945B65}" type="pres">
      <dgm:prSet presAssocID="{B66E4A3B-3B28-48B8-8AF5-DA88B6C70EF2}" presName="Parent3" presStyleLbl="revTx" presStyleIdx="2" presStyleCnt="3" custLinFactNeighborX="3298" custLinFactNeighborY="-73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44DB8F-9700-4414-8823-AC8E5FAEDAC6}" type="presOf" srcId="{B66E4A3B-3B28-48B8-8AF5-DA88B6C70EF2}" destId="{8BC6D045-08D1-456B-AA8A-5E4B23945B65}" srcOrd="0" destOrd="0" presId="urn:microsoft.com/office/officeart/2009/layout/CircleArrowProcess"/>
    <dgm:cxn modelId="{05203C2C-9AD1-4DF2-902F-49476B65A4C2}" srcId="{F8AA635A-D83A-4B6C-852A-434CFB7CBC4D}" destId="{B66E4A3B-3B28-48B8-8AF5-DA88B6C70EF2}" srcOrd="2" destOrd="0" parTransId="{CD5A2AFB-3088-4037-A154-53D4FC26267B}" sibTransId="{91D01444-CE02-4CAF-A614-C9FC69289554}"/>
    <dgm:cxn modelId="{3223E682-326F-4757-B2CF-BCD73CCBDA19}" type="presOf" srcId="{D5F65611-DA71-499B-9E45-5AB53B91636A}" destId="{0AAAE150-8958-42FC-86C3-CDE2574759B7}" srcOrd="0" destOrd="0" presId="urn:microsoft.com/office/officeart/2009/layout/CircleArrowProcess"/>
    <dgm:cxn modelId="{4250B09F-4786-41CE-B45A-03DE17D1FF81}" type="presOf" srcId="{F8AA635A-D83A-4B6C-852A-434CFB7CBC4D}" destId="{73148AE7-A18B-4931-8526-2FEF403CCB29}" srcOrd="0" destOrd="0" presId="urn:microsoft.com/office/officeart/2009/layout/CircleArrowProcess"/>
    <dgm:cxn modelId="{535A0192-3B9A-4DF7-AF6A-71325F253DF0}" type="presOf" srcId="{07031CA3-7B14-4070-80CB-FF60179E22DA}" destId="{AC434D15-B9D0-46C7-A430-6FB516EDB75C}" srcOrd="0" destOrd="0" presId="urn:microsoft.com/office/officeart/2009/layout/CircleArrowProcess"/>
    <dgm:cxn modelId="{179A28EC-8CB8-4B88-9E82-5E9D7524EB1E}" srcId="{F8AA635A-D83A-4B6C-852A-434CFB7CBC4D}" destId="{D5F65611-DA71-499B-9E45-5AB53B91636A}" srcOrd="1" destOrd="0" parTransId="{3C603687-7F47-4A9E-971B-151C5A4413FA}" sibTransId="{22D15D83-29E9-4AEF-B23B-68E86662D3D3}"/>
    <dgm:cxn modelId="{F7917948-6FB0-4BCC-A36F-24E244B3B65D}" srcId="{F8AA635A-D83A-4B6C-852A-434CFB7CBC4D}" destId="{07031CA3-7B14-4070-80CB-FF60179E22DA}" srcOrd="0" destOrd="0" parTransId="{7BCE3E61-35BD-4718-88E1-6521142FE045}" sibTransId="{57AED01E-B868-4B5E-B312-CA38D719019C}"/>
    <dgm:cxn modelId="{FFC106AB-B302-4038-A459-0BE3A19594B4}" type="presParOf" srcId="{73148AE7-A18B-4931-8526-2FEF403CCB29}" destId="{C12C4D21-F7B3-4AEC-B976-BB4B2B3C7BD5}" srcOrd="0" destOrd="0" presId="urn:microsoft.com/office/officeart/2009/layout/CircleArrowProcess"/>
    <dgm:cxn modelId="{81641865-481F-4392-82E8-6723CD44E5F0}" type="presParOf" srcId="{C12C4D21-F7B3-4AEC-B976-BB4B2B3C7BD5}" destId="{756CA2B5-9CCD-482B-8AEE-59B101847056}" srcOrd="0" destOrd="0" presId="urn:microsoft.com/office/officeart/2009/layout/CircleArrowProcess"/>
    <dgm:cxn modelId="{6E7CC00F-47DB-4C86-B873-16E71C683FE2}" type="presParOf" srcId="{73148AE7-A18B-4931-8526-2FEF403CCB29}" destId="{AC434D15-B9D0-46C7-A430-6FB516EDB75C}" srcOrd="1" destOrd="0" presId="urn:microsoft.com/office/officeart/2009/layout/CircleArrowProcess"/>
    <dgm:cxn modelId="{007B95A6-85EE-42D0-8408-96ED8649E9D8}" type="presParOf" srcId="{73148AE7-A18B-4931-8526-2FEF403CCB29}" destId="{464067E2-6DF9-4A0A-A850-F0A731D24F0C}" srcOrd="2" destOrd="0" presId="urn:microsoft.com/office/officeart/2009/layout/CircleArrowProcess"/>
    <dgm:cxn modelId="{FD4358FF-C76E-4DEF-AF0E-694D24E7F56D}" type="presParOf" srcId="{464067E2-6DF9-4A0A-A850-F0A731D24F0C}" destId="{358178B9-8069-47FF-941A-139B909FED19}" srcOrd="0" destOrd="0" presId="urn:microsoft.com/office/officeart/2009/layout/CircleArrowProcess"/>
    <dgm:cxn modelId="{116C8A0F-D6B1-4C1C-8D29-BA646E272D04}" type="presParOf" srcId="{73148AE7-A18B-4931-8526-2FEF403CCB29}" destId="{0AAAE150-8958-42FC-86C3-CDE2574759B7}" srcOrd="3" destOrd="0" presId="urn:microsoft.com/office/officeart/2009/layout/CircleArrowProcess"/>
    <dgm:cxn modelId="{34BFDBAB-FA47-4C92-BC08-4B8961250D51}" type="presParOf" srcId="{73148AE7-A18B-4931-8526-2FEF403CCB29}" destId="{F383982F-F9A0-4CFB-BB7E-EDAFB2DC2C11}" srcOrd="4" destOrd="0" presId="urn:microsoft.com/office/officeart/2009/layout/CircleArrowProcess"/>
    <dgm:cxn modelId="{6FF9345D-63C2-409E-BFC9-5E2E88D1C31F}" type="presParOf" srcId="{F383982F-F9A0-4CFB-BB7E-EDAFB2DC2C11}" destId="{8E7C1E3F-FCAB-4E68-AF22-BC5C9580A1CA}" srcOrd="0" destOrd="0" presId="urn:microsoft.com/office/officeart/2009/layout/CircleArrowProcess"/>
    <dgm:cxn modelId="{C8663C0B-8110-4C99-B31F-E83652D533CF}" type="presParOf" srcId="{73148AE7-A18B-4931-8526-2FEF403CCB29}" destId="{8BC6D045-08D1-456B-AA8A-5E4B23945B6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AA635A-D83A-4B6C-852A-434CFB7CBC4D}" type="doc">
      <dgm:prSet loTypeId="urn:microsoft.com/office/officeart/2009/layout/CircleArrowProcess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7031CA3-7B14-4070-80CB-FF60179E22DA}">
      <dgm:prSet phldrT="[Testo]" custT="1"/>
      <dgm:spPr/>
      <dgm:t>
        <a:bodyPr/>
        <a:lstStyle/>
        <a:p>
          <a:r>
            <a:rPr lang="en-US" sz="1200" b="1" noProof="0" dirty="0" smtClean="0"/>
            <a:t>Translation of private sector practices </a:t>
          </a:r>
          <a:endParaRPr lang="en-US" sz="1200" b="1" noProof="0" dirty="0"/>
        </a:p>
      </dgm:t>
    </dgm:pt>
    <dgm:pt modelId="{7BCE3E61-35BD-4718-88E1-6521142FE045}" type="parTrans" cxnId="{F7917948-6FB0-4BCC-A36F-24E244B3B65D}">
      <dgm:prSet/>
      <dgm:spPr/>
      <dgm:t>
        <a:bodyPr/>
        <a:lstStyle/>
        <a:p>
          <a:endParaRPr lang="en-US"/>
        </a:p>
      </dgm:t>
    </dgm:pt>
    <dgm:pt modelId="{57AED01E-B868-4B5E-B312-CA38D719019C}" type="sibTrans" cxnId="{F7917948-6FB0-4BCC-A36F-24E244B3B65D}">
      <dgm:prSet/>
      <dgm:spPr/>
      <dgm:t>
        <a:bodyPr/>
        <a:lstStyle/>
        <a:p>
          <a:endParaRPr lang="en-US"/>
        </a:p>
      </dgm:t>
    </dgm:pt>
    <dgm:pt modelId="{D5F65611-DA71-499B-9E45-5AB53B91636A}">
      <dgm:prSet phldrT="[Testo]" custT="1"/>
      <dgm:spPr/>
      <dgm:t>
        <a:bodyPr/>
        <a:lstStyle/>
        <a:p>
          <a:r>
            <a:rPr lang="en-US" sz="1200" b="1" noProof="0" dirty="0" smtClean="0"/>
            <a:t>Accrual accounting in public sector  as self-evident</a:t>
          </a:r>
          <a:endParaRPr lang="en-US" sz="1200" b="1" noProof="0" dirty="0"/>
        </a:p>
      </dgm:t>
    </dgm:pt>
    <dgm:pt modelId="{3C603687-7F47-4A9E-971B-151C5A4413FA}" type="parTrans" cxnId="{179A28EC-8CB8-4B88-9E82-5E9D7524EB1E}">
      <dgm:prSet/>
      <dgm:spPr/>
      <dgm:t>
        <a:bodyPr/>
        <a:lstStyle/>
        <a:p>
          <a:endParaRPr lang="en-US"/>
        </a:p>
      </dgm:t>
    </dgm:pt>
    <dgm:pt modelId="{22D15D83-29E9-4AEF-B23B-68E86662D3D3}" type="sibTrans" cxnId="{179A28EC-8CB8-4B88-9E82-5E9D7524EB1E}">
      <dgm:prSet/>
      <dgm:spPr/>
      <dgm:t>
        <a:bodyPr/>
        <a:lstStyle/>
        <a:p>
          <a:endParaRPr lang="en-US"/>
        </a:p>
      </dgm:t>
    </dgm:pt>
    <dgm:pt modelId="{B66E4A3B-3B28-48B8-8AF5-DA88B6C70EF2}">
      <dgm:prSet phldrT="[Testo]" custT="1"/>
      <dgm:spPr/>
      <dgm:t>
        <a:bodyPr/>
        <a:lstStyle/>
        <a:p>
          <a:r>
            <a:rPr lang="en-US" sz="1200" b="1" noProof="0" dirty="0" smtClean="0"/>
            <a:t>Introduction</a:t>
          </a:r>
          <a:r>
            <a:rPr lang="en-US" sz="1200" b="1" baseline="0" noProof="0" dirty="0" smtClean="0"/>
            <a:t> of accrual accounting  as a neutral technique </a:t>
          </a:r>
          <a:endParaRPr lang="en-US" sz="1200" b="1" noProof="0" dirty="0"/>
        </a:p>
      </dgm:t>
    </dgm:pt>
    <dgm:pt modelId="{CD5A2AFB-3088-4037-A154-53D4FC26267B}" type="parTrans" cxnId="{05203C2C-9AD1-4DF2-902F-49476B65A4C2}">
      <dgm:prSet/>
      <dgm:spPr/>
      <dgm:t>
        <a:bodyPr/>
        <a:lstStyle/>
        <a:p>
          <a:endParaRPr lang="en-US"/>
        </a:p>
      </dgm:t>
    </dgm:pt>
    <dgm:pt modelId="{91D01444-CE02-4CAF-A614-C9FC69289554}" type="sibTrans" cxnId="{05203C2C-9AD1-4DF2-902F-49476B65A4C2}">
      <dgm:prSet/>
      <dgm:spPr/>
      <dgm:t>
        <a:bodyPr/>
        <a:lstStyle/>
        <a:p>
          <a:endParaRPr lang="en-US"/>
        </a:p>
      </dgm:t>
    </dgm:pt>
    <dgm:pt modelId="{73148AE7-A18B-4931-8526-2FEF403CCB29}" type="pres">
      <dgm:prSet presAssocID="{F8AA635A-D83A-4B6C-852A-434CFB7CBC4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12C4D21-F7B3-4AEC-B976-BB4B2B3C7BD5}" type="pres">
      <dgm:prSet presAssocID="{07031CA3-7B14-4070-80CB-FF60179E22DA}" presName="Accent1" presStyleCnt="0"/>
      <dgm:spPr/>
      <dgm:t>
        <a:bodyPr/>
        <a:lstStyle/>
        <a:p>
          <a:endParaRPr lang="en-GB"/>
        </a:p>
      </dgm:t>
    </dgm:pt>
    <dgm:pt modelId="{756CA2B5-9CCD-482B-8AEE-59B101847056}" type="pres">
      <dgm:prSet presAssocID="{07031CA3-7B14-4070-80CB-FF60179E22DA}" presName="Accent" presStyleLbl="node1" presStyleIdx="0" presStyleCnt="3"/>
      <dgm:spPr/>
      <dgm:t>
        <a:bodyPr/>
        <a:lstStyle/>
        <a:p>
          <a:endParaRPr lang="en-GB"/>
        </a:p>
      </dgm:t>
    </dgm:pt>
    <dgm:pt modelId="{AC434D15-B9D0-46C7-A430-6FB516EDB75C}" type="pres">
      <dgm:prSet presAssocID="{07031CA3-7B14-4070-80CB-FF60179E22DA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4067E2-6DF9-4A0A-A850-F0A731D24F0C}" type="pres">
      <dgm:prSet presAssocID="{D5F65611-DA71-499B-9E45-5AB53B91636A}" presName="Accent2" presStyleCnt="0"/>
      <dgm:spPr/>
      <dgm:t>
        <a:bodyPr/>
        <a:lstStyle/>
        <a:p>
          <a:endParaRPr lang="en-GB"/>
        </a:p>
      </dgm:t>
    </dgm:pt>
    <dgm:pt modelId="{358178B9-8069-47FF-941A-139B909FED19}" type="pres">
      <dgm:prSet presAssocID="{D5F65611-DA71-499B-9E45-5AB53B91636A}" presName="Accent" presStyleLbl="node1" presStyleIdx="1" presStyleCnt="3"/>
      <dgm:spPr/>
      <dgm:t>
        <a:bodyPr/>
        <a:lstStyle/>
        <a:p>
          <a:endParaRPr lang="en-GB"/>
        </a:p>
      </dgm:t>
    </dgm:pt>
    <dgm:pt modelId="{0AAAE150-8958-42FC-86C3-CDE2574759B7}" type="pres">
      <dgm:prSet presAssocID="{D5F65611-DA71-499B-9E45-5AB53B91636A}" presName="Parent2" presStyleLbl="revTx" presStyleIdx="1" presStyleCnt="3" custScaleX="99718" custScaleY="105942" custLinFactY="90478" custLinFactNeighborX="47904" custLinFactNeighborY="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3982F-F9A0-4CFB-BB7E-EDAFB2DC2C11}" type="pres">
      <dgm:prSet presAssocID="{B66E4A3B-3B28-48B8-8AF5-DA88B6C70EF2}" presName="Accent3" presStyleCnt="0"/>
      <dgm:spPr/>
      <dgm:t>
        <a:bodyPr/>
        <a:lstStyle/>
        <a:p>
          <a:endParaRPr lang="en-GB"/>
        </a:p>
      </dgm:t>
    </dgm:pt>
    <dgm:pt modelId="{8E7C1E3F-FCAB-4E68-AF22-BC5C9580A1CA}" type="pres">
      <dgm:prSet presAssocID="{B66E4A3B-3B28-48B8-8AF5-DA88B6C70EF2}" presName="Accent" presStyleLbl="node1" presStyleIdx="2" presStyleCnt="3"/>
      <dgm:spPr/>
      <dgm:t>
        <a:bodyPr/>
        <a:lstStyle/>
        <a:p>
          <a:endParaRPr lang="en-GB"/>
        </a:p>
      </dgm:t>
    </dgm:pt>
    <dgm:pt modelId="{8BC6D045-08D1-456B-AA8A-5E4B23945B65}" type="pres">
      <dgm:prSet presAssocID="{B66E4A3B-3B28-48B8-8AF5-DA88B6C70EF2}" presName="Parent3" presStyleLbl="revTx" presStyleIdx="2" presStyleCnt="3" custLinFactY="-100000" custLinFactNeighborX="-55864" custLinFactNeighborY="-1177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203C2C-9AD1-4DF2-902F-49476B65A4C2}" srcId="{F8AA635A-D83A-4B6C-852A-434CFB7CBC4D}" destId="{B66E4A3B-3B28-48B8-8AF5-DA88B6C70EF2}" srcOrd="2" destOrd="0" parTransId="{CD5A2AFB-3088-4037-A154-53D4FC26267B}" sibTransId="{91D01444-CE02-4CAF-A614-C9FC69289554}"/>
    <dgm:cxn modelId="{79DDDFE2-D1AF-4A3C-82EA-8BF88655FC90}" type="presOf" srcId="{D5F65611-DA71-499B-9E45-5AB53B91636A}" destId="{0AAAE150-8958-42FC-86C3-CDE2574759B7}" srcOrd="0" destOrd="0" presId="urn:microsoft.com/office/officeart/2009/layout/CircleArrowProcess"/>
    <dgm:cxn modelId="{6326EC08-6E78-411A-B0D4-A3416C7C68D5}" type="presOf" srcId="{07031CA3-7B14-4070-80CB-FF60179E22DA}" destId="{AC434D15-B9D0-46C7-A430-6FB516EDB75C}" srcOrd="0" destOrd="0" presId="urn:microsoft.com/office/officeart/2009/layout/CircleArrowProcess"/>
    <dgm:cxn modelId="{8673E0C5-A903-4F15-8984-A00FD98AB43A}" type="presOf" srcId="{F8AA635A-D83A-4B6C-852A-434CFB7CBC4D}" destId="{73148AE7-A18B-4931-8526-2FEF403CCB29}" srcOrd="0" destOrd="0" presId="urn:microsoft.com/office/officeart/2009/layout/CircleArrowProcess"/>
    <dgm:cxn modelId="{5DA27F54-4EDD-4DC8-9A73-D23F16C2BA88}" type="presOf" srcId="{B66E4A3B-3B28-48B8-8AF5-DA88B6C70EF2}" destId="{8BC6D045-08D1-456B-AA8A-5E4B23945B65}" srcOrd="0" destOrd="0" presId="urn:microsoft.com/office/officeart/2009/layout/CircleArrowProcess"/>
    <dgm:cxn modelId="{179A28EC-8CB8-4B88-9E82-5E9D7524EB1E}" srcId="{F8AA635A-D83A-4B6C-852A-434CFB7CBC4D}" destId="{D5F65611-DA71-499B-9E45-5AB53B91636A}" srcOrd="1" destOrd="0" parTransId="{3C603687-7F47-4A9E-971B-151C5A4413FA}" sibTransId="{22D15D83-29E9-4AEF-B23B-68E86662D3D3}"/>
    <dgm:cxn modelId="{F7917948-6FB0-4BCC-A36F-24E244B3B65D}" srcId="{F8AA635A-D83A-4B6C-852A-434CFB7CBC4D}" destId="{07031CA3-7B14-4070-80CB-FF60179E22DA}" srcOrd="0" destOrd="0" parTransId="{7BCE3E61-35BD-4718-88E1-6521142FE045}" sibTransId="{57AED01E-B868-4B5E-B312-CA38D719019C}"/>
    <dgm:cxn modelId="{9ABAB05E-F0E0-40BD-BED6-9D844332EA3D}" type="presParOf" srcId="{73148AE7-A18B-4931-8526-2FEF403CCB29}" destId="{C12C4D21-F7B3-4AEC-B976-BB4B2B3C7BD5}" srcOrd="0" destOrd="0" presId="urn:microsoft.com/office/officeart/2009/layout/CircleArrowProcess"/>
    <dgm:cxn modelId="{B8EB6144-ABD4-419C-B903-52841A8F0100}" type="presParOf" srcId="{C12C4D21-F7B3-4AEC-B976-BB4B2B3C7BD5}" destId="{756CA2B5-9CCD-482B-8AEE-59B101847056}" srcOrd="0" destOrd="0" presId="urn:microsoft.com/office/officeart/2009/layout/CircleArrowProcess"/>
    <dgm:cxn modelId="{8F52AC7C-AF3B-46BB-BD78-1FCF100E0346}" type="presParOf" srcId="{73148AE7-A18B-4931-8526-2FEF403CCB29}" destId="{AC434D15-B9D0-46C7-A430-6FB516EDB75C}" srcOrd="1" destOrd="0" presId="urn:microsoft.com/office/officeart/2009/layout/CircleArrowProcess"/>
    <dgm:cxn modelId="{9CFD1631-64B8-4A5B-B924-905887411EAE}" type="presParOf" srcId="{73148AE7-A18B-4931-8526-2FEF403CCB29}" destId="{464067E2-6DF9-4A0A-A850-F0A731D24F0C}" srcOrd="2" destOrd="0" presId="urn:microsoft.com/office/officeart/2009/layout/CircleArrowProcess"/>
    <dgm:cxn modelId="{E42D9DF8-2086-4505-8356-EC456604CE59}" type="presParOf" srcId="{464067E2-6DF9-4A0A-A850-F0A731D24F0C}" destId="{358178B9-8069-47FF-941A-139B909FED19}" srcOrd="0" destOrd="0" presId="urn:microsoft.com/office/officeart/2009/layout/CircleArrowProcess"/>
    <dgm:cxn modelId="{2FC6DDE1-550C-4C5C-BBDF-FEDDFC37FC7B}" type="presParOf" srcId="{73148AE7-A18B-4931-8526-2FEF403CCB29}" destId="{0AAAE150-8958-42FC-86C3-CDE2574759B7}" srcOrd="3" destOrd="0" presId="urn:microsoft.com/office/officeart/2009/layout/CircleArrowProcess"/>
    <dgm:cxn modelId="{2D61C189-C47C-4E0F-A644-87B8ADE326D1}" type="presParOf" srcId="{73148AE7-A18B-4931-8526-2FEF403CCB29}" destId="{F383982F-F9A0-4CFB-BB7E-EDAFB2DC2C11}" srcOrd="4" destOrd="0" presId="urn:microsoft.com/office/officeart/2009/layout/CircleArrowProcess"/>
    <dgm:cxn modelId="{216C52B2-3D55-42AE-96D4-E1A3973E4F8D}" type="presParOf" srcId="{F383982F-F9A0-4CFB-BB7E-EDAFB2DC2C11}" destId="{8E7C1E3F-FCAB-4E68-AF22-BC5C9580A1CA}" srcOrd="0" destOrd="0" presId="urn:microsoft.com/office/officeart/2009/layout/CircleArrowProcess"/>
    <dgm:cxn modelId="{7AB1FB51-6FC5-4B2F-9304-50F707970B8C}" type="presParOf" srcId="{73148AE7-A18B-4931-8526-2FEF403CCB29}" destId="{8BC6D045-08D1-456B-AA8A-5E4B23945B6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7715C6-442B-4002-8540-FC1E1E8ADD40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7D48B7-64ED-4AC6-BE3D-BE68FBD06471}">
      <dgm:prSet phldrT="[Testo]" custT="1"/>
      <dgm:spPr/>
      <dgm:t>
        <a:bodyPr/>
        <a:lstStyle/>
        <a:p>
          <a:r>
            <a:rPr lang="it-IT" sz="1200" b="1" dirty="0" smtClean="0"/>
            <a:t>Ex-ante </a:t>
          </a:r>
        </a:p>
        <a:p>
          <a:r>
            <a:rPr lang="en-US" sz="1200" b="1" dirty="0" smtClean="0"/>
            <a:t>Studies</a:t>
          </a:r>
          <a:endParaRPr lang="en-US" sz="1200" b="1" dirty="0"/>
        </a:p>
      </dgm:t>
    </dgm:pt>
    <dgm:pt modelId="{D24F934F-6703-44D3-B8E2-66028E8740B3}" type="parTrans" cxnId="{1441CC17-2AAD-442D-8DEA-B9B57BAEAA7B}">
      <dgm:prSet/>
      <dgm:spPr/>
      <dgm:t>
        <a:bodyPr/>
        <a:lstStyle/>
        <a:p>
          <a:endParaRPr lang="en-US"/>
        </a:p>
      </dgm:t>
    </dgm:pt>
    <dgm:pt modelId="{972BBCA3-1E2C-4A91-9EB0-81D88DB4CB46}" type="sibTrans" cxnId="{1441CC17-2AAD-442D-8DEA-B9B57BAEAA7B}">
      <dgm:prSet/>
      <dgm:spPr/>
      <dgm:t>
        <a:bodyPr/>
        <a:lstStyle/>
        <a:p>
          <a:endParaRPr lang="en-US"/>
        </a:p>
      </dgm:t>
    </dgm:pt>
    <dgm:pt modelId="{8AA1A40D-60BC-48E3-AD2D-90441B6A359C}">
      <dgm:prSet phldrT="[Testo]"/>
      <dgm:spPr/>
      <dgm:t>
        <a:bodyPr/>
        <a:lstStyle/>
        <a:p>
          <a:r>
            <a:rPr lang="it-IT" dirty="0" smtClean="0"/>
            <a:t>?</a:t>
          </a:r>
          <a:endParaRPr lang="en-US" dirty="0"/>
        </a:p>
      </dgm:t>
    </dgm:pt>
    <dgm:pt modelId="{27C81680-069E-4AB6-9432-B2124B13ACB8}" type="parTrans" cxnId="{06EC418C-689C-4981-AD84-74AC0128E114}">
      <dgm:prSet/>
      <dgm:spPr/>
      <dgm:t>
        <a:bodyPr/>
        <a:lstStyle/>
        <a:p>
          <a:endParaRPr lang="en-US"/>
        </a:p>
      </dgm:t>
    </dgm:pt>
    <dgm:pt modelId="{608B661C-868D-4646-B425-7B712FD88EE5}" type="sibTrans" cxnId="{06EC418C-689C-4981-AD84-74AC0128E114}">
      <dgm:prSet/>
      <dgm:spPr/>
      <dgm:t>
        <a:bodyPr/>
        <a:lstStyle/>
        <a:p>
          <a:endParaRPr lang="en-US"/>
        </a:p>
      </dgm:t>
    </dgm:pt>
    <dgm:pt modelId="{CCF7782B-2419-4546-9027-F00BB1495234}">
      <dgm:prSet phldrT="[Testo]"/>
      <dgm:spPr/>
      <dgm:t>
        <a:bodyPr/>
        <a:lstStyle/>
        <a:p>
          <a:r>
            <a:rPr lang="it-IT" b="1" dirty="0" smtClean="0"/>
            <a:t>Ex-post </a:t>
          </a:r>
          <a:r>
            <a:rPr lang="en-US" b="1" noProof="0" dirty="0" smtClean="0"/>
            <a:t>Studies</a:t>
          </a:r>
          <a:endParaRPr lang="en-US" b="1" noProof="0" dirty="0"/>
        </a:p>
      </dgm:t>
    </dgm:pt>
    <dgm:pt modelId="{E8B465D4-55C8-45F9-AE5F-EB85A72A7F5A}" type="parTrans" cxnId="{288FD2C5-3777-4F1C-A24A-83C30F6D4A94}">
      <dgm:prSet/>
      <dgm:spPr/>
      <dgm:t>
        <a:bodyPr/>
        <a:lstStyle/>
        <a:p>
          <a:endParaRPr lang="en-US"/>
        </a:p>
      </dgm:t>
    </dgm:pt>
    <dgm:pt modelId="{B1FB0EE8-3E32-4E73-A4D3-B5E11AB5F843}" type="sibTrans" cxnId="{288FD2C5-3777-4F1C-A24A-83C30F6D4A94}">
      <dgm:prSet/>
      <dgm:spPr/>
      <dgm:t>
        <a:bodyPr/>
        <a:lstStyle/>
        <a:p>
          <a:endParaRPr lang="en-US"/>
        </a:p>
      </dgm:t>
    </dgm:pt>
    <dgm:pt modelId="{9CA6FB0F-F881-4135-8448-D5E6CD20465D}">
      <dgm:prSet phldrT="[Testo]" custT="1"/>
      <dgm:spPr/>
      <dgm:t>
        <a:bodyPr/>
        <a:lstStyle/>
        <a:p>
          <a:endParaRPr lang="en-US" sz="900" b="1" noProof="0" dirty="0"/>
        </a:p>
      </dgm:t>
    </dgm:pt>
    <dgm:pt modelId="{152623F4-C310-4B1A-8DD9-B4FE08B7C1A7}" type="parTrans" cxnId="{CEFBE7F0-820A-4D04-BD62-61A5BB403F69}">
      <dgm:prSet/>
      <dgm:spPr/>
      <dgm:t>
        <a:bodyPr/>
        <a:lstStyle/>
        <a:p>
          <a:endParaRPr lang="en-US"/>
        </a:p>
      </dgm:t>
    </dgm:pt>
    <dgm:pt modelId="{431573B0-A8FB-4205-9128-3AAFB4CC4E0F}" type="sibTrans" cxnId="{CEFBE7F0-820A-4D04-BD62-61A5BB403F69}">
      <dgm:prSet/>
      <dgm:spPr/>
      <dgm:t>
        <a:bodyPr/>
        <a:lstStyle/>
        <a:p>
          <a:endParaRPr lang="en-US"/>
        </a:p>
      </dgm:t>
    </dgm:pt>
    <dgm:pt modelId="{7D895CED-7A7F-4DD1-A14E-2607415FAB9C}">
      <dgm:prSet phldrT="[Testo]" custT="1"/>
      <dgm:spPr/>
      <dgm:t>
        <a:bodyPr/>
        <a:lstStyle/>
        <a:p>
          <a:endParaRPr lang="en-US" sz="900" b="1" baseline="0" noProof="0" dirty="0"/>
        </a:p>
      </dgm:t>
    </dgm:pt>
    <dgm:pt modelId="{85ECFBBA-5FDD-4346-A058-72EEC7917F84}" type="parTrans" cxnId="{50F64671-8F5D-48D3-ACBC-EB58470FDC5A}">
      <dgm:prSet/>
      <dgm:spPr/>
      <dgm:t>
        <a:bodyPr/>
        <a:lstStyle/>
        <a:p>
          <a:endParaRPr lang="en-US"/>
        </a:p>
      </dgm:t>
    </dgm:pt>
    <dgm:pt modelId="{41225BDF-FEC0-4A4B-A2CD-45E0459DC8C3}" type="sibTrans" cxnId="{50F64671-8F5D-48D3-ACBC-EB58470FDC5A}">
      <dgm:prSet/>
      <dgm:spPr/>
      <dgm:t>
        <a:bodyPr/>
        <a:lstStyle/>
        <a:p>
          <a:endParaRPr lang="en-US"/>
        </a:p>
      </dgm:t>
    </dgm:pt>
    <dgm:pt modelId="{13C9F991-A9DE-4797-8D33-246265C4431D}">
      <dgm:prSet phldrT="[Testo]" custT="1"/>
      <dgm:spPr/>
      <dgm:t>
        <a:bodyPr/>
        <a:lstStyle/>
        <a:p>
          <a:endParaRPr lang="it-IT" sz="1200" dirty="0" smtClean="0"/>
        </a:p>
        <a:p>
          <a:endParaRPr lang="it-IT" sz="700" dirty="0" smtClean="0"/>
        </a:p>
        <a:p>
          <a:endParaRPr lang="en-US" sz="700" dirty="0"/>
        </a:p>
      </dgm:t>
    </dgm:pt>
    <dgm:pt modelId="{1803F03B-43C5-4B65-8B2A-C3987CCD43F2}" type="parTrans" cxnId="{2B6BDC59-D41A-4AB4-9923-DB7B21131AF0}">
      <dgm:prSet/>
      <dgm:spPr/>
      <dgm:t>
        <a:bodyPr/>
        <a:lstStyle/>
        <a:p>
          <a:endParaRPr lang="en-US"/>
        </a:p>
      </dgm:t>
    </dgm:pt>
    <dgm:pt modelId="{0C042BE5-0B91-4704-AB66-D8D50A5A8B60}" type="sibTrans" cxnId="{2B6BDC59-D41A-4AB4-9923-DB7B21131AF0}">
      <dgm:prSet/>
      <dgm:spPr/>
      <dgm:t>
        <a:bodyPr/>
        <a:lstStyle/>
        <a:p>
          <a:endParaRPr lang="en-US"/>
        </a:p>
      </dgm:t>
    </dgm:pt>
    <dgm:pt modelId="{C2466326-FA45-4A83-8ACB-989A9E3363FD}" type="pres">
      <dgm:prSet presAssocID="{367715C6-442B-4002-8540-FC1E1E8ADD40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70EDA2-CFBF-4B1D-A7D4-E25B718653CC}" type="pres">
      <dgm:prSet presAssocID="{367715C6-442B-4002-8540-FC1E1E8ADD40}" presName="dummyMaxCanvas" presStyleCnt="0"/>
      <dgm:spPr/>
    </dgm:pt>
    <dgm:pt modelId="{2C3F1A80-182F-4610-BB7F-98345BE5EEF9}" type="pres">
      <dgm:prSet presAssocID="{367715C6-442B-4002-8540-FC1E1E8ADD40}" presName="parentComposite" presStyleCnt="0"/>
      <dgm:spPr/>
    </dgm:pt>
    <dgm:pt modelId="{05226C24-AF3F-47B7-B8CA-E96600905AE4}" type="pres">
      <dgm:prSet presAssocID="{367715C6-442B-4002-8540-FC1E1E8ADD40}" presName="parent1" presStyleLbl="alignAccFollowNode1" presStyleIdx="0" presStyleCnt="4" custScaleY="68302" custLinFactX="35823" custLinFactY="100000" custLinFactNeighborX="100000" custLinFactNeighborY="109892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5BF00A9A-1E9F-49D1-9CA4-1BBE3304460A}" type="pres">
      <dgm:prSet presAssocID="{367715C6-442B-4002-8540-FC1E1E8ADD40}" presName="parent2" presStyleLbl="alignAccFollowNode1" presStyleIdx="1" presStyleCnt="4" custScaleY="68302" custLinFactX="2856" custLinFactNeighborX="100000" custLinFactNeighborY="42677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2CAD2CBD-DD3A-4692-8833-4A1531D8766F}" type="pres">
      <dgm:prSet presAssocID="{367715C6-442B-4002-8540-FC1E1E8ADD40}" presName="childrenComposite" presStyleCnt="0"/>
      <dgm:spPr/>
    </dgm:pt>
    <dgm:pt modelId="{A4402449-27AF-4977-9327-90FDCA016E4D}" type="pres">
      <dgm:prSet presAssocID="{367715C6-442B-4002-8540-FC1E1E8ADD40}" presName="dummyMaxCanvas_ChildArea" presStyleCnt="0"/>
      <dgm:spPr/>
    </dgm:pt>
    <dgm:pt modelId="{96C4202E-FCDB-45B2-9B84-0F94E470BF1B}" type="pres">
      <dgm:prSet presAssocID="{367715C6-442B-4002-8540-FC1E1E8ADD40}" presName="fulcrum" presStyleLbl="alignAccFollowNode1" presStyleIdx="2" presStyleCnt="4" custLinFactX="89983" custLinFactNeighborX="100000" custLinFactNeighborY="68118"/>
      <dgm:spPr/>
    </dgm:pt>
    <dgm:pt modelId="{8DD3AA76-D211-461F-AAF1-41A05F07E69B}" type="pres">
      <dgm:prSet presAssocID="{367715C6-442B-4002-8540-FC1E1E8ADD40}" presName="balance_13" presStyleLbl="alignAccFollowNode1" presStyleIdx="3" presStyleCnt="4" custLinFactNeighborX="45089" custLinFactNeighborY="14476">
        <dgm:presLayoutVars>
          <dgm:bulletEnabled val="1"/>
        </dgm:presLayoutVars>
      </dgm:prSet>
      <dgm:spPr/>
    </dgm:pt>
    <dgm:pt modelId="{0C91EAD4-B610-42CE-8377-FBB2E8677237}" type="pres">
      <dgm:prSet presAssocID="{367715C6-442B-4002-8540-FC1E1E8ADD40}" presName="right_13_1" presStyleLbl="node1" presStyleIdx="0" presStyleCnt="4" custLinFactNeighborX="98725" custLinFactNeighborY="101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F98EEC-243E-442C-A9F0-62B59B18A631}" type="pres">
      <dgm:prSet presAssocID="{367715C6-442B-4002-8540-FC1E1E8ADD40}" presName="right_13_2" presStyleLbl="node1" presStyleIdx="1" presStyleCnt="4" custLinFactNeighborX="95211" custLinFactNeighborY="8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3FB1E-82A7-4B1A-99FA-8B482D98D93B}" type="pres">
      <dgm:prSet presAssocID="{367715C6-442B-4002-8540-FC1E1E8ADD40}" presName="right_13_3" presStyleLbl="node1" presStyleIdx="2" presStyleCnt="4" custLinFactNeighborX="91698" custLinFactNeighborY="126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C4926-A282-4890-996E-63AB7CEE1343}" type="pres">
      <dgm:prSet presAssocID="{367715C6-442B-4002-8540-FC1E1E8ADD40}" presName="left_13_1" presStyleLbl="node1" presStyleIdx="3" presStyleCnt="4" custLinFactX="29450" custLinFactNeighborX="100000" custLinFactNeighborY="11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EC769A-86FD-4903-A095-60A7C3E0B37B}" type="presOf" srcId="{9CA6FB0F-F881-4135-8448-D5E6CD20465D}" destId="{0C91EAD4-B610-42CE-8377-FBB2E8677237}" srcOrd="0" destOrd="0" presId="urn:microsoft.com/office/officeart/2005/8/layout/balance1"/>
    <dgm:cxn modelId="{06EC418C-689C-4981-AD84-74AC0128E114}" srcId="{5C7D48B7-64ED-4AC6-BE3D-BE68FBD06471}" destId="{8AA1A40D-60BC-48E3-AD2D-90441B6A359C}" srcOrd="0" destOrd="0" parTransId="{27C81680-069E-4AB6-9432-B2124B13ACB8}" sibTransId="{608B661C-868D-4646-B425-7B712FD88EE5}"/>
    <dgm:cxn modelId="{C8F346D5-1CDC-4FD5-9DEE-0048E773ED8B}" type="presOf" srcId="{5C7D48B7-64ED-4AC6-BE3D-BE68FBD06471}" destId="{05226C24-AF3F-47B7-B8CA-E96600905AE4}" srcOrd="0" destOrd="0" presId="urn:microsoft.com/office/officeart/2005/8/layout/balance1"/>
    <dgm:cxn modelId="{5D494BB4-F693-4758-8EE1-0BD52BB6887B}" type="presOf" srcId="{367715C6-442B-4002-8540-FC1E1E8ADD40}" destId="{C2466326-FA45-4A83-8ACB-989A9E3363FD}" srcOrd="0" destOrd="0" presId="urn:microsoft.com/office/officeart/2005/8/layout/balance1"/>
    <dgm:cxn modelId="{75509443-B0A9-452A-B1CE-1750C08965D8}" type="presOf" srcId="{8AA1A40D-60BC-48E3-AD2D-90441B6A359C}" destId="{7DEC4926-A282-4890-996E-63AB7CEE1343}" srcOrd="0" destOrd="0" presId="urn:microsoft.com/office/officeart/2005/8/layout/balance1"/>
    <dgm:cxn modelId="{50F64671-8F5D-48D3-ACBC-EB58470FDC5A}" srcId="{CCF7782B-2419-4546-9027-F00BB1495234}" destId="{7D895CED-7A7F-4DD1-A14E-2607415FAB9C}" srcOrd="1" destOrd="0" parTransId="{85ECFBBA-5FDD-4346-A058-72EEC7917F84}" sibTransId="{41225BDF-FEC0-4A4B-A2CD-45E0459DC8C3}"/>
    <dgm:cxn modelId="{1441CC17-2AAD-442D-8DEA-B9B57BAEAA7B}" srcId="{367715C6-442B-4002-8540-FC1E1E8ADD40}" destId="{5C7D48B7-64ED-4AC6-BE3D-BE68FBD06471}" srcOrd="0" destOrd="0" parTransId="{D24F934F-6703-44D3-B8E2-66028E8740B3}" sibTransId="{972BBCA3-1E2C-4A91-9EB0-81D88DB4CB46}"/>
    <dgm:cxn modelId="{262C011A-E20B-4045-A283-5CE1FF9B0E61}" type="presOf" srcId="{13C9F991-A9DE-4797-8D33-246265C4431D}" destId="{ED93FB1E-82A7-4B1A-99FA-8B482D98D93B}" srcOrd="0" destOrd="0" presId="urn:microsoft.com/office/officeart/2005/8/layout/balance1"/>
    <dgm:cxn modelId="{288FD2C5-3777-4F1C-A24A-83C30F6D4A94}" srcId="{367715C6-442B-4002-8540-FC1E1E8ADD40}" destId="{CCF7782B-2419-4546-9027-F00BB1495234}" srcOrd="1" destOrd="0" parTransId="{E8B465D4-55C8-45F9-AE5F-EB85A72A7F5A}" sibTransId="{B1FB0EE8-3E32-4E73-A4D3-B5E11AB5F843}"/>
    <dgm:cxn modelId="{DE94980F-E5EB-4639-960D-CC4C59CC926E}" type="presOf" srcId="{CCF7782B-2419-4546-9027-F00BB1495234}" destId="{5BF00A9A-1E9F-49D1-9CA4-1BBE3304460A}" srcOrd="0" destOrd="0" presId="urn:microsoft.com/office/officeart/2005/8/layout/balance1"/>
    <dgm:cxn modelId="{2B6BDC59-D41A-4AB4-9923-DB7B21131AF0}" srcId="{CCF7782B-2419-4546-9027-F00BB1495234}" destId="{13C9F991-A9DE-4797-8D33-246265C4431D}" srcOrd="2" destOrd="0" parTransId="{1803F03B-43C5-4B65-8B2A-C3987CCD43F2}" sibTransId="{0C042BE5-0B91-4704-AB66-D8D50A5A8B60}"/>
    <dgm:cxn modelId="{CEFBE7F0-820A-4D04-BD62-61A5BB403F69}" srcId="{CCF7782B-2419-4546-9027-F00BB1495234}" destId="{9CA6FB0F-F881-4135-8448-D5E6CD20465D}" srcOrd="0" destOrd="0" parTransId="{152623F4-C310-4B1A-8DD9-B4FE08B7C1A7}" sibTransId="{431573B0-A8FB-4205-9128-3AAFB4CC4E0F}"/>
    <dgm:cxn modelId="{74CEC69B-1647-4CAB-A540-9A4DBCEBF784}" type="presOf" srcId="{7D895CED-7A7F-4DD1-A14E-2607415FAB9C}" destId="{BEF98EEC-243E-442C-A9F0-62B59B18A631}" srcOrd="0" destOrd="0" presId="urn:microsoft.com/office/officeart/2005/8/layout/balance1"/>
    <dgm:cxn modelId="{C78A01FC-DCE0-4F71-8A05-04D7F733B159}" type="presParOf" srcId="{C2466326-FA45-4A83-8ACB-989A9E3363FD}" destId="{8A70EDA2-CFBF-4B1D-A7D4-E25B718653CC}" srcOrd="0" destOrd="0" presId="urn:microsoft.com/office/officeart/2005/8/layout/balance1"/>
    <dgm:cxn modelId="{8E94AB18-2CC1-49AA-B291-8B4D0817E026}" type="presParOf" srcId="{C2466326-FA45-4A83-8ACB-989A9E3363FD}" destId="{2C3F1A80-182F-4610-BB7F-98345BE5EEF9}" srcOrd="1" destOrd="0" presId="urn:microsoft.com/office/officeart/2005/8/layout/balance1"/>
    <dgm:cxn modelId="{8A826B3E-ADE6-4333-8165-44820AA888E5}" type="presParOf" srcId="{2C3F1A80-182F-4610-BB7F-98345BE5EEF9}" destId="{05226C24-AF3F-47B7-B8CA-E96600905AE4}" srcOrd="0" destOrd="0" presId="urn:microsoft.com/office/officeart/2005/8/layout/balance1"/>
    <dgm:cxn modelId="{D6419DD2-B6B6-46B6-8895-1299A35E92B5}" type="presParOf" srcId="{2C3F1A80-182F-4610-BB7F-98345BE5EEF9}" destId="{5BF00A9A-1E9F-49D1-9CA4-1BBE3304460A}" srcOrd="1" destOrd="0" presId="urn:microsoft.com/office/officeart/2005/8/layout/balance1"/>
    <dgm:cxn modelId="{CD5C3232-BE28-4531-97FD-3210755232E7}" type="presParOf" srcId="{C2466326-FA45-4A83-8ACB-989A9E3363FD}" destId="{2CAD2CBD-DD3A-4692-8833-4A1531D8766F}" srcOrd="2" destOrd="0" presId="urn:microsoft.com/office/officeart/2005/8/layout/balance1"/>
    <dgm:cxn modelId="{42E54CCA-E72F-4115-8EBA-C179D1F84BFF}" type="presParOf" srcId="{2CAD2CBD-DD3A-4692-8833-4A1531D8766F}" destId="{A4402449-27AF-4977-9327-90FDCA016E4D}" srcOrd="0" destOrd="0" presId="urn:microsoft.com/office/officeart/2005/8/layout/balance1"/>
    <dgm:cxn modelId="{BE89FF77-A076-4EB1-8BAE-470D36F113B3}" type="presParOf" srcId="{2CAD2CBD-DD3A-4692-8833-4A1531D8766F}" destId="{96C4202E-FCDB-45B2-9B84-0F94E470BF1B}" srcOrd="1" destOrd="0" presId="urn:microsoft.com/office/officeart/2005/8/layout/balance1"/>
    <dgm:cxn modelId="{8123AEBF-BE1A-4DCF-9656-5AEE9989D737}" type="presParOf" srcId="{2CAD2CBD-DD3A-4692-8833-4A1531D8766F}" destId="{8DD3AA76-D211-461F-AAF1-41A05F07E69B}" srcOrd="2" destOrd="0" presId="urn:microsoft.com/office/officeart/2005/8/layout/balance1"/>
    <dgm:cxn modelId="{35E9FC22-6FAB-4425-936B-DC1084BBE191}" type="presParOf" srcId="{2CAD2CBD-DD3A-4692-8833-4A1531D8766F}" destId="{0C91EAD4-B610-42CE-8377-FBB2E8677237}" srcOrd="3" destOrd="0" presId="urn:microsoft.com/office/officeart/2005/8/layout/balance1"/>
    <dgm:cxn modelId="{571FB0E4-11CB-4D7D-B626-FC0B0D24A00F}" type="presParOf" srcId="{2CAD2CBD-DD3A-4692-8833-4A1531D8766F}" destId="{BEF98EEC-243E-442C-A9F0-62B59B18A631}" srcOrd="4" destOrd="0" presId="urn:microsoft.com/office/officeart/2005/8/layout/balance1"/>
    <dgm:cxn modelId="{35B691B0-9611-4CF3-8B82-0C2CD5DA9F74}" type="presParOf" srcId="{2CAD2CBD-DD3A-4692-8833-4A1531D8766F}" destId="{ED93FB1E-82A7-4B1A-99FA-8B482D98D93B}" srcOrd="5" destOrd="0" presId="urn:microsoft.com/office/officeart/2005/8/layout/balance1"/>
    <dgm:cxn modelId="{4A3D64F7-C20C-4664-870A-448AAD430A70}" type="presParOf" srcId="{2CAD2CBD-DD3A-4692-8833-4A1531D8766F}" destId="{7DEC4926-A282-4890-996E-63AB7CEE1343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B93E73-B0F6-48D1-ABAB-48FDAF906C6F}" type="doc">
      <dgm:prSet loTypeId="urn:microsoft.com/office/officeart/2005/8/layout/v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0024C4-EBB3-4BC2-AB42-ACE630E7E68D}">
      <dgm:prSet phldrT="[Testo]"/>
      <dgm:spPr/>
      <dgm:t>
        <a:bodyPr/>
        <a:lstStyle/>
        <a:p>
          <a:r>
            <a:rPr lang="en-US" b="1" dirty="0" smtClean="0"/>
            <a:t>Macro-socio-logical study</a:t>
          </a:r>
          <a:endParaRPr lang="en-US" b="1" dirty="0"/>
        </a:p>
      </dgm:t>
    </dgm:pt>
    <dgm:pt modelId="{383CBD8D-0154-4877-BF16-BA37C4449DB8}" type="parTrans" cxnId="{BF2AF497-288E-44EC-9DA1-2287B7C9BDED}">
      <dgm:prSet/>
      <dgm:spPr/>
      <dgm:t>
        <a:bodyPr/>
        <a:lstStyle/>
        <a:p>
          <a:endParaRPr lang="en-US"/>
        </a:p>
      </dgm:t>
    </dgm:pt>
    <dgm:pt modelId="{A0A6A0AC-5A08-4085-8DB5-48AEA1847364}" type="sibTrans" cxnId="{BF2AF497-288E-44EC-9DA1-2287B7C9BDED}">
      <dgm:prSet/>
      <dgm:spPr/>
      <dgm:t>
        <a:bodyPr/>
        <a:lstStyle/>
        <a:p>
          <a:endParaRPr lang="en-US"/>
        </a:p>
      </dgm:t>
    </dgm:pt>
    <dgm:pt modelId="{2EBC2BE6-EAA7-4E5F-9A12-47F3D1F6E281}">
      <dgm:prSet phldrT="[Testo]"/>
      <dgm:spPr/>
      <dgm:t>
        <a:bodyPr/>
        <a:lstStyle/>
        <a:p>
          <a:r>
            <a:rPr lang="en-US" b="1" dirty="0" smtClean="0"/>
            <a:t>Micro socio-logical study</a:t>
          </a:r>
          <a:endParaRPr lang="en-US" b="1" dirty="0"/>
        </a:p>
      </dgm:t>
    </dgm:pt>
    <dgm:pt modelId="{A14017BE-EFC3-46B2-9545-C5757E5C5632}" type="parTrans" cxnId="{E9661178-2EC4-4B1F-8714-CEDE25838E95}">
      <dgm:prSet/>
      <dgm:spPr/>
      <dgm:t>
        <a:bodyPr/>
        <a:lstStyle/>
        <a:p>
          <a:endParaRPr lang="en-US"/>
        </a:p>
      </dgm:t>
    </dgm:pt>
    <dgm:pt modelId="{541E7DCB-E35D-4FB4-A16C-E56E592B93E6}" type="sibTrans" cxnId="{E9661178-2EC4-4B1F-8714-CEDE25838E95}">
      <dgm:prSet/>
      <dgm:spPr/>
      <dgm:t>
        <a:bodyPr/>
        <a:lstStyle/>
        <a:p>
          <a:endParaRPr lang="en-US"/>
        </a:p>
      </dgm:t>
    </dgm:pt>
    <dgm:pt modelId="{782B3E49-0EA9-4F1A-9FC0-53FAD329C251}">
      <dgm:prSet phldrT="[Testo]" custT="1"/>
      <dgm:spPr/>
      <dgm:t>
        <a:bodyPr/>
        <a:lstStyle/>
        <a:p>
          <a:pPr algn="ctr"/>
          <a:r>
            <a:rPr lang="en-US" sz="1600" b="1" noProof="0" dirty="0" smtClean="0"/>
            <a:t>Case study: Non –participant  observation</a:t>
          </a:r>
          <a:endParaRPr lang="en-US" sz="1600" b="1" noProof="0" dirty="0"/>
        </a:p>
      </dgm:t>
    </dgm:pt>
    <dgm:pt modelId="{55AA9594-60CE-446E-9DE8-2E4E517EAF77}" type="parTrans" cxnId="{9EDE2B7A-DCB8-4171-B060-9FB1CF8C48B6}">
      <dgm:prSet/>
      <dgm:spPr/>
      <dgm:t>
        <a:bodyPr/>
        <a:lstStyle/>
        <a:p>
          <a:endParaRPr lang="en-US"/>
        </a:p>
      </dgm:t>
    </dgm:pt>
    <dgm:pt modelId="{45DF31BA-8268-4811-A8AA-4D7A7D21EA1D}" type="sibTrans" cxnId="{9EDE2B7A-DCB8-4171-B060-9FB1CF8C48B6}">
      <dgm:prSet/>
      <dgm:spPr/>
      <dgm:t>
        <a:bodyPr/>
        <a:lstStyle/>
        <a:p>
          <a:endParaRPr lang="en-US"/>
        </a:p>
      </dgm:t>
    </dgm:pt>
    <dgm:pt modelId="{317E6CD2-83C4-4C39-8F95-E9338AA52E99}">
      <dgm:prSet phldrT="[Testo]"/>
      <dgm:spPr/>
      <dgm:t>
        <a:bodyPr/>
        <a:lstStyle/>
        <a:p>
          <a:pPr algn="l"/>
          <a:endParaRPr lang="en-US" sz="1400" dirty="0"/>
        </a:p>
      </dgm:t>
    </dgm:pt>
    <dgm:pt modelId="{6CB48031-EC38-46C8-966F-E9B80EB926EB}" type="parTrans" cxnId="{EB1E9C7B-C08A-4628-82C0-96FB0EC537F5}">
      <dgm:prSet/>
      <dgm:spPr/>
      <dgm:t>
        <a:bodyPr/>
        <a:lstStyle/>
        <a:p>
          <a:endParaRPr lang="en-US"/>
        </a:p>
      </dgm:t>
    </dgm:pt>
    <dgm:pt modelId="{84241C36-806D-4477-BF89-47B6A9689351}" type="sibTrans" cxnId="{EB1E9C7B-C08A-4628-82C0-96FB0EC537F5}">
      <dgm:prSet/>
      <dgm:spPr/>
      <dgm:t>
        <a:bodyPr/>
        <a:lstStyle/>
        <a:p>
          <a:endParaRPr lang="en-US"/>
        </a:p>
      </dgm:t>
    </dgm:pt>
    <dgm:pt modelId="{8D1AF5C0-4AE7-41C8-8002-10393E4B824C}">
      <dgm:prSet phldrT="[Testo]"/>
      <dgm:spPr/>
      <dgm:t>
        <a:bodyPr/>
        <a:lstStyle/>
        <a:p>
          <a:pPr algn="l"/>
          <a:endParaRPr lang="en-US" sz="1400" dirty="0"/>
        </a:p>
      </dgm:t>
    </dgm:pt>
    <dgm:pt modelId="{78AF5AEE-8582-47F9-9153-BE80805BCCF6}" type="parTrans" cxnId="{BCB3B3F4-5A8F-44F2-92B2-CCCAD8DC4E2B}">
      <dgm:prSet/>
      <dgm:spPr/>
      <dgm:t>
        <a:bodyPr/>
        <a:lstStyle/>
        <a:p>
          <a:endParaRPr lang="en-US"/>
        </a:p>
      </dgm:t>
    </dgm:pt>
    <dgm:pt modelId="{756271D1-852E-40EF-BA22-47C82BF8EC6F}" type="sibTrans" cxnId="{BCB3B3F4-5A8F-44F2-92B2-CCCAD8DC4E2B}">
      <dgm:prSet/>
      <dgm:spPr/>
      <dgm:t>
        <a:bodyPr/>
        <a:lstStyle/>
        <a:p>
          <a:endParaRPr lang="en-US"/>
        </a:p>
      </dgm:t>
    </dgm:pt>
    <dgm:pt modelId="{FF27B2E1-0E6F-4171-A1C2-A83C2009C552}">
      <dgm:prSet phldrT="[Testo]" custT="1"/>
      <dgm:spPr/>
      <dgm:t>
        <a:bodyPr/>
        <a:lstStyle/>
        <a:p>
          <a:pPr algn="ctr"/>
          <a:r>
            <a:rPr lang="en-US" sz="1800" b="1" noProof="0" dirty="0" smtClean="0"/>
            <a:t>Documentary  analysis</a:t>
          </a:r>
          <a:endParaRPr lang="en-US" sz="1800" b="1" noProof="0" dirty="0"/>
        </a:p>
      </dgm:t>
    </dgm:pt>
    <dgm:pt modelId="{BE37B06A-42D5-4720-82F2-1C114811FC15}" type="sibTrans" cxnId="{82B6B2AD-0CC7-4F56-BF21-1646FE0316FA}">
      <dgm:prSet/>
      <dgm:spPr/>
      <dgm:t>
        <a:bodyPr/>
        <a:lstStyle/>
        <a:p>
          <a:endParaRPr lang="en-US"/>
        </a:p>
      </dgm:t>
    </dgm:pt>
    <dgm:pt modelId="{D2BCB00C-7401-4E39-A4D2-502D27EA179A}" type="parTrans" cxnId="{82B6B2AD-0CC7-4F56-BF21-1646FE0316FA}">
      <dgm:prSet/>
      <dgm:spPr/>
      <dgm:t>
        <a:bodyPr/>
        <a:lstStyle/>
        <a:p>
          <a:endParaRPr lang="en-US"/>
        </a:p>
      </dgm:t>
    </dgm:pt>
    <dgm:pt modelId="{DAFA6150-75A3-4E5B-BE12-848CF29D7A97}" type="pres">
      <dgm:prSet presAssocID="{52B93E73-B0F6-48D1-ABAB-48FDAF906C6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0D0366-CE05-4200-8B79-1FFB1A4666FD}" type="pres">
      <dgm:prSet presAssocID="{0B0024C4-EBB3-4BC2-AB42-ACE630E7E68D}" presName="linNode" presStyleCnt="0"/>
      <dgm:spPr/>
    </dgm:pt>
    <dgm:pt modelId="{D8398A53-1895-4E86-A196-79342B6AFD80}" type="pres">
      <dgm:prSet presAssocID="{0B0024C4-EBB3-4BC2-AB42-ACE630E7E68D}" presName="parentShp" presStyleLbl="node1" presStyleIdx="0" presStyleCnt="2" custScaleX="64975" custLinFactNeighborY="-146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24CDBF88-7BF2-47E3-9C11-D7B394CE67B3}" type="pres">
      <dgm:prSet presAssocID="{0B0024C4-EBB3-4BC2-AB42-ACE630E7E68D}" presName="childShp" presStyleLbl="bgAccFollowNode1" presStyleIdx="0" presStyleCnt="2" custScaleX="78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7E5731-79E9-490F-BFF0-3E93692F0D94}" type="pres">
      <dgm:prSet presAssocID="{A0A6A0AC-5A08-4085-8DB5-48AEA1847364}" presName="spacing" presStyleCnt="0"/>
      <dgm:spPr/>
    </dgm:pt>
    <dgm:pt modelId="{FAEEB2C9-B544-4CD1-A6E1-BCAF3D8DB4F3}" type="pres">
      <dgm:prSet presAssocID="{2EBC2BE6-EAA7-4E5F-9A12-47F3D1F6E281}" presName="linNode" presStyleCnt="0"/>
      <dgm:spPr/>
    </dgm:pt>
    <dgm:pt modelId="{B315459F-3574-471C-B98C-7ED70FF1E206}" type="pres">
      <dgm:prSet presAssocID="{2EBC2BE6-EAA7-4E5F-9A12-47F3D1F6E281}" presName="parentShp" presStyleLbl="node1" presStyleIdx="1" presStyleCnt="2" custScaleX="6497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EF26880-E85A-4109-B086-88525C3786FF}" type="pres">
      <dgm:prSet presAssocID="{2EBC2BE6-EAA7-4E5F-9A12-47F3D1F6E281}" presName="childShp" presStyleLbl="bgAccFollowNode1" presStyleIdx="1" presStyleCnt="2" custScaleX="78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B3B3F4-5A8F-44F2-92B2-CCCAD8DC4E2B}" srcId="{0B0024C4-EBB3-4BC2-AB42-ACE630E7E68D}" destId="{8D1AF5C0-4AE7-41C8-8002-10393E4B824C}" srcOrd="0" destOrd="0" parTransId="{78AF5AEE-8582-47F9-9153-BE80805BCCF6}" sibTransId="{756271D1-852E-40EF-BA22-47C82BF8EC6F}"/>
    <dgm:cxn modelId="{9EDE2B7A-DCB8-4171-B060-9FB1CF8C48B6}" srcId="{2EBC2BE6-EAA7-4E5F-9A12-47F3D1F6E281}" destId="{782B3E49-0EA9-4F1A-9FC0-53FAD329C251}" srcOrd="1" destOrd="0" parTransId="{55AA9594-60CE-446E-9DE8-2E4E517EAF77}" sibTransId="{45DF31BA-8268-4811-A8AA-4D7A7D21EA1D}"/>
    <dgm:cxn modelId="{E9661178-2EC4-4B1F-8714-CEDE25838E95}" srcId="{52B93E73-B0F6-48D1-ABAB-48FDAF906C6F}" destId="{2EBC2BE6-EAA7-4E5F-9A12-47F3D1F6E281}" srcOrd="1" destOrd="0" parTransId="{A14017BE-EFC3-46B2-9545-C5757E5C5632}" sibTransId="{541E7DCB-E35D-4FB4-A16C-E56E592B93E6}"/>
    <dgm:cxn modelId="{2A33364B-1EA5-48AE-AF40-E7F5546DB0D3}" type="presOf" srcId="{52B93E73-B0F6-48D1-ABAB-48FDAF906C6F}" destId="{DAFA6150-75A3-4E5B-BE12-848CF29D7A97}" srcOrd="0" destOrd="0" presId="urn:microsoft.com/office/officeart/2005/8/layout/vList6"/>
    <dgm:cxn modelId="{A6D8F18D-99D7-4A4E-8C13-7E634D314F5E}" type="presOf" srcId="{317E6CD2-83C4-4C39-8F95-E9338AA52E99}" destId="{9EF26880-E85A-4109-B086-88525C3786FF}" srcOrd="0" destOrd="0" presId="urn:microsoft.com/office/officeart/2005/8/layout/vList6"/>
    <dgm:cxn modelId="{0324FD0F-76FF-4526-BC8B-21C474522247}" type="presOf" srcId="{782B3E49-0EA9-4F1A-9FC0-53FAD329C251}" destId="{9EF26880-E85A-4109-B086-88525C3786FF}" srcOrd="0" destOrd="1" presId="urn:microsoft.com/office/officeart/2005/8/layout/vList6"/>
    <dgm:cxn modelId="{82B6B2AD-0CC7-4F56-BF21-1646FE0316FA}" srcId="{0B0024C4-EBB3-4BC2-AB42-ACE630E7E68D}" destId="{FF27B2E1-0E6F-4171-A1C2-A83C2009C552}" srcOrd="1" destOrd="0" parTransId="{D2BCB00C-7401-4E39-A4D2-502D27EA179A}" sibTransId="{BE37B06A-42D5-4720-82F2-1C114811FC15}"/>
    <dgm:cxn modelId="{BF2AF497-288E-44EC-9DA1-2287B7C9BDED}" srcId="{52B93E73-B0F6-48D1-ABAB-48FDAF906C6F}" destId="{0B0024C4-EBB3-4BC2-AB42-ACE630E7E68D}" srcOrd="0" destOrd="0" parTransId="{383CBD8D-0154-4877-BF16-BA37C4449DB8}" sibTransId="{A0A6A0AC-5A08-4085-8DB5-48AEA1847364}"/>
    <dgm:cxn modelId="{EB1E9C7B-C08A-4628-82C0-96FB0EC537F5}" srcId="{2EBC2BE6-EAA7-4E5F-9A12-47F3D1F6E281}" destId="{317E6CD2-83C4-4C39-8F95-E9338AA52E99}" srcOrd="0" destOrd="0" parTransId="{6CB48031-EC38-46C8-966F-E9B80EB926EB}" sibTransId="{84241C36-806D-4477-BF89-47B6A9689351}"/>
    <dgm:cxn modelId="{A07826D9-AA41-47C3-9E3A-FF5AA58E571E}" type="presOf" srcId="{0B0024C4-EBB3-4BC2-AB42-ACE630E7E68D}" destId="{D8398A53-1895-4E86-A196-79342B6AFD80}" srcOrd="0" destOrd="0" presId="urn:microsoft.com/office/officeart/2005/8/layout/vList6"/>
    <dgm:cxn modelId="{255C2AD6-A4FC-4F54-B721-F4A881F5125A}" type="presOf" srcId="{2EBC2BE6-EAA7-4E5F-9A12-47F3D1F6E281}" destId="{B315459F-3574-471C-B98C-7ED70FF1E206}" srcOrd="0" destOrd="0" presId="urn:microsoft.com/office/officeart/2005/8/layout/vList6"/>
    <dgm:cxn modelId="{63407142-1428-4B09-A2D4-1C9DDF08F885}" type="presOf" srcId="{FF27B2E1-0E6F-4171-A1C2-A83C2009C552}" destId="{24CDBF88-7BF2-47E3-9C11-D7B394CE67B3}" srcOrd="0" destOrd="1" presId="urn:microsoft.com/office/officeart/2005/8/layout/vList6"/>
    <dgm:cxn modelId="{5EAA9BF7-C8EF-45F5-BC28-3CE1D72C5D8C}" type="presOf" srcId="{8D1AF5C0-4AE7-41C8-8002-10393E4B824C}" destId="{24CDBF88-7BF2-47E3-9C11-D7B394CE67B3}" srcOrd="0" destOrd="0" presId="urn:microsoft.com/office/officeart/2005/8/layout/vList6"/>
    <dgm:cxn modelId="{B42E0731-B94F-4FAF-961B-F6A5631FC22D}" type="presParOf" srcId="{DAFA6150-75A3-4E5B-BE12-848CF29D7A97}" destId="{070D0366-CE05-4200-8B79-1FFB1A4666FD}" srcOrd="0" destOrd="0" presId="urn:microsoft.com/office/officeart/2005/8/layout/vList6"/>
    <dgm:cxn modelId="{B85FD96B-3F25-4505-AFB3-BA88D9A4EA8B}" type="presParOf" srcId="{070D0366-CE05-4200-8B79-1FFB1A4666FD}" destId="{D8398A53-1895-4E86-A196-79342B6AFD80}" srcOrd="0" destOrd="0" presId="urn:microsoft.com/office/officeart/2005/8/layout/vList6"/>
    <dgm:cxn modelId="{F3FE571B-307A-4816-8F7B-B3BCEF98E3C2}" type="presParOf" srcId="{070D0366-CE05-4200-8B79-1FFB1A4666FD}" destId="{24CDBF88-7BF2-47E3-9C11-D7B394CE67B3}" srcOrd="1" destOrd="0" presId="urn:microsoft.com/office/officeart/2005/8/layout/vList6"/>
    <dgm:cxn modelId="{75F071C8-CCB5-438B-BC0E-D95545EFF4EE}" type="presParOf" srcId="{DAFA6150-75A3-4E5B-BE12-848CF29D7A97}" destId="{2E7E5731-79E9-490F-BFF0-3E93692F0D94}" srcOrd="1" destOrd="0" presId="urn:microsoft.com/office/officeart/2005/8/layout/vList6"/>
    <dgm:cxn modelId="{9466E5EC-7A22-42C1-871B-4739BB239CDD}" type="presParOf" srcId="{DAFA6150-75A3-4E5B-BE12-848CF29D7A97}" destId="{FAEEB2C9-B544-4CD1-A6E1-BCAF3D8DB4F3}" srcOrd="2" destOrd="0" presId="urn:microsoft.com/office/officeart/2005/8/layout/vList6"/>
    <dgm:cxn modelId="{DB288F6E-7FB0-421C-8FB9-B8AAAC911AC3}" type="presParOf" srcId="{FAEEB2C9-B544-4CD1-A6E1-BCAF3D8DB4F3}" destId="{B315459F-3574-471C-B98C-7ED70FF1E206}" srcOrd="0" destOrd="0" presId="urn:microsoft.com/office/officeart/2005/8/layout/vList6"/>
    <dgm:cxn modelId="{2F4030D5-4707-4692-8965-6BC3EF136A77}" type="presParOf" srcId="{FAEEB2C9-B544-4CD1-A6E1-BCAF3D8DB4F3}" destId="{9EF26880-E85A-4109-B086-88525C3786F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375661-63FC-46E8-83F1-15D094C9804D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4B4A1D8-67C9-4F9E-88CE-F9E57850469E}">
      <dgm:prSet phldrT="[Testo]" custT="1"/>
      <dgm:spPr/>
      <dgm:t>
        <a:bodyPr/>
        <a:lstStyle/>
        <a:p>
          <a:pPr algn="ctr"/>
          <a:r>
            <a:rPr lang="en-US" sz="1600" b="1" noProof="0" dirty="0" smtClean="0"/>
            <a:t>Understand the process of accrual accounting system implementation during the first stage of development. </a:t>
          </a:r>
          <a:endParaRPr lang="en-US" sz="1600" b="1" noProof="0" dirty="0"/>
        </a:p>
      </dgm:t>
    </dgm:pt>
    <dgm:pt modelId="{6F8D891E-08E3-43EE-A3B0-F8196ED9C1BF}" type="parTrans" cxnId="{B0F591DE-59AA-42A9-BB4F-6FC2763B6502}">
      <dgm:prSet/>
      <dgm:spPr/>
      <dgm:t>
        <a:bodyPr/>
        <a:lstStyle/>
        <a:p>
          <a:endParaRPr lang="en-US"/>
        </a:p>
      </dgm:t>
    </dgm:pt>
    <dgm:pt modelId="{DFD89307-C4BA-408F-8B2D-C2FBEC61B5C0}" type="sibTrans" cxnId="{B0F591DE-59AA-42A9-BB4F-6FC2763B6502}">
      <dgm:prSet/>
      <dgm:spPr/>
      <dgm:t>
        <a:bodyPr/>
        <a:lstStyle/>
        <a:p>
          <a:endParaRPr lang="en-US"/>
        </a:p>
      </dgm:t>
    </dgm:pt>
    <dgm:pt modelId="{9C75F623-AE6E-4BF0-9428-E4219A0F65ED}">
      <dgm:prSet phldrT="[Testo]" custT="1"/>
      <dgm:spPr/>
      <dgm:t>
        <a:bodyPr/>
        <a:lstStyle/>
        <a:p>
          <a:pPr algn="ctr"/>
          <a:r>
            <a:rPr lang="en-US" sz="1600" b="1" noProof="0" dirty="0" smtClean="0"/>
            <a:t>Illustrate how an accrual accounting system is introduced during an ongoing accounting reform. </a:t>
          </a:r>
          <a:endParaRPr lang="en-US" sz="1600" b="1" noProof="0" dirty="0"/>
        </a:p>
      </dgm:t>
    </dgm:pt>
    <dgm:pt modelId="{F8AD7648-D133-485E-8E6B-EDFEDD709B3B}" type="parTrans" cxnId="{CDDC97D5-C52C-42E3-85A5-6218C97DCFAE}">
      <dgm:prSet/>
      <dgm:spPr/>
      <dgm:t>
        <a:bodyPr/>
        <a:lstStyle/>
        <a:p>
          <a:endParaRPr lang="en-US"/>
        </a:p>
      </dgm:t>
    </dgm:pt>
    <dgm:pt modelId="{26F91F0A-BC27-44F2-8D65-088A97B4AB83}" type="sibTrans" cxnId="{CDDC97D5-C52C-42E3-85A5-6218C97DCFAE}">
      <dgm:prSet/>
      <dgm:spPr/>
      <dgm:t>
        <a:bodyPr/>
        <a:lstStyle/>
        <a:p>
          <a:endParaRPr lang="en-US"/>
        </a:p>
      </dgm:t>
    </dgm:pt>
    <dgm:pt modelId="{F935E3C1-9724-4B1E-BDA9-7D93D77C2178}">
      <dgm:prSet phldrT="[Testo]"/>
      <dgm:spPr/>
      <dgm:t>
        <a:bodyPr/>
        <a:lstStyle/>
        <a:p>
          <a:pPr algn="ctr"/>
          <a:r>
            <a:rPr lang="en-US" b="1" noProof="0" dirty="0" smtClean="0"/>
            <a:t>Discuss the process in context with regional authorities. This offers unique evidence because intermediate level government has received little attention in comparison to local and national government</a:t>
          </a:r>
          <a:endParaRPr lang="en-US" b="1" noProof="0" dirty="0"/>
        </a:p>
      </dgm:t>
    </dgm:pt>
    <dgm:pt modelId="{3BC0E1BB-5D7D-4AB9-93CE-BFC968DE41C5}" type="parTrans" cxnId="{A33ADA40-1AF6-43A5-B72D-5ED14CD8A676}">
      <dgm:prSet/>
      <dgm:spPr/>
      <dgm:t>
        <a:bodyPr/>
        <a:lstStyle/>
        <a:p>
          <a:endParaRPr lang="en-US"/>
        </a:p>
      </dgm:t>
    </dgm:pt>
    <dgm:pt modelId="{4B3FD80C-0725-4E35-89D1-3A45FF57B8C5}" type="sibTrans" cxnId="{A33ADA40-1AF6-43A5-B72D-5ED14CD8A676}">
      <dgm:prSet/>
      <dgm:spPr/>
      <dgm:t>
        <a:bodyPr/>
        <a:lstStyle/>
        <a:p>
          <a:endParaRPr lang="en-US"/>
        </a:p>
      </dgm:t>
    </dgm:pt>
    <dgm:pt modelId="{28A0B8D6-E197-4CF2-8E31-1A008400662E}" type="pres">
      <dgm:prSet presAssocID="{DB375661-63FC-46E8-83F1-15D094C9804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FFAC748-B9D5-495E-82C0-2B3C946BCDB7}" type="pres">
      <dgm:prSet presAssocID="{DB375661-63FC-46E8-83F1-15D094C9804D}" presName="Name1" presStyleCnt="0"/>
      <dgm:spPr/>
      <dgm:t>
        <a:bodyPr/>
        <a:lstStyle/>
        <a:p>
          <a:endParaRPr lang="en-GB"/>
        </a:p>
      </dgm:t>
    </dgm:pt>
    <dgm:pt modelId="{292719CA-CFDF-4A0C-A348-A1F7A4B71319}" type="pres">
      <dgm:prSet presAssocID="{DB375661-63FC-46E8-83F1-15D094C9804D}" presName="cycle" presStyleCnt="0"/>
      <dgm:spPr/>
      <dgm:t>
        <a:bodyPr/>
        <a:lstStyle/>
        <a:p>
          <a:endParaRPr lang="en-GB"/>
        </a:p>
      </dgm:t>
    </dgm:pt>
    <dgm:pt modelId="{BA497E99-8CBA-4AEF-9C12-0EECD0891635}" type="pres">
      <dgm:prSet presAssocID="{DB375661-63FC-46E8-83F1-15D094C9804D}" presName="srcNode" presStyleLbl="node1" presStyleIdx="0" presStyleCnt="3"/>
      <dgm:spPr/>
      <dgm:t>
        <a:bodyPr/>
        <a:lstStyle/>
        <a:p>
          <a:endParaRPr lang="en-GB"/>
        </a:p>
      </dgm:t>
    </dgm:pt>
    <dgm:pt modelId="{CD9CE636-F721-493A-92A8-E7433AAAD373}" type="pres">
      <dgm:prSet presAssocID="{DB375661-63FC-46E8-83F1-15D094C9804D}" presName="conn" presStyleLbl="parChTrans1D2" presStyleIdx="0" presStyleCnt="1"/>
      <dgm:spPr/>
      <dgm:t>
        <a:bodyPr/>
        <a:lstStyle/>
        <a:p>
          <a:endParaRPr lang="en-US"/>
        </a:p>
      </dgm:t>
    </dgm:pt>
    <dgm:pt modelId="{50725A27-C345-4AD5-99E7-31F1328CF864}" type="pres">
      <dgm:prSet presAssocID="{DB375661-63FC-46E8-83F1-15D094C9804D}" presName="extraNode" presStyleLbl="node1" presStyleIdx="0" presStyleCnt="3"/>
      <dgm:spPr/>
      <dgm:t>
        <a:bodyPr/>
        <a:lstStyle/>
        <a:p>
          <a:endParaRPr lang="en-GB"/>
        </a:p>
      </dgm:t>
    </dgm:pt>
    <dgm:pt modelId="{60283695-8292-42ED-9D32-FEEF4CC5F954}" type="pres">
      <dgm:prSet presAssocID="{DB375661-63FC-46E8-83F1-15D094C9804D}" presName="dstNode" presStyleLbl="node1" presStyleIdx="0" presStyleCnt="3"/>
      <dgm:spPr/>
      <dgm:t>
        <a:bodyPr/>
        <a:lstStyle/>
        <a:p>
          <a:endParaRPr lang="en-GB"/>
        </a:p>
      </dgm:t>
    </dgm:pt>
    <dgm:pt modelId="{F99CF352-7769-4428-A49A-1DF86E887D47}" type="pres">
      <dgm:prSet presAssocID="{94B4A1D8-67C9-4F9E-88CE-F9E57850469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90BAFD-59C1-4969-A89D-A8A56D017FD2}" type="pres">
      <dgm:prSet presAssocID="{94B4A1D8-67C9-4F9E-88CE-F9E57850469E}" presName="accent_1" presStyleCnt="0"/>
      <dgm:spPr/>
      <dgm:t>
        <a:bodyPr/>
        <a:lstStyle/>
        <a:p>
          <a:endParaRPr lang="en-GB"/>
        </a:p>
      </dgm:t>
    </dgm:pt>
    <dgm:pt modelId="{49F3E60B-CA9F-4F8B-A568-E5DCDA21B8F6}" type="pres">
      <dgm:prSet presAssocID="{94B4A1D8-67C9-4F9E-88CE-F9E57850469E}" presName="accentRepeatNode" presStyleLbl="solidFgAcc1" presStyleIdx="0" presStyleCnt="3"/>
      <dgm:spPr/>
      <dgm:t>
        <a:bodyPr/>
        <a:lstStyle/>
        <a:p>
          <a:endParaRPr lang="en-GB"/>
        </a:p>
      </dgm:t>
    </dgm:pt>
    <dgm:pt modelId="{455CDF3B-2DE2-4EB1-B9AA-6C9F3D8EC5EF}" type="pres">
      <dgm:prSet presAssocID="{9C75F623-AE6E-4BF0-9428-E4219A0F65E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9D0F37-0FC4-4541-811A-D5E5117D8CB4}" type="pres">
      <dgm:prSet presAssocID="{9C75F623-AE6E-4BF0-9428-E4219A0F65ED}" presName="accent_2" presStyleCnt="0"/>
      <dgm:spPr/>
      <dgm:t>
        <a:bodyPr/>
        <a:lstStyle/>
        <a:p>
          <a:endParaRPr lang="en-GB"/>
        </a:p>
      </dgm:t>
    </dgm:pt>
    <dgm:pt modelId="{DCC663BF-28DD-44D3-883D-1D871719C1FF}" type="pres">
      <dgm:prSet presAssocID="{9C75F623-AE6E-4BF0-9428-E4219A0F65ED}" presName="accentRepeatNode" presStyleLbl="solidFgAcc1" presStyleIdx="1" presStyleCnt="3"/>
      <dgm:spPr/>
      <dgm:t>
        <a:bodyPr/>
        <a:lstStyle/>
        <a:p>
          <a:endParaRPr lang="en-GB"/>
        </a:p>
      </dgm:t>
    </dgm:pt>
    <dgm:pt modelId="{C96CEFFE-F7AB-47E8-8327-DF1267D620C2}" type="pres">
      <dgm:prSet presAssocID="{F935E3C1-9724-4B1E-BDA9-7D93D77C217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89792B-4EC1-47EF-A0BE-5B89C01DE6C5}" type="pres">
      <dgm:prSet presAssocID="{F935E3C1-9724-4B1E-BDA9-7D93D77C2178}" presName="accent_3" presStyleCnt="0"/>
      <dgm:spPr/>
      <dgm:t>
        <a:bodyPr/>
        <a:lstStyle/>
        <a:p>
          <a:endParaRPr lang="en-GB"/>
        </a:p>
      </dgm:t>
    </dgm:pt>
    <dgm:pt modelId="{37A5B8DF-16CA-4DDA-BF83-DC69768E23F0}" type="pres">
      <dgm:prSet presAssocID="{F935E3C1-9724-4B1E-BDA9-7D93D77C2178}" presName="accentRepeatNode" presStyleLbl="solidFgAcc1" presStyleIdx="2" presStyleCnt="3"/>
      <dgm:spPr/>
      <dgm:t>
        <a:bodyPr/>
        <a:lstStyle/>
        <a:p>
          <a:endParaRPr lang="en-GB"/>
        </a:p>
      </dgm:t>
    </dgm:pt>
  </dgm:ptLst>
  <dgm:cxnLst>
    <dgm:cxn modelId="{D82A3F62-8BCA-4198-B225-CCACAC22CD18}" type="presOf" srcId="{F935E3C1-9724-4B1E-BDA9-7D93D77C2178}" destId="{C96CEFFE-F7AB-47E8-8327-DF1267D620C2}" srcOrd="0" destOrd="0" presId="urn:microsoft.com/office/officeart/2008/layout/VerticalCurvedList"/>
    <dgm:cxn modelId="{CDDC97D5-C52C-42E3-85A5-6218C97DCFAE}" srcId="{DB375661-63FC-46E8-83F1-15D094C9804D}" destId="{9C75F623-AE6E-4BF0-9428-E4219A0F65ED}" srcOrd="1" destOrd="0" parTransId="{F8AD7648-D133-485E-8E6B-EDFEDD709B3B}" sibTransId="{26F91F0A-BC27-44F2-8D65-088A97B4AB83}"/>
    <dgm:cxn modelId="{0B99EEB5-2EB2-4362-900C-4DED20996005}" type="presOf" srcId="{DB375661-63FC-46E8-83F1-15D094C9804D}" destId="{28A0B8D6-E197-4CF2-8E31-1A008400662E}" srcOrd="0" destOrd="0" presId="urn:microsoft.com/office/officeart/2008/layout/VerticalCurvedList"/>
    <dgm:cxn modelId="{A33ADA40-1AF6-43A5-B72D-5ED14CD8A676}" srcId="{DB375661-63FC-46E8-83F1-15D094C9804D}" destId="{F935E3C1-9724-4B1E-BDA9-7D93D77C2178}" srcOrd="2" destOrd="0" parTransId="{3BC0E1BB-5D7D-4AB9-93CE-BFC968DE41C5}" sibTransId="{4B3FD80C-0725-4E35-89D1-3A45FF57B8C5}"/>
    <dgm:cxn modelId="{B0F591DE-59AA-42A9-BB4F-6FC2763B6502}" srcId="{DB375661-63FC-46E8-83F1-15D094C9804D}" destId="{94B4A1D8-67C9-4F9E-88CE-F9E57850469E}" srcOrd="0" destOrd="0" parTransId="{6F8D891E-08E3-43EE-A3B0-F8196ED9C1BF}" sibTransId="{DFD89307-C4BA-408F-8B2D-C2FBEC61B5C0}"/>
    <dgm:cxn modelId="{F1E597AD-550F-47B3-BBC1-A768F422F9F8}" type="presOf" srcId="{94B4A1D8-67C9-4F9E-88CE-F9E57850469E}" destId="{F99CF352-7769-4428-A49A-1DF86E887D47}" srcOrd="0" destOrd="0" presId="urn:microsoft.com/office/officeart/2008/layout/VerticalCurvedList"/>
    <dgm:cxn modelId="{18D5E177-B76D-4A03-BC14-E6E148EB848A}" type="presOf" srcId="{9C75F623-AE6E-4BF0-9428-E4219A0F65ED}" destId="{455CDF3B-2DE2-4EB1-B9AA-6C9F3D8EC5EF}" srcOrd="0" destOrd="0" presId="urn:microsoft.com/office/officeart/2008/layout/VerticalCurvedList"/>
    <dgm:cxn modelId="{50AFDE4B-455F-4E98-8AF8-574DC0D09AA0}" type="presOf" srcId="{DFD89307-C4BA-408F-8B2D-C2FBEC61B5C0}" destId="{CD9CE636-F721-493A-92A8-E7433AAAD373}" srcOrd="0" destOrd="0" presId="urn:microsoft.com/office/officeart/2008/layout/VerticalCurvedList"/>
    <dgm:cxn modelId="{5A22B4B3-36BE-4FF5-A47D-69360189438A}" type="presParOf" srcId="{28A0B8D6-E197-4CF2-8E31-1A008400662E}" destId="{4FFAC748-B9D5-495E-82C0-2B3C946BCDB7}" srcOrd="0" destOrd="0" presId="urn:microsoft.com/office/officeart/2008/layout/VerticalCurvedList"/>
    <dgm:cxn modelId="{A2FEBAA5-0D08-466B-9903-D76BF115B697}" type="presParOf" srcId="{4FFAC748-B9D5-495E-82C0-2B3C946BCDB7}" destId="{292719CA-CFDF-4A0C-A348-A1F7A4B71319}" srcOrd="0" destOrd="0" presId="urn:microsoft.com/office/officeart/2008/layout/VerticalCurvedList"/>
    <dgm:cxn modelId="{A08B855F-F6AB-40E4-9CE2-6F3F9B7B14B2}" type="presParOf" srcId="{292719CA-CFDF-4A0C-A348-A1F7A4B71319}" destId="{BA497E99-8CBA-4AEF-9C12-0EECD0891635}" srcOrd="0" destOrd="0" presId="urn:microsoft.com/office/officeart/2008/layout/VerticalCurvedList"/>
    <dgm:cxn modelId="{DD3F9AFE-D1E3-462C-AB62-A18D8B3E7B97}" type="presParOf" srcId="{292719CA-CFDF-4A0C-A348-A1F7A4B71319}" destId="{CD9CE636-F721-493A-92A8-E7433AAAD373}" srcOrd="1" destOrd="0" presId="urn:microsoft.com/office/officeart/2008/layout/VerticalCurvedList"/>
    <dgm:cxn modelId="{2B920E26-9A19-453E-AE49-C26B03BEFD7A}" type="presParOf" srcId="{292719CA-CFDF-4A0C-A348-A1F7A4B71319}" destId="{50725A27-C345-4AD5-99E7-31F1328CF864}" srcOrd="2" destOrd="0" presId="urn:microsoft.com/office/officeart/2008/layout/VerticalCurvedList"/>
    <dgm:cxn modelId="{F65EA634-3448-47A7-983E-876F4CE48FAD}" type="presParOf" srcId="{292719CA-CFDF-4A0C-A348-A1F7A4B71319}" destId="{60283695-8292-42ED-9D32-FEEF4CC5F954}" srcOrd="3" destOrd="0" presId="urn:microsoft.com/office/officeart/2008/layout/VerticalCurvedList"/>
    <dgm:cxn modelId="{ECC52FE6-6B05-41D2-98CC-FED8DCBDD93B}" type="presParOf" srcId="{4FFAC748-B9D5-495E-82C0-2B3C946BCDB7}" destId="{F99CF352-7769-4428-A49A-1DF86E887D47}" srcOrd="1" destOrd="0" presId="urn:microsoft.com/office/officeart/2008/layout/VerticalCurvedList"/>
    <dgm:cxn modelId="{C8AB8A9D-5F6A-417C-80BE-266C9BD83BB9}" type="presParOf" srcId="{4FFAC748-B9D5-495E-82C0-2B3C946BCDB7}" destId="{F290BAFD-59C1-4969-A89D-A8A56D017FD2}" srcOrd="2" destOrd="0" presId="urn:microsoft.com/office/officeart/2008/layout/VerticalCurvedList"/>
    <dgm:cxn modelId="{07485365-54B7-4FE3-9015-4F5B81AF55D2}" type="presParOf" srcId="{F290BAFD-59C1-4969-A89D-A8A56D017FD2}" destId="{49F3E60B-CA9F-4F8B-A568-E5DCDA21B8F6}" srcOrd="0" destOrd="0" presId="urn:microsoft.com/office/officeart/2008/layout/VerticalCurvedList"/>
    <dgm:cxn modelId="{71391706-66AC-4E78-A885-B48C6837230A}" type="presParOf" srcId="{4FFAC748-B9D5-495E-82C0-2B3C946BCDB7}" destId="{455CDF3B-2DE2-4EB1-B9AA-6C9F3D8EC5EF}" srcOrd="3" destOrd="0" presId="urn:microsoft.com/office/officeart/2008/layout/VerticalCurvedList"/>
    <dgm:cxn modelId="{3266122C-E83F-40EC-BE23-5075FBD52E58}" type="presParOf" srcId="{4FFAC748-B9D5-495E-82C0-2B3C946BCDB7}" destId="{DC9D0F37-0FC4-4541-811A-D5E5117D8CB4}" srcOrd="4" destOrd="0" presId="urn:microsoft.com/office/officeart/2008/layout/VerticalCurvedList"/>
    <dgm:cxn modelId="{07240E31-0F91-4AAF-96F5-8C354FA9884E}" type="presParOf" srcId="{DC9D0F37-0FC4-4541-811A-D5E5117D8CB4}" destId="{DCC663BF-28DD-44D3-883D-1D871719C1FF}" srcOrd="0" destOrd="0" presId="urn:microsoft.com/office/officeart/2008/layout/VerticalCurvedList"/>
    <dgm:cxn modelId="{FA54BE17-5462-483D-9517-AA706397AB3D}" type="presParOf" srcId="{4FFAC748-B9D5-495E-82C0-2B3C946BCDB7}" destId="{C96CEFFE-F7AB-47E8-8327-DF1267D620C2}" srcOrd="5" destOrd="0" presId="urn:microsoft.com/office/officeart/2008/layout/VerticalCurvedList"/>
    <dgm:cxn modelId="{64D17A07-15A5-4A51-A432-1137763A344B}" type="presParOf" srcId="{4FFAC748-B9D5-495E-82C0-2B3C946BCDB7}" destId="{1889792B-4EC1-47EF-A0BE-5B89C01DE6C5}" srcOrd="6" destOrd="0" presId="urn:microsoft.com/office/officeart/2008/layout/VerticalCurvedList"/>
    <dgm:cxn modelId="{05E111CF-8520-4E0A-99E7-E9A2B89D42B8}" type="presParOf" srcId="{1889792B-4EC1-47EF-A0BE-5B89C01DE6C5}" destId="{37A5B8DF-16CA-4DDA-BF83-DC69768E23F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CA2B5-9CCD-482B-8AEE-59B101847056}">
      <dsp:nvSpPr>
        <dsp:cNvPr id="0" name=""/>
        <dsp:cNvSpPr/>
      </dsp:nvSpPr>
      <dsp:spPr>
        <a:xfrm>
          <a:off x="2581370" y="0"/>
          <a:ext cx="2323310" cy="232366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434D15-B9D0-46C7-A430-6FB516EDB75C}">
      <dsp:nvSpPr>
        <dsp:cNvPr id="0" name=""/>
        <dsp:cNvSpPr/>
      </dsp:nvSpPr>
      <dsp:spPr>
        <a:xfrm>
          <a:off x="2859881" y="358356"/>
          <a:ext cx="1756456" cy="1414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How a process of reform emerges in a country</a:t>
          </a:r>
          <a:endParaRPr lang="en-US" sz="1400" b="1" kern="1200" noProof="0" dirty="0"/>
        </a:p>
      </dsp:txBody>
      <dsp:txXfrm>
        <a:off x="2859881" y="358356"/>
        <a:ext cx="1756456" cy="1414204"/>
      </dsp:txXfrm>
    </dsp:sp>
    <dsp:sp modelId="{358178B9-8069-47FF-941A-139B909FED19}">
      <dsp:nvSpPr>
        <dsp:cNvPr id="0" name=""/>
        <dsp:cNvSpPr/>
      </dsp:nvSpPr>
      <dsp:spPr>
        <a:xfrm>
          <a:off x="1936079" y="1335117"/>
          <a:ext cx="2323310" cy="232366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5812304"/>
                <a:satOff val="-18573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3">
                <a:hueOff val="5812304"/>
                <a:satOff val="-18573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3">
                <a:hueOff val="5812304"/>
                <a:satOff val="-18573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5812304"/>
                <a:satOff val="-18573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AAE150-8958-42FC-86C3-CDE2574759B7}">
      <dsp:nvSpPr>
        <dsp:cNvPr id="0" name=""/>
        <dsp:cNvSpPr/>
      </dsp:nvSpPr>
      <dsp:spPr>
        <a:xfrm>
          <a:off x="2452224" y="2092500"/>
          <a:ext cx="1291018" cy="645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What forces are involved</a:t>
          </a:r>
          <a:endParaRPr lang="en-US" sz="1400" b="1" kern="1200" noProof="0" dirty="0"/>
        </a:p>
      </dsp:txBody>
      <dsp:txXfrm>
        <a:off x="2452224" y="2092500"/>
        <a:ext cx="1291018" cy="645354"/>
      </dsp:txXfrm>
    </dsp:sp>
    <dsp:sp modelId="{8E7C1E3F-FCAB-4E68-AF22-BC5C9580A1CA}">
      <dsp:nvSpPr>
        <dsp:cNvPr id="0" name=""/>
        <dsp:cNvSpPr/>
      </dsp:nvSpPr>
      <dsp:spPr>
        <a:xfrm>
          <a:off x="2746729" y="2830004"/>
          <a:ext cx="1996083" cy="199688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C6D045-08D1-456B-AA8A-5E4B23945B65}">
      <dsp:nvSpPr>
        <dsp:cNvPr id="0" name=""/>
        <dsp:cNvSpPr/>
      </dsp:nvSpPr>
      <dsp:spPr>
        <a:xfrm>
          <a:off x="3140530" y="3478800"/>
          <a:ext cx="1291018" cy="645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How these forces influence the outcome</a:t>
          </a:r>
          <a:endParaRPr lang="en-US" sz="1400" b="1" kern="1200" noProof="0" dirty="0"/>
        </a:p>
      </dsp:txBody>
      <dsp:txXfrm>
        <a:off x="3140530" y="3478800"/>
        <a:ext cx="1291018" cy="645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CA2B5-9CCD-482B-8AEE-59B101847056}">
      <dsp:nvSpPr>
        <dsp:cNvPr id="0" name=""/>
        <dsp:cNvSpPr/>
      </dsp:nvSpPr>
      <dsp:spPr>
        <a:xfrm>
          <a:off x="2617250" y="0"/>
          <a:ext cx="2323653" cy="232400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434D15-B9D0-46C7-A430-6FB516EDB75C}">
      <dsp:nvSpPr>
        <dsp:cNvPr id="0" name=""/>
        <dsp:cNvSpPr/>
      </dsp:nvSpPr>
      <dsp:spPr>
        <a:xfrm>
          <a:off x="3130854" y="839036"/>
          <a:ext cx="1291209" cy="645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/>
            <a:t>Translation of private sector practices </a:t>
          </a:r>
          <a:endParaRPr lang="en-US" sz="1200" b="1" kern="1200" noProof="0" dirty="0"/>
        </a:p>
      </dsp:txBody>
      <dsp:txXfrm>
        <a:off x="3130854" y="839036"/>
        <a:ext cx="1291209" cy="645450"/>
      </dsp:txXfrm>
    </dsp:sp>
    <dsp:sp modelId="{358178B9-8069-47FF-941A-139B909FED19}">
      <dsp:nvSpPr>
        <dsp:cNvPr id="0" name=""/>
        <dsp:cNvSpPr/>
      </dsp:nvSpPr>
      <dsp:spPr>
        <a:xfrm>
          <a:off x="1971864" y="1335314"/>
          <a:ext cx="2323653" cy="232400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5812304"/>
                <a:satOff val="-18573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3">
                <a:hueOff val="5812304"/>
                <a:satOff val="-18573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3">
                <a:hueOff val="5812304"/>
                <a:satOff val="-18573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5812304"/>
                <a:satOff val="-18573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AAE150-8958-42FC-86C3-CDE2574759B7}">
      <dsp:nvSpPr>
        <dsp:cNvPr id="0" name=""/>
        <dsp:cNvSpPr/>
      </dsp:nvSpPr>
      <dsp:spPr>
        <a:xfrm>
          <a:off x="3108447" y="3392339"/>
          <a:ext cx="1287568" cy="683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/>
            <a:t>Accrual accounting in public sector  as self-evident</a:t>
          </a:r>
          <a:endParaRPr lang="en-US" sz="1200" b="1" kern="1200" noProof="0" dirty="0"/>
        </a:p>
      </dsp:txBody>
      <dsp:txXfrm>
        <a:off x="3108447" y="3392339"/>
        <a:ext cx="1287568" cy="683802"/>
      </dsp:txXfrm>
    </dsp:sp>
    <dsp:sp modelId="{8E7C1E3F-FCAB-4E68-AF22-BC5C9580A1CA}">
      <dsp:nvSpPr>
        <dsp:cNvPr id="0" name=""/>
        <dsp:cNvSpPr/>
      </dsp:nvSpPr>
      <dsp:spPr>
        <a:xfrm>
          <a:off x="2782633" y="2830421"/>
          <a:ext cx="1996377" cy="199717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C6D045-08D1-456B-AA8A-5E4B23945B65}">
      <dsp:nvSpPr>
        <dsp:cNvPr id="0" name=""/>
        <dsp:cNvSpPr/>
      </dsp:nvSpPr>
      <dsp:spPr>
        <a:xfrm>
          <a:off x="2412587" y="2121525"/>
          <a:ext cx="1291209" cy="645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/>
            <a:t>Introduction</a:t>
          </a:r>
          <a:r>
            <a:rPr lang="en-US" sz="1200" b="1" kern="1200" baseline="0" noProof="0" dirty="0" smtClean="0"/>
            <a:t> of accrual accounting  as a neutral technique </a:t>
          </a:r>
          <a:endParaRPr lang="en-US" sz="1200" b="1" kern="1200" noProof="0" dirty="0"/>
        </a:p>
      </dsp:txBody>
      <dsp:txXfrm>
        <a:off x="2412587" y="2121525"/>
        <a:ext cx="1291209" cy="6454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26C24-AF3F-47B7-B8CA-E96600905AE4}">
      <dsp:nvSpPr>
        <dsp:cNvPr id="0" name=""/>
        <dsp:cNvSpPr/>
      </dsp:nvSpPr>
      <dsp:spPr>
        <a:xfrm>
          <a:off x="4675344" y="1944213"/>
          <a:ext cx="1550265" cy="58825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Ex-ante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Studies</a:t>
          </a:r>
          <a:endParaRPr lang="en-US" sz="1200" b="1" kern="1200" dirty="0"/>
        </a:p>
      </dsp:txBody>
      <dsp:txXfrm>
        <a:off x="4692573" y="1961442"/>
        <a:ext cx="1515807" cy="553798"/>
      </dsp:txXfrm>
    </dsp:sp>
    <dsp:sp modelId="{5BF00A9A-1E9F-49D1-9CA4-1BBE3304460A}">
      <dsp:nvSpPr>
        <dsp:cNvPr id="0" name=""/>
        <dsp:cNvSpPr/>
      </dsp:nvSpPr>
      <dsp:spPr>
        <a:xfrm>
          <a:off x="6403540" y="504060"/>
          <a:ext cx="1550265" cy="58825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Ex-post </a:t>
          </a:r>
          <a:r>
            <a:rPr lang="en-US" sz="1400" b="1" kern="1200" noProof="0" dirty="0" smtClean="0"/>
            <a:t>Studies</a:t>
          </a:r>
          <a:endParaRPr lang="en-US" sz="1400" b="1" kern="1200" noProof="0" dirty="0"/>
        </a:p>
      </dsp:txBody>
      <dsp:txXfrm>
        <a:off x="6420769" y="521289"/>
        <a:ext cx="1515807" cy="553798"/>
      </dsp:txXfrm>
    </dsp:sp>
    <dsp:sp modelId="{96C4202E-FCDB-45B2-9B84-0F94E470BF1B}">
      <dsp:nvSpPr>
        <dsp:cNvPr id="0" name=""/>
        <dsp:cNvSpPr/>
      </dsp:nvSpPr>
      <dsp:spPr>
        <a:xfrm>
          <a:off x="5368707" y="3660348"/>
          <a:ext cx="645943" cy="645943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D3AA76-D211-461F-AAF1-41A05F07E69B}">
      <dsp:nvSpPr>
        <dsp:cNvPr id="0" name=""/>
        <dsp:cNvSpPr/>
      </dsp:nvSpPr>
      <dsp:spPr>
        <a:xfrm rot="240000">
          <a:off x="4467736" y="3461850"/>
          <a:ext cx="3876846" cy="2710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91EAD4-B610-42CE-8377-FBB2E8677237}">
      <dsp:nvSpPr>
        <dsp:cNvPr id="0" name=""/>
        <dsp:cNvSpPr/>
      </dsp:nvSpPr>
      <dsp:spPr>
        <a:xfrm rot="240000">
          <a:off x="6426795" y="2789372"/>
          <a:ext cx="1546825" cy="7206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noProof="0" dirty="0"/>
        </a:p>
      </dsp:txBody>
      <dsp:txXfrm>
        <a:off x="6461975" y="2824552"/>
        <a:ext cx="1476465" cy="650302"/>
      </dsp:txXfrm>
    </dsp:sp>
    <dsp:sp modelId="{BEF98EEC-243E-442C-A9F0-62B59B18A631}">
      <dsp:nvSpPr>
        <dsp:cNvPr id="0" name=""/>
        <dsp:cNvSpPr/>
      </dsp:nvSpPr>
      <dsp:spPr>
        <a:xfrm rot="240000">
          <a:off x="6426787" y="1997289"/>
          <a:ext cx="1546825" cy="7206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baseline="0" noProof="0" dirty="0"/>
        </a:p>
      </dsp:txBody>
      <dsp:txXfrm>
        <a:off x="6461967" y="2032469"/>
        <a:ext cx="1476465" cy="650302"/>
      </dsp:txXfrm>
    </dsp:sp>
    <dsp:sp modelId="{ED93FB1E-82A7-4B1A-99FA-8B482D98D93B}">
      <dsp:nvSpPr>
        <dsp:cNvPr id="0" name=""/>
        <dsp:cNvSpPr/>
      </dsp:nvSpPr>
      <dsp:spPr>
        <a:xfrm rot="240000">
          <a:off x="6426795" y="1277208"/>
          <a:ext cx="1546825" cy="7206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6461975" y="1312388"/>
        <a:ext cx="1476465" cy="650302"/>
      </dsp:txXfrm>
    </dsp:sp>
    <dsp:sp modelId="{7DEC4926-A282-4890-996E-63AB7CEE1343}">
      <dsp:nvSpPr>
        <dsp:cNvPr id="0" name=""/>
        <dsp:cNvSpPr/>
      </dsp:nvSpPr>
      <dsp:spPr>
        <a:xfrm rot="240000">
          <a:off x="4698605" y="2645358"/>
          <a:ext cx="1546825" cy="7206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?</a:t>
          </a:r>
          <a:endParaRPr lang="en-US" sz="2500" kern="1200" dirty="0"/>
        </a:p>
      </dsp:txBody>
      <dsp:txXfrm>
        <a:off x="4733785" y="2680538"/>
        <a:ext cx="1476465" cy="6503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DBF88-7BF2-47E3-9C11-D7B394CE67B3}">
      <dsp:nvSpPr>
        <dsp:cNvPr id="0" name=""/>
        <dsp:cNvSpPr/>
      </dsp:nvSpPr>
      <dsp:spPr>
        <a:xfrm>
          <a:off x="2190945" y="371"/>
          <a:ext cx="2633584" cy="14473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noProof="0" dirty="0" smtClean="0"/>
            <a:t>Documentary  analysis</a:t>
          </a:r>
          <a:endParaRPr lang="en-US" sz="1800" b="1" kern="1200" noProof="0" dirty="0"/>
        </a:p>
      </dsp:txBody>
      <dsp:txXfrm>
        <a:off x="2190945" y="181286"/>
        <a:ext cx="2090840" cy="1085488"/>
      </dsp:txXfrm>
    </dsp:sp>
    <dsp:sp modelId="{D8398A53-1895-4E86-A196-79342B6AFD80}">
      <dsp:nvSpPr>
        <dsp:cNvPr id="0" name=""/>
        <dsp:cNvSpPr/>
      </dsp:nvSpPr>
      <dsp:spPr>
        <a:xfrm>
          <a:off x="743749" y="0"/>
          <a:ext cx="1447195" cy="14473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Macro-socio-logical study</a:t>
          </a:r>
          <a:endParaRPr lang="en-US" sz="1300" b="1" kern="1200" dirty="0"/>
        </a:p>
      </dsp:txBody>
      <dsp:txXfrm>
        <a:off x="955686" y="211955"/>
        <a:ext cx="1023321" cy="1023408"/>
      </dsp:txXfrm>
    </dsp:sp>
    <dsp:sp modelId="{9EF26880-E85A-4109-B086-88525C3786FF}">
      <dsp:nvSpPr>
        <dsp:cNvPr id="0" name=""/>
        <dsp:cNvSpPr/>
      </dsp:nvSpPr>
      <dsp:spPr>
        <a:xfrm>
          <a:off x="2190945" y="1592421"/>
          <a:ext cx="2633584" cy="14473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2771136"/>
            <a:satOff val="-53098"/>
            <a:lumOff val="-4485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12771136"/>
              <a:satOff val="-53098"/>
              <a:lumOff val="-44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noProof="0" dirty="0" smtClean="0"/>
            <a:t>Case study: Non –participant  observation</a:t>
          </a:r>
          <a:endParaRPr lang="en-US" sz="1600" b="1" kern="1200" noProof="0" dirty="0"/>
        </a:p>
      </dsp:txBody>
      <dsp:txXfrm>
        <a:off x="2190945" y="1773336"/>
        <a:ext cx="2090840" cy="1085488"/>
      </dsp:txXfrm>
    </dsp:sp>
    <dsp:sp modelId="{B315459F-3574-471C-B98C-7ED70FF1E206}">
      <dsp:nvSpPr>
        <dsp:cNvPr id="0" name=""/>
        <dsp:cNvSpPr/>
      </dsp:nvSpPr>
      <dsp:spPr>
        <a:xfrm>
          <a:off x="743749" y="1592421"/>
          <a:ext cx="1447195" cy="1447318"/>
        </a:xfrm>
        <a:prstGeom prst="ellipse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Micro socio-logical study</a:t>
          </a:r>
          <a:endParaRPr lang="en-US" sz="1300" b="1" kern="1200" dirty="0"/>
        </a:p>
      </dsp:txBody>
      <dsp:txXfrm>
        <a:off x="955686" y="1804376"/>
        <a:ext cx="1023321" cy="10234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CE636-F721-493A-92A8-E7433AAAD373}">
      <dsp:nvSpPr>
        <dsp:cNvPr id="0" name=""/>
        <dsp:cNvSpPr/>
      </dsp:nvSpPr>
      <dsp:spPr>
        <a:xfrm>
          <a:off x="-5471989" y="-837933"/>
          <a:ext cx="6516179" cy="6516179"/>
        </a:xfrm>
        <a:prstGeom prst="blockArc">
          <a:avLst>
            <a:gd name="adj1" fmla="val 18900000"/>
            <a:gd name="adj2" fmla="val 2700000"/>
            <a:gd name="adj3" fmla="val 331"/>
          </a:avLst>
        </a:pr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CF352-7769-4428-A49A-1DF86E887D47}">
      <dsp:nvSpPr>
        <dsp:cNvPr id="0" name=""/>
        <dsp:cNvSpPr/>
      </dsp:nvSpPr>
      <dsp:spPr>
        <a:xfrm>
          <a:off x="671835" y="484031"/>
          <a:ext cx="6750200" cy="96806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840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Understand the process of accrual accounting system implementation during the first stage of development. </a:t>
          </a:r>
          <a:endParaRPr lang="en-US" sz="1600" b="1" kern="1200" noProof="0" dirty="0"/>
        </a:p>
      </dsp:txBody>
      <dsp:txXfrm>
        <a:off x="671835" y="484031"/>
        <a:ext cx="6750200" cy="968062"/>
      </dsp:txXfrm>
    </dsp:sp>
    <dsp:sp modelId="{49F3E60B-CA9F-4F8B-A568-E5DCDA21B8F6}">
      <dsp:nvSpPr>
        <dsp:cNvPr id="0" name=""/>
        <dsp:cNvSpPr/>
      </dsp:nvSpPr>
      <dsp:spPr>
        <a:xfrm>
          <a:off x="66796" y="363023"/>
          <a:ext cx="1210077" cy="1210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55CDF3B-2DE2-4EB1-B9AA-6C9F3D8EC5EF}">
      <dsp:nvSpPr>
        <dsp:cNvPr id="0" name=""/>
        <dsp:cNvSpPr/>
      </dsp:nvSpPr>
      <dsp:spPr>
        <a:xfrm>
          <a:off x="1023725" y="1936124"/>
          <a:ext cx="6398309" cy="968062"/>
        </a:xfrm>
        <a:prstGeom prst="rect">
          <a:avLst/>
        </a:prstGeom>
        <a:gradFill rotWithShape="0">
          <a:gsLst>
            <a:gs pos="0">
              <a:schemeClr val="accent3">
                <a:hueOff val="5812304"/>
                <a:satOff val="-18573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3">
                <a:hueOff val="5812304"/>
                <a:satOff val="-18573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3">
                <a:hueOff val="5812304"/>
                <a:satOff val="-18573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5812304"/>
                <a:satOff val="-18573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5812304"/>
              <a:satOff val="-18573"/>
              <a:lumOff val="-4706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840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Illustrate how an accrual accounting system is introduced during an ongoing accounting reform. </a:t>
          </a:r>
          <a:endParaRPr lang="en-US" sz="1600" b="1" kern="1200" noProof="0" dirty="0"/>
        </a:p>
      </dsp:txBody>
      <dsp:txXfrm>
        <a:off x="1023725" y="1936124"/>
        <a:ext cx="6398309" cy="968062"/>
      </dsp:txXfrm>
    </dsp:sp>
    <dsp:sp modelId="{DCC663BF-28DD-44D3-883D-1D871719C1FF}">
      <dsp:nvSpPr>
        <dsp:cNvPr id="0" name=""/>
        <dsp:cNvSpPr/>
      </dsp:nvSpPr>
      <dsp:spPr>
        <a:xfrm>
          <a:off x="418686" y="1815117"/>
          <a:ext cx="1210077" cy="1210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96CEFFE-F7AB-47E8-8327-DF1267D620C2}">
      <dsp:nvSpPr>
        <dsp:cNvPr id="0" name=""/>
        <dsp:cNvSpPr/>
      </dsp:nvSpPr>
      <dsp:spPr>
        <a:xfrm>
          <a:off x="671835" y="3388218"/>
          <a:ext cx="6750200" cy="968062"/>
        </a:xfrm>
        <a:prstGeom prst="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840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noProof="0" dirty="0" smtClean="0"/>
            <a:t>Discuss the process in context with regional authorities. This offers unique evidence because intermediate level government has received little attention in comparison to local and national government</a:t>
          </a:r>
          <a:endParaRPr lang="en-US" sz="1300" b="1" kern="1200" noProof="0" dirty="0"/>
        </a:p>
      </dsp:txBody>
      <dsp:txXfrm>
        <a:off x="671835" y="3388218"/>
        <a:ext cx="6750200" cy="968062"/>
      </dsp:txXfrm>
    </dsp:sp>
    <dsp:sp modelId="{37A5B8DF-16CA-4DDA-BF83-DC69768E23F0}">
      <dsp:nvSpPr>
        <dsp:cNvPr id="0" name=""/>
        <dsp:cNvSpPr/>
      </dsp:nvSpPr>
      <dsp:spPr>
        <a:xfrm>
          <a:off x="66796" y="3267210"/>
          <a:ext cx="1210077" cy="1210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898DF-3F79-40F8-B8D0-E38C4B6436D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8F7E8-11C2-4664-AD61-09651283B0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4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76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61299-07FF-44CA-A86B-0B274F57F5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15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61299-07FF-44CA-A86B-0B274F57F5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15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55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12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63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45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689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b="0" i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 smtClean="0"/>
          </a:p>
          <a:p>
            <a:r>
              <a:rPr lang="en-US" b="0" i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61299-07FF-44CA-A86B-0B274F57F56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59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38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65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46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34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28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42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43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30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F7E8-11C2-4664-AD61-09651283B0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7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49C62C-1A95-43A8-B0CF-EE93453F8BBA}" type="datetime1">
              <a:rPr lang="en-US" smtClean="0"/>
              <a:t>6/19/2014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5C498-C53D-4347-9116-BF3FB4340A7A}" type="datetime1">
              <a:rPr lang="en-US" smtClean="0"/>
              <a:t>6/19/2014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07AAD7-0DC9-4FC5-9ECC-3B790C38A0E1}" type="datetime1">
              <a:rPr lang="en-US" smtClean="0"/>
              <a:t>6/19/2014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F8EAE-7252-407F-B702-48A1011A792C}" type="datetime1">
              <a:rPr lang="en-US" smtClean="0"/>
              <a:t>6/19/2014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08F5B-9BB9-4729-86F2-A23302A2826D}" type="datetime1">
              <a:rPr lang="en-US" smtClean="0"/>
              <a:t>6/19/2014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1422-3E89-427B-A854-C5B77F5E2B8E}" type="datetime1">
              <a:rPr lang="en-US" smtClean="0"/>
              <a:t>6/19/2014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9C040-F302-44CF-AFFA-7CAAA01FB7F8}" type="datetime1">
              <a:rPr lang="en-US" smtClean="0"/>
              <a:t>6/19/2014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F33C2-63D5-467F-A6E3-F38CE6945371}" type="datetime1">
              <a:rPr lang="en-US" smtClean="0"/>
              <a:t>6/19/2014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CB399-3D15-4E8E-A729-4E347C72320E}" type="datetime1">
              <a:rPr lang="en-US" smtClean="0"/>
              <a:t>6/19/2014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9DACF3-2693-4C96-A013-3F5D7FFB0461}" type="datetime1">
              <a:rPr lang="en-US" smtClean="0"/>
              <a:t>6/19/2014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7DCFA3-2C9E-4748-A6DE-6A02DE0967F2}" type="datetime1">
              <a:rPr lang="en-US" smtClean="0"/>
              <a:t>6/19/2014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817E4C-557A-455D-A92E-08C18E53E950}" type="datetime1">
              <a:rPr lang="en-US" smtClean="0"/>
              <a:t>6/19/2014</a:t>
            </a:fld>
            <a:endParaRPr lang="en-US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F0319F-7627-4C8C-A95A-7729599CC07A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43708" y="1196752"/>
            <a:ext cx="5544616" cy="1394381"/>
          </a:xfrm>
        </p:spPr>
        <p:txBody>
          <a:bodyPr>
            <a:noAutofit/>
          </a:bodyPr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Dipartimento </a:t>
            </a:r>
            <a:r>
              <a:rPr lang="it-IT" sz="1400" dirty="0">
                <a:solidFill>
                  <a:schemeClr val="tx1"/>
                </a:solidFill>
              </a:rPr>
              <a:t>di Studi e Ricerche Aziendali</a:t>
            </a:r>
            <a:br>
              <a:rPr lang="it-IT" sz="1400" dirty="0">
                <a:solidFill>
                  <a:schemeClr val="tx1"/>
                </a:solidFill>
              </a:rPr>
            </a:br>
            <a:r>
              <a:rPr lang="it-IT" sz="1400" dirty="0">
                <a:solidFill>
                  <a:schemeClr val="tx1"/>
                </a:solidFill>
              </a:rPr>
              <a:t>(Management &amp; Information Technology)</a:t>
            </a:r>
            <a:br>
              <a:rPr lang="it-IT" sz="1400" dirty="0">
                <a:solidFill>
                  <a:schemeClr val="tx1"/>
                </a:solidFill>
              </a:rPr>
            </a:br>
            <a:r>
              <a:rPr lang="it-IT" sz="1400" dirty="0">
                <a:solidFill>
                  <a:schemeClr val="tx1"/>
                </a:solidFill>
              </a:rPr>
              <a:t>Dottorato di ricerca in:</a:t>
            </a:r>
            <a:br>
              <a:rPr lang="it-IT" sz="1400" dirty="0">
                <a:solidFill>
                  <a:schemeClr val="tx1"/>
                </a:solidFill>
              </a:rPr>
            </a:br>
            <a:r>
              <a:rPr lang="it-IT" sz="1400" dirty="0">
                <a:solidFill>
                  <a:schemeClr val="tx1"/>
                </a:solidFill>
              </a:rPr>
              <a:t>“Economia e Direzione delle Aziende Pubbliche”</a:t>
            </a:r>
            <a:br>
              <a:rPr lang="it-IT" sz="1400" dirty="0">
                <a:solidFill>
                  <a:schemeClr val="tx1"/>
                </a:solidFill>
              </a:rPr>
            </a:br>
            <a:r>
              <a:rPr lang="it-IT" sz="1400" dirty="0">
                <a:solidFill>
                  <a:schemeClr val="tx1"/>
                </a:solidFill>
              </a:rPr>
              <a:t>XII Ciclo – (2010 - 2013</a:t>
            </a:r>
            <a:r>
              <a:rPr lang="it-IT" sz="1400" dirty="0" smtClean="0">
                <a:solidFill>
                  <a:schemeClr val="tx1"/>
                </a:solidFill>
              </a:rPr>
              <a:t>)</a:t>
            </a:r>
            <a:br>
              <a:rPr lang="it-IT" sz="1400" dirty="0" smtClean="0">
                <a:solidFill>
                  <a:schemeClr val="tx1"/>
                </a:solidFill>
              </a:rPr>
            </a:br>
            <a:r>
              <a:rPr lang="it-IT" sz="1400" dirty="0">
                <a:solidFill>
                  <a:schemeClr val="tx1"/>
                </a:solidFill>
              </a:rPr>
              <a:t/>
            </a:r>
            <a:br>
              <a:rPr lang="it-IT" sz="1400" dirty="0">
                <a:solidFill>
                  <a:schemeClr val="tx1"/>
                </a:solidFill>
              </a:rPr>
            </a:br>
            <a:r>
              <a:rPr lang="it-IT" sz="1400" dirty="0">
                <a:solidFill>
                  <a:schemeClr val="tx1"/>
                </a:solidFill>
              </a:rPr>
              <a:t>Settore scientifico disciplinare SECS-P07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248" y="5445224"/>
            <a:ext cx="3888432" cy="1296144"/>
          </a:xfrm>
        </p:spPr>
        <p:txBody>
          <a:bodyPr>
            <a:noAutofit/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Ph. D </a:t>
            </a:r>
            <a:r>
              <a:rPr lang="it-IT" sz="1800" b="1" dirty="0" smtClean="0">
                <a:solidFill>
                  <a:schemeClr val="tx1"/>
                </a:solidFill>
              </a:rPr>
              <a:t>Candidate</a:t>
            </a:r>
            <a:r>
              <a:rPr lang="it-IT" sz="1800" b="1" dirty="0">
                <a:solidFill>
                  <a:schemeClr val="tx1"/>
                </a:solidFill>
              </a:rPr>
              <a:t> </a:t>
            </a:r>
            <a:r>
              <a:rPr lang="it-IT" sz="1800" b="1" dirty="0" smtClean="0">
                <a:solidFill>
                  <a:schemeClr val="tx1"/>
                </a:solidFill>
              </a:rPr>
              <a:t>Adriana Bruno</a:t>
            </a:r>
          </a:p>
          <a:p>
            <a:pPr algn="ctr"/>
            <a:r>
              <a:rPr lang="it-IT" sz="1800" b="1" dirty="0" smtClean="0">
                <a:solidFill>
                  <a:schemeClr val="tx1"/>
                </a:solidFill>
              </a:rPr>
              <a:t>Università </a:t>
            </a:r>
            <a:r>
              <a:rPr lang="it-IT" sz="1800" b="1" dirty="0">
                <a:solidFill>
                  <a:schemeClr val="tx1"/>
                </a:solidFill>
              </a:rPr>
              <a:t>di </a:t>
            </a:r>
            <a:r>
              <a:rPr lang="it-IT" sz="1800" b="1" dirty="0" smtClean="0">
                <a:solidFill>
                  <a:schemeClr val="tx1"/>
                </a:solidFill>
              </a:rPr>
              <a:t>Salerno</a:t>
            </a:r>
          </a:p>
          <a:p>
            <a:pPr algn="ctr"/>
            <a:r>
              <a:rPr lang="it-IT" sz="1800" b="1" dirty="0">
                <a:solidFill>
                  <a:schemeClr val="tx1"/>
                </a:solidFill>
              </a:rPr>
              <a:t>abruno@unisa.it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Adry\Desktop\logo Saler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655" y="101048"/>
            <a:ext cx="890722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456340" y="339778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construction of an new accrual </a:t>
            </a:r>
            <a:r>
              <a:rPr lang="en-US" sz="2400" b="1" dirty="0" smtClean="0"/>
              <a:t>accounting system</a:t>
            </a:r>
          </a:p>
          <a:p>
            <a:pPr algn="ctr"/>
            <a:r>
              <a:rPr lang="en-US" sz="2400" b="1" dirty="0" smtClean="0"/>
              <a:t>Evidence </a:t>
            </a:r>
            <a:r>
              <a:rPr lang="en-US" sz="2400" b="1" dirty="0"/>
              <a:t>from laboratory life: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Campania </a:t>
            </a:r>
            <a:r>
              <a:rPr lang="en-US" sz="2400" b="1" dirty="0"/>
              <a:t>region</a:t>
            </a:r>
            <a:endParaRPr lang="en-US" sz="24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4740816" y="5551160"/>
            <a:ext cx="4403184" cy="1296144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Supervisors: </a:t>
            </a:r>
            <a:r>
              <a:rPr lang="en-US" sz="1800" b="1" dirty="0">
                <a:solidFill>
                  <a:schemeClr val="tx1"/>
                </a:solidFill>
              </a:rPr>
              <a:t>Francesca Manes Rossi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        </a:t>
            </a:r>
            <a:r>
              <a:rPr lang="en-US" sz="1800" b="1" dirty="0">
                <a:solidFill>
                  <a:schemeClr val="tx1"/>
                </a:solidFill>
              </a:rPr>
              <a:t>Irvine Lapsley </a:t>
            </a:r>
          </a:p>
        </p:txBody>
      </p:sp>
    </p:spTree>
    <p:extLst>
      <p:ext uri="{BB962C8B-B14F-4D97-AF65-F5344CB8AC3E}">
        <p14:creationId xmlns:p14="http://schemas.microsoft.com/office/powerpoint/2010/main" val="14340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353094" y="2093364"/>
            <a:ext cx="4824536" cy="883841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olo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8229600" cy="735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Adopted theory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449627" y="1329591"/>
            <a:ext cx="4566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chemeClr val="bg1"/>
              </a:solidFill>
            </a:endParaRPr>
          </a:p>
          <a:p>
            <a:pPr algn="ctr"/>
            <a:endParaRPr lang="en-US" sz="1600" b="1" i="1" dirty="0" smtClean="0">
              <a:solidFill>
                <a:schemeClr val="bg1"/>
              </a:solidFill>
            </a:endParaRPr>
          </a:p>
          <a:p>
            <a:pPr algn="ctr"/>
            <a:endParaRPr lang="en-US" sz="1600" b="1" i="1" dirty="0">
              <a:solidFill>
                <a:schemeClr val="bg1"/>
              </a:solidFill>
            </a:endParaRPr>
          </a:p>
          <a:p>
            <a:pPr algn="ctr"/>
            <a:endParaRPr lang="en-US" sz="16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i="1" dirty="0" smtClean="0">
                <a:solidFill>
                  <a:schemeClr val="bg1"/>
                </a:solidFill>
              </a:rPr>
              <a:t>How </a:t>
            </a:r>
            <a:r>
              <a:rPr lang="en-US" sz="1600" b="1" i="1" dirty="0">
                <a:solidFill>
                  <a:schemeClr val="bg1"/>
                </a:solidFill>
              </a:rPr>
              <a:t>the black box come into being? </a:t>
            </a:r>
            <a:endParaRPr lang="it-IT" sz="1600" b="1" i="1" spc="-1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it-IT" sz="1600" b="1" i="1" spc="-1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1600" b="1" i="1" dirty="0" smtClean="0">
                <a:solidFill>
                  <a:schemeClr val="bg1"/>
                </a:solidFill>
              </a:rPr>
              <a:t>(</a:t>
            </a:r>
            <a:r>
              <a:rPr lang="en-US" sz="1600" b="1" i="1" dirty="0" err="1" smtClean="0">
                <a:solidFill>
                  <a:schemeClr val="bg1"/>
                </a:solidFill>
              </a:rPr>
              <a:t>Latour</a:t>
            </a:r>
            <a:r>
              <a:rPr lang="en-US" sz="1600" b="1" i="1" dirty="0" smtClean="0">
                <a:solidFill>
                  <a:schemeClr val="bg1"/>
                </a:solidFill>
              </a:rPr>
              <a:t> 1987</a:t>
            </a:r>
            <a:r>
              <a:rPr lang="it-IT" sz="1600" b="1" i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Cubo 3"/>
          <p:cNvSpPr/>
          <p:nvPr/>
        </p:nvSpPr>
        <p:spPr>
          <a:xfrm>
            <a:off x="968300" y="1982867"/>
            <a:ext cx="910540" cy="91638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 descr="C:\Users\Adry\Desktop\Giano Immag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580" y="3141589"/>
            <a:ext cx="2245791" cy="21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sellaDiTesto 26"/>
          <p:cNvSpPr txBox="1"/>
          <p:nvPr/>
        </p:nvSpPr>
        <p:spPr>
          <a:xfrm>
            <a:off x="844311" y="3135382"/>
            <a:ext cx="160531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made</a:t>
            </a:r>
            <a:endParaRPr lang="en-US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7177630" y="3160741"/>
            <a:ext cx="152995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in the Making</a:t>
            </a:r>
            <a:endParaRPr lang="en-US" dirty="0"/>
          </a:p>
        </p:txBody>
      </p:sp>
      <p:sp>
        <p:nvSpPr>
          <p:cNvPr id="29" name="Rettangolo 28"/>
          <p:cNvSpPr/>
          <p:nvPr/>
        </p:nvSpPr>
        <p:spPr>
          <a:xfrm>
            <a:off x="2486554" y="3091363"/>
            <a:ext cx="4670387" cy="2249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arrotondato 5"/>
          <p:cNvSpPr/>
          <p:nvPr/>
        </p:nvSpPr>
        <p:spPr>
          <a:xfrm>
            <a:off x="2043839" y="1281552"/>
            <a:ext cx="5328592" cy="701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2449627" y="1447676"/>
            <a:ext cx="4657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creation of Science and Technology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915816" y="6003329"/>
            <a:ext cx="2448272" cy="369332"/>
          </a:xfrm>
          <a:prstGeom prst="rect">
            <a:avLst/>
          </a:prstGeom>
          <a:solidFill>
            <a:srgbClr val="39639D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Critical perspective </a:t>
            </a:r>
          </a:p>
        </p:txBody>
      </p:sp>
      <p:sp>
        <p:nvSpPr>
          <p:cNvPr id="41" name="Rettangolo arrotondato 40"/>
          <p:cNvSpPr/>
          <p:nvPr/>
        </p:nvSpPr>
        <p:spPr>
          <a:xfrm>
            <a:off x="5536941" y="5647995"/>
            <a:ext cx="1620000" cy="1080000"/>
          </a:xfrm>
          <a:prstGeom prst="roundRect">
            <a:avLst/>
          </a:prstGeom>
          <a:solidFill>
            <a:schemeClr val="accent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Science </a:t>
            </a:r>
            <a:endParaRPr lang="it-IT" b="1" dirty="0" smtClean="0">
              <a:solidFill>
                <a:schemeClr val="bg1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In</a:t>
            </a: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Action </a:t>
            </a:r>
          </a:p>
        </p:txBody>
      </p:sp>
    </p:spTree>
    <p:extLst>
      <p:ext uri="{BB962C8B-B14F-4D97-AF65-F5344CB8AC3E}">
        <p14:creationId xmlns:p14="http://schemas.microsoft.com/office/powerpoint/2010/main" val="43327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27" grpId="0" animBg="1"/>
      <p:bldP spid="28" grpId="0" animBg="1"/>
      <p:bldP spid="29" grpId="0" animBg="1"/>
      <p:bldP spid="6" grpId="0" animBg="1"/>
      <p:bldP spid="23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851839" y="998446"/>
            <a:ext cx="4824536" cy="883841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olo 1"/>
          <p:cNvSpPr txBox="1">
            <a:spLocks noGrp="1"/>
          </p:cNvSpPr>
          <p:nvPr>
            <p:ph type="title"/>
          </p:nvPr>
        </p:nvSpPr>
        <p:spPr>
          <a:xfrm>
            <a:off x="20080" y="12778"/>
            <a:ext cx="8229600" cy="735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Adopted theory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980713" y="836712"/>
            <a:ext cx="45667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chemeClr val="bg1"/>
              </a:solidFill>
            </a:endParaRPr>
          </a:p>
          <a:p>
            <a:pPr algn="ctr"/>
            <a:endParaRPr lang="en-US" sz="1600" b="1" i="1" dirty="0" smtClean="0">
              <a:solidFill>
                <a:schemeClr val="bg1"/>
              </a:solidFill>
            </a:endParaRPr>
          </a:p>
          <a:p>
            <a:pPr algn="ctr"/>
            <a:endParaRPr lang="en-US" sz="1600" b="1" i="1" dirty="0">
              <a:solidFill>
                <a:schemeClr val="bg1"/>
              </a:solidFill>
            </a:endParaRPr>
          </a:p>
          <a:p>
            <a:pPr algn="ctr"/>
            <a:endParaRPr lang="en-US" sz="1600" b="1" i="1" dirty="0" smtClean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987824" y="58052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b="1" dirty="0">
                <a:solidFill>
                  <a:schemeClr val="bg1"/>
                </a:solidFill>
              </a:rPr>
              <a:t>Document as Blueprint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b="1" dirty="0">
                <a:solidFill>
                  <a:schemeClr val="bg1"/>
                </a:solidFill>
              </a:rPr>
              <a:t>Technical Texts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115124" y="1052155"/>
            <a:ext cx="4441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Accrual accounting translation as a construction of a new technology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40580"/>
            <a:ext cx="7120452" cy="441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e 8"/>
          <p:cNvSpPr/>
          <p:nvPr/>
        </p:nvSpPr>
        <p:spPr>
          <a:xfrm>
            <a:off x="6701729" y="5156128"/>
            <a:ext cx="1727685" cy="1298272"/>
          </a:xfrm>
          <a:prstGeom prst="ellipse">
            <a:avLst/>
          </a:prstGeom>
          <a:solidFill>
            <a:schemeClr val="accent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6812322" y="5543654"/>
            <a:ext cx="1506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Arena in </a:t>
            </a:r>
            <a:r>
              <a:rPr lang="en-US" sz="1400" b="1" dirty="0" smtClean="0">
                <a:solidFill>
                  <a:schemeClr val="bg1"/>
                </a:solidFill>
              </a:rPr>
              <a:t>Policy-making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6790659" y="2582635"/>
            <a:ext cx="1766883" cy="1428099"/>
          </a:xfrm>
          <a:prstGeom prst="ellipse">
            <a:avLst/>
          </a:prstGeom>
          <a:solidFill>
            <a:srgbClr val="39639D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6821307" y="2888741"/>
            <a:ext cx="17609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Collective </a:t>
            </a:r>
            <a:r>
              <a:rPr lang="en-US" sz="1400" b="1" dirty="0">
                <a:solidFill>
                  <a:schemeClr val="bg1"/>
                </a:solidFill>
              </a:rPr>
              <a:t>c</a:t>
            </a:r>
            <a:r>
              <a:rPr lang="en-US" sz="1400" b="1" dirty="0" smtClean="0">
                <a:solidFill>
                  <a:schemeClr val="bg1"/>
                </a:solidFill>
              </a:rPr>
              <a:t>ontroversy Laboratory life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 rot="16200000">
            <a:off x="5641464" y="2914398"/>
            <a:ext cx="1475656" cy="76457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ccia in giù 15"/>
          <p:cNvSpPr/>
          <p:nvPr/>
        </p:nvSpPr>
        <p:spPr>
          <a:xfrm rot="16200000">
            <a:off x="5575186" y="5444153"/>
            <a:ext cx="1475656" cy="76457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708" y="1071131"/>
            <a:ext cx="1296145" cy="101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77" y="918320"/>
            <a:ext cx="1206989" cy="98527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750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arrotondato 9"/>
          <p:cNvSpPr/>
          <p:nvPr/>
        </p:nvSpPr>
        <p:spPr>
          <a:xfrm>
            <a:off x="5040052" y="1768939"/>
            <a:ext cx="3528392" cy="1481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12</a:t>
            </a:fld>
            <a:endParaRPr lang="en-US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sz="4000" spc="-100" dirty="0"/>
              <a:t>Methodology</a:t>
            </a: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393795634"/>
              </p:ext>
            </p:extLst>
          </p:nvPr>
        </p:nvGraphicFramePr>
        <p:xfrm>
          <a:off x="0" y="1872940"/>
          <a:ext cx="5568280" cy="304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ttangolo arrotondato 6"/>
          <p:cNvSpPr/>
          <p:nvPr/>
        </p:nvSpPr>
        <p:spPr>
          <a:xfrm>
            <a:off x="5051559" y="3476778"/>
            <a:ext cx="3528392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 construction of fact</a:t>
            </a:r>
            <a:r>
              <a:rPr lang="en-US" sz="1600" dirty="0" smtClean="0"/>
              <a:t>::  controversies between actors involved in developing a new public sector accounting system</a:t>
            </a:r>
            <a:endParaRPr lang="en-US" sz="16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076056" y="2047876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Policy as a blueprint: </a:t>
            </a:r>
            <a:r>
              <a:rPr lang="en-US" b="1" dirty="0" smtClean="0">
                <a:solidFill>
                  <a:schemeClr val="bg1"/>
                </a:solidFill>
              </a:rPr>
              <a:t>Logical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text </a:t>
            </a:r>
            <a:r>
              <a:rPr lang="en-US" b="1" dirty="0" smtClean="0">
                <a:solidFill>
                  <a:schemeClr val="bg1"/>
                </a:solidFill>
              </a:rPr>
              <a:t>analysis</a:t>
            </a:r>
            <a:r>
              <a:rPr lang="en-US" dirty="0" smtClean="0">
                <a:solidFill>
                  <a:schemeClr val="bg1"/>
                </a:solidFill>
              </a:rPr>
              <a:t>, the </a:t>
            </a:r>
            <a:r>
              <a:rPr lang="en-US" dirty="0">
                <a:solidFill>
                  <a:schemeClr val="bg1"/>
                </a:solidFill>
              </a:rPr>
              <a:t>fortification tactics of </a:t>
            </a:r>
            <a:r>
              <a:rPr lang="en-US" dirty="0" smtClean="0">
                <a:solidFill>
                  <a:schemeClr val="bg1"/>
                </a:solidFill>
              </a:rPr>
              <a:t>texts. </a:t>
            </a:r>
            <a:r>
              <a:rPr lang="it-IT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40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Graphic spid="5" grpId="0">
        <p:bldAsOne/>
      </p:bldGraphic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107504" y="2348880"/>
            <a:ext cx="2520280" cy="1146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ttangolo 3"/>
          <p:cNvSpPr/>
          <p:nvPr/>
        </p:nvSpPr>
        <p:spPr>
          <a:xfrm>
            <a:off x="2880000" y="2641133"/>
            <a:ext cx="18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880000" y="1260000"/>
            <a:ext cx="180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ttangolo 5"/>
          <p:cNvSpPr/>
          <p:nvPr/>
        </p:nvSpPr>
        <p:spPr>
          <a:xfrm>
            <a:off x="2880000" y="4250840"/>
            <a:ext cx="180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880000" y="5704810"/>
            <a:ext cx="180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mbo 8"/>
          <p:cNvSpPr/>
          <p:nvPr/>
        </p:nvSpPr>
        <p:spPr>
          <a:xfrm>
            <a:off x="3546000" y="1916832"/>
            <a:ext cx="468000" cy="468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mbo 10"/>
          <p:cNvSpPr/>
          <p:nvPr/>
        </p:nvSpPr>
        <p:spPr>
          <a:xfrm>
            <a:off x="3546000" y="3495858"/>
            <a:ext cx="468000" cy="468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mbo 11"/>
          <p:cNvSpPr/>
          <p:nvPr/>
        </p:nvSpPr>
        <p:spPr>
          <a:xfrm>
            <a:off x="3546000" y="4907992"/>
            <a:ext cx="468000" cy="468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Connettore 1 13"/>
          <p:cNvCxnSpPr/>
          <p:nvPr/>
        </p:nvCxnSpPr>
        <p:spPr>
          <a:xfrm>
            <a:off x="3780000" y="1620000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3779912" y="2348880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3776290" y="3181133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3773999" y="3963858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3787855" y="4625442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3787855" y="5375992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3063280" y="22020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2987824" y="1260000"/>
            <a:ext cx="1589036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STACKING </a:t>
            </a:r>
          </a:p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2737319" y="2653644"/>
            <a:ext cx="22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STAGING and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FRAMING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2996701" y="4266545"/>
            <a:ext cx="16832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CAPTATION </a:t>
            </a:r>
            <a:r>
              <a:rPr lang="it-IT" sz="1600" dirty="0" smtClean="0"/>
              <a:t> </a:t>
            </a:r>
            <a:endParaRPr lang="en-US" sz="1600" dirty="0"/>
          </a:p>
        </p:txBody>
      </p:sp>
      <p:cxnSp>
        <p:nvCxnSpPr>
          <p:cNvPr id="34" name="Connettore 2 33"/>
          <p:cNvCxnSpPr/>
          <p:nvPr/>
        </p:nvCxnSpPr>
        <p:spPr>
          <a:xfrm>
            <a:off x="4680000" y="2911133"/>
            <a:ext cx="108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4680000" y="4435822"/>
            <a:ext cx="108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2810725" y="5795208"/>
            <a:ext cx="1935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LOGICAL TEXT</a:t>
            </a: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(i.e. blueprint) 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ttangolo arrotondato 36"/>
          <p:cNvSpPr/>
          <p:nvPr/>
        </p:nvSpPr>
        <p:spPr>
          <a:xfrm>
            <a:off x="5742055" y="918759"/>
            <a:ext cx="3023369" cy="10800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ttore 2 37"/>
          <p:cNvCxnSpPr/>
          <p:nvPr/>
        </p:nvCxnSpPr>
        <p:spPr>
          <a:xfrm>
            <a:off x="4680000" y="1440000"/>
            <a:ext cx="1062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tangolo arrotondato 38"/>
          <p:cNvSpPr/>
          <p:nvPr/>
        </p:nvSpPr>
        <p:spPr>
          <a:xfrm>
            <a:off x="5760000" y="2382040"/>
            <a:ext cx="3024000" cy="10800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ttangolo arrotondato 39"/>
          <p:cNvSpPr/>
          <p:nvPr/>
        </p:nvSpPr>
        <p:spPr>
          <a:xfrm>
            <a:off x="5760000" y="3894583"/>
            <a:ext cx="3024000" cy="10800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sellaDiTesto 45"/>
          <p:cNvSpPr txBox="1"/>
          <p:nvPr/>
        </p:nvSpPr>
        <p:spPr>
          <a:xfrm>
            <a:off x="5886080" y="4107858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aking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difficult for the reader to go in other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directions.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760000" y="1024501"/>
            <a:ext cx="306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layer (sentences, paragraphs, concepts ) should be carefully stacked to avoid gaps.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704580" y="2520355"/>
            <a:ext cx="3131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convince the future adopter of a technology, including technical elements, as table, example. </a:t>
            </a:r>
          </a:p>
        </p:txBody>
      </p:sp>
      <p:sp>
        <p:nvSpPr>
          <p:cNvPr id="30" name="Titolo 1"/>
          <p:cNvSpPr txBox="1">
            <a:spLocks/>
          </p:cNvSpPr>
          <p:nvPr/>
        </p:nvSpPr>
        <p:spPr>
          <a:xfrm>
            <a:off x="0" y="232756"/>
            <a:ext cx="8229600" cy="630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Policy as a blueprint</a:t>
            </a:r>
            <a:endParaRPr lang="en-US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534760"/>
            <a:ext cx="2520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 b="1" dirty="0" smtClean="0">
                <a:solidFill>
                  <a:schemeClr val="bg1"/>
                </a:solidFill>
              </a:rPr>
              <a:t>Policy Document as Blueprint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b="1" dirty="0" smtClean="0">
                <a:solidFill>
                  <a:schemeClr val="bg1"/>
                </a:solidFill>
              </a:rPr>
              <a:t>Technical Texts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9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2" grpId="0" animBg="1"/>
      <p:bldP spid="24" grpId="0"/>
      <p:bldP spid="27" grpId="0"/>
      <p:bldP spid="29" grpId="0"/>
      <p:bldP spid="36" grpId="0"/>
      <p:bldP spid="37" grpId="0" animBg="1"/>
      <p:bldP spid="39" grpId="0" animBg="1"/>
      <p:bldP spid="40" grpId="0" animBg="1"/>
      <p:bldP spid="46" grpId="0"/>
      <p:bldP spid="3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179512" y="1194209"/>
            <a:ext cx="8548228" cy="1008112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/>
          <p:nvPr/>
        </p:nvSpPr>
        <p:spPr>
          <a:xfrm>
            <a:off x="1161768" y="2690910"/>
            <a:ext cx="1718232" cy="2616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First draft of the text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1448519" y="3402353"/>
            <a:ext cx="1171185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Approval </a:t>
            </a:r>
            <a:endParaRPr lang="en-US" sz="1100" b="1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1405429" y="260648"/>
            <a:ext cx="6524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Results: Non linearity in the decision path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779414" y="3900812"/>
            <a:ext cx="2294871" cy="716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The Text is </a:t>
            </a:r>
            <a:r>
              <a:rPr lang="en-US" sz="1100" b="1" dirty="0"/>
              <a:t>evasive on crucial </a:t>
            </a:r>
            <a:r>
              <a:rPr lang="en-US" sz="1100" b="1" dirty="0" smtClean="0"/>
              <a:t>points</a:t>
            </a:r>
            <a:r>
              <a:rPr lang="en-US" sz="1100" dirty="0" smtClean="0"/>
              <a:t>; </a:t>
            </a:r>
            <a:r>
              <a:rPr lang="en-US" sz="1100" b="1" dirty="0" smtClean="0"/>
              <a:t>ambiguity </a:t>
            </a:r>
            <a:r>
              <a:rPr lang="en-US" sz="1100" b="1" dirty="0"/>
              <a:t>about the mandatory </a:t>
            </a:r>
            <a:r>
              <a:rPr lang="en-US" sz="1100" b="1" dirty="0" smtClean="0"/>
              <a:t>nature of accrual accounting system. </a:t>
            </a:r>
            <a:endParaRPr lang="en-US" sz="1100" dirty="0" smtClean="0"/>
          </a:p>
          <a:p>
            <a:pPr algn="ctr"/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175197" y="1583642"/>
            <a:ext cx="5902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Act </a:t>
            </a:r>
          </a:p>
          <a:p>
            <a:pPr algn="ctr"/>
            <a:r>
              <a:rPr lang="en-US" sz="1600" b="1" dirty="0" smtClean="0"/>
              <a:t>339</a:t>
            </a:r>
            <a:endParaRPr lang="en-US" sz="1600" b="1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7452319" y="1447442"/>
            <a:ext cx="100811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Decree </a:t>
            </a:r>
          </a:p>
          <a:p>
            <a:pPr algn="ctr"/>
            <a:r>
              <a:rPr lang="en-US" sz="1600" b="1" dirty="0" smtClean="0"/>
              <a:t>118</a:t>
            </a:r>
            <a:endParaRPr lang="en-US" sz="1600" b="1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4733380" y="6145401"/>
            <a:ext cx="24666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i="1" dirty="0"/>
              <a:t>the text </a:t>
            </a:r>
            <a:r>
              <a:rPr lang="en-US" sz="1200" b="1" i="1" dirty="0" smtClean="0"/>
              <a:t>is launched </a:t>
            </a:r>
            <a:r>
              <a:rPr lang="en-US" sz="1200" b="1" i="1" dirty="0"/>
              <a:t>by the Ministry </a:t>
            </a:r>
            <a:r>
              <a:rPr lang="en-US" sz="1200" b="1" i="1" dirty="0" smtClean="0"/>
              <a:t>without any modifications  </a:t>
            </a:r>
            <a:endParaRPr lang="en-US" sz="1200" b="1" i="1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2926849" y="4653970"/>
            <a:ext cx="312204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the  accrual basis of accounting</a:t>
            </a:r>
            <a:r>
              <a:rPr lang="en-US" sz="1200" i="1" dirty="0" smtClean="0"/>
              <a:t>, </a:t>
            </a:r>
            <a:r>
              <a:rPr lang="en-US" sz="1200" b="1" i="1" dirty="0" smtClean="0"/>
              <a:t>is formulated in terms lexically confused and there is lack of logical consistency. </a:t>
            </a:r>
            <a:endParaRPr lang="en-US" sz="12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3179312" y="1370498"/>
            <a:ext cx="2307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INPUT= DECISION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720000" y="720000"/>
            <a:ext cx="108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January</a:t>
            </a:r>
          </a:p>
        </p:txBody>
      </p:sp>
      <p:sp>
        <p:nvSpPr>
          <p:cNvPr id="47" name="CasellaDiTesto 46"/>
          <p:cNvSpPr txBox="1"/>
          <p:nvPr/>
        </p:nvSpPr>
        <p:spPr>
          <a:xfrm>
            <a:off x="2880000" y="720000"/>
            <a:ext cx="108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May</a:t>
            </a:r>
          </a:p>
        </p:txBody>
      </p:sp>
      <p:sp>
        <p:nvSpPr>
          <p:cNvPr id="49" name="CasellaDiTesto 48"/>
          <p:cNvSpPr txBox="1"/>
          <p:nvPr/>
        </p:nvSpPr>
        <p:spPr>
          <a:xfrm>
            <a:off x="1800000" y="720000"/>
            <a:ext cx="108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March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4320000" y="720000"/>
            <a:ext cx="10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June</a:t>
            </a:r>
          </a:p>
        </p:txBody>
      </p:sp>
      <p:sp>
        <p:nvSpPr>
          <p:cNvPr id="57" name="CasellaDiTesto 56"/>
          <p:cNvSpPr txBox="1"/>
          <p:nvPr/>
        </p:nvSpPr>
        <p:spPr>
          <a:xfrm>
            <a:off x="7200000" y="720000"/>
            <a:ext cx="1527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December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142556" y="2367745"/>
            <a:ext cx="1012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Ministry of Economy and finance </a:t>
            </a:r>
          </a:p>
        </p:txBody>
      </p:sp>
      <p:cxnSp>
        <p:nvCxnSpPr>
          <p:cNvPr id="64" name="Connettore 1 63"/>
          <p:cNvCxnSpPr/>
          <p:nvPr/>
        </p:nvCxnSpPr>
        <p:spPr>
          <a:xfrm flipV="1">
            <a:off x="216000" y="3168000"/>
            <a:ext cx="79200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/>
          <p:cNvSpPr txBox="1"/>
          <p:nvPr/>
        </p:nvSpPr>
        <p:spPr>
          <a:xfrm>
            <a:off x="82286" y="3138301"/>
            <a:ext cx="1123227" cy="693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United conference State-Regions</a:t>
            </a:r>
          </a:p>
          <a:p>
            <a:endParaRPr lang="en-US" dirty="0"/>
          </a:p>
        </p:txBody>
      </p:sp>
      <p:cxnSp>
        <p:nvCxnSpPr>
          <p:cNvPr id="68" name="Connettore 1 67"/>
          <p:cNvCxnSpPr/>
          <p:nvPr/>
        </p:nvCxnSpPr>
        <p:spPr>
          <a:xfrm flipV="1">
            <a:off x="216000" y="3888000"/>
            <a:ext cx="79200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ttangolo 68"/>
          <p:cNvSpPr/>
          <p:nvPr/>
        </p:nvSpPr>
        <p:spPr>
          <a:xfrm>
            <a:off x="191409" y="4000687"/>
            <a:ext cx="1226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Committee for </a:t>
            </a:r>
            <a:endParaRPr lang="en-US" sz="1200" dirty="0" smtClean="0"/>
          </a:p>
          <a:p>
            <a:pPr algn="ctr"/>
            <a:r>
              <a:rPr lang="en-US" sz="1200" dirty="0" smtClean="0"/>
              <a:t>fiscal </a:t>
            </a:r>
            <a:r>
              <a:rPr lang="en-US" sz="1200" dirty="0"/>
              <a:t>federalism </a:t>
            </a:r>
          </a:p>
        </p:txBody>
      </p:sp>
      <p:cxnSp>
        <p:nvCxnSpPr>
          <p:cNvPr id="70" name="Connettore 1 69"/>
          <p:cNvCxnSpPr/>
          <p:nvPr/>
        </p:nvCxnSpPr>
        <p:spPr>
          <a:xfrm flipV="1">
            <a:off x="216000" y="4608000"/>
            <a:ext cx="79200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ttangolo 70"/>
          <p:cNvSpPr/>
          <p:nvPr/>
        </p:nvSpPr>
        <p:spPr>
          <a:xfrm>
            <a:off x="4138512" y="3888000"/>
            <a:ext cx="306148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i="1" dirty="0"/>
              <a:t>in order to </a:t>
            </a:r>
            <a:r>
              <a:rPr lang="en-US" sz="1200" b="1" i="1" dirty="0"/>
              <a:t>a better quality of  text</a:t>
            </a:r>
            <a:r>
              <a:rPr lang="en-US" sz="1200" i="1" dirty="0"/>
              <a:t>, the government should carry out  a </a:t>
            </a:r>
            <a:r>
              <a:rPr lang="en-US" sz="1200" b="1" i="1" dirty="0"/>
              <a:t>formal review of the overall  scheme</a:t>
            </a:r>
            <a:endParaRPr lang="en-US" sz="1200" dirty="0"/>
          </a:p>
        </p:txBody>
      </p:sp>
      <p:sp>
        <p:nvSpPr>
          <p:cNvPr id="72" name="Rettangolo 71"/>
          <p:cNvSpPr/>
          <p:nvPr/>
        </p:nvSpPr>
        <p:spPr>
          <a:xfrm>
            <a:off x="216000" y="4777408"/>
            <a:ext cx="1150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Supreme Audit </a:t>
            </a:r>
            <a:endParaRPr lang="en-US" sz="1200" dirty="0" smtClean="0"/>
          </a:p>
          <a:p>
            <a:pPr algn="ctr"/>
            <a:r>
              <a:rPr lang="en-US" sz="1200" dirty="0" smtClean="0"/>
              <a:t>of </a:t>
            </a:r>
            <a:r>
              <a:rPr lang="en-US" sz="1200" dirty="0"/>
              <a:t>Account </a:t>
            </a:r>
          </a:p>
        </p:txBody>
      </p:sp>
      <p:cxnSp>
        <p:nvCxnSpPr>
          <p:cNvPr id="73" name="Connettore 1 72"/>
          <p:cNvCxnSpPr/>
          <p:nvPr/>
        </p:nvCxnSpPr>
        <p:spPr>
          <a:xfrm flipV="1">
            <a:off x="216000" y="5328000"/>
            <a:ext cx="79200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sellaDiTesto 73"/>
          <p:cNvSpPr txBox="1"/>
          <p:nvPr/>
        </p:nvSpPr>
        <p:spPr>
          <a:xfrm>
            <a:off x="82286" y="5300301"/>
            <a:ext cx="1742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Research Department </a:t>
            </a:r>
          </a:p>
          <a:p>
            <a:r>
              <a:rPr lang="en-US" sz="1200" dirty="0" smtClean="0"/>
              <a:t>of the Senate </a:t>
            </a:r>
          </a:p>
          <a:p>
            <a:r>
              <a:rPr lang="en-US" sz="1200" dirty="0" smtClean="0"/>
              <a:t>of the Republic </a:t>
            </a:r>
            <a:endParaRPr lang="en-US" sz="1200" dirty="0"/>
          </a:p>
        </p:txBody>
      </p:sp>
      <p:cxnSp>
        <p:nvCxnSpPr>
          <p:cNvPr id="75" name="Connettore 1 74"/>
          <p:cNvCxnSpPr/>
          <p:nvPr/>
        </p:nvCxnSpPr>
        <p:spPr>
          <a:xfrm flipV="1">
            <a:off x="216000" y="6048000"/>
            <a:ext cx="79200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/>
          <p:cNvSpPr txBox="1"/>
          <p:nvPr/>
        </p:nvSpPr>
        <p:spPr>
          <a:xfrm>
            <a:off x="3286268" y="5328000"/>
            <a:ext cx="35899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there </a:t>
            </a:r>
            <a:r>
              <a:rPr lang="en-US" sz="1200" b="1" i="1" dirty="0"/>
              <a:t>is an high level of </a:t>
            </a:r>
            <a:r>
              <a:rPr lang="en-US" sz="1200" b="1" i="1" dirty="0" smtClean="0"/>
              <a:t>discretion </a:t>
            </a:r>
            <a:r>
              <a:rPr lang="en-US" sz="1200" b="1" i="1" dirty="0"/>
              <a:t>in this evaluation </a:t>
            </a:r>
            <a:r>
              <a:rPr lang="en-US" sz="1200" b="1" i="1" dirty="0" smtClean="0"/>
              <a:t>method. It requires </a:t>
            </a:r>
            <a:r>
              <a:rPr lang="en-US" sz="1200" b="1" i="1" dirty="0"/>
              <a:t>a decisive "cultural" change  in public sector</a:t>
            </a:r>
            <a:r>
              <a:rPr lang="en-US" sz="1200" i="1" dirty="0"/>
              <a:t>, </a:t>
            </a:r>
            <a:endParaRPr lang="en-US" sz="1200" dirty="0"/>
          </a:p>
        </p:txBody>
      </p:sp>
      <p:sp>
        <p:nvSpPr>
          <p:cNvPr id="77" name="CasellaDiTesto 76"/>
          <p:cNvSpPr txBox="1"/>
          <p:nvPr/>
        </p:nvSpPr>
        <p:spPr>
          <a:xfrm>
            <a:off x="192710" y="6087774"/>
            <a:ext cx="1012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Ministry of Economy and finance </a:t>
            </a:r>
          </a:p>
        </p:txBody>
      </p:sp>
      <p:sp>
        <p:nvSpPr>
          <p:cNvPr id="118" name="Figura a mano libera 117"/>
          <p:cNvSpPr/>
          <p:nvPr/>
        </p:nvSpPr>
        <p:spPr>
          <a:xfrm>
            <a:off x="765473" y="1871241"/>
            <a:ext cx="6686848" cy="262183"/>
          </a:xfrm>
          <a:custGeom>
            <a:avLst/>
            <a:gdLst>
              <a:gd name="connsiteX0" fmla="*/ 0 w 4121753"/>
              <a:gd name="connsiteY0" fmla="*/ 0 h 311041"/>
              <a:gd name="connsiteX1" fmla="*/ 748145 w 4121753"/>
              <a:gd name="connsiteY1" fmla="*/ 290946 h 311041"/>
              <a:gd name="connsiteX2" fmla="*/ 1219200 w 4121753"/>
              <a:gd name="connsiteY2" fmla="*/ 27709 h 311041"/>
              <a:gd name="connsiteX3" fmla="*/ 1787236 w 4121753"/>
              <a:gd name="connsiteY3" fmla="*/ 304800 h 311041"/>
              <a:gd name="connsiteX4" fmla="*/ 2258291 w 4121753"/>
              <a:gd name="connsiteY4" fmla="*/ 27709 h 311041"/>
              <a:gd name="connsiteX5" fmla="*/ 2715491 w 4121753"/>
              <a:gd name="connsiteY5" fmla="*/ 263237 h 311041"/>
              <a:gd name="connsiteX6" fmla="*/ 2826327 w 4121753"/>
              <a:gd name="connsiteY6" fmla="*/ 290946 h 311041"/>
              <a:gd name="connsiteX7" fmla="*/ 3255818 w 4121753"/>
              <a:gd name="connsiteY7" fmla="*/ 27709 h 311041"/>
              <a:gd name="connsiteX8" fmla="*/ 3629891 w 4121753"/>
              <a:gd name="connsiteY8" fmla="*/ 263237 h 311041"/>
              <a:gd name="connsiteX9" fmla="*/ 4073236 w 4121753"/>
              <a:gd name="connsiteY9" fmla="*/ 27709 h 311041"/>
              <a:gd name="connsiteX10" fmla="*/ 4114800 w 4121753"/>
              <a:gd name="connsiteY10" fmla="*/ 13855 h 311041"/>
              <a:gd name="connsiteX11" fmla="*/ 4114800 w 4121753"/>
              <a:gd name="connsiteY11" fmla="*/ 27709 h 311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21753" h="311041">
                <a:moveTo>
                  <a:pt x="0" y="0"/>
                </a:moveTo>
                <a:cubicBezTo>
                  <a:pt x="272472" y="143164"/>
                  <a:pt x="544945" y="286328"/>
                  <a:pt x="748145" y="290946"/>
                </a:cubicBezTo>
                <a:cubicBezTo>
                  <a:pt x="951345" y="295564"/>
                  <a:pt x="1046018" y="25400"/>
                  <a:pt x="1219200" y="27709"/>
                </a:cubicBezTo>
                <a:cubicBezTo>
                  <a:pt x="1392382" y="30018"/>
                  <a:pt x="1614054" y="304800"/>
                  <a:pt x="1787236" y="304800"/>
                </a:cubicBezTo>
                <a:cubicBezTo>
                  <a:pt x="1960418" y="304800"/>
                  <a:pt x="2103582" y="34636"/>
                  <a:pt x="2258291" y="27709"/>
                </a:cubicBezTo>
                <a:cubicBezTo>
                  <a:pt x="2413000" y="20782"/>
                  <a:pt x="2620818" y="219364"/>
                  <a:pt x="2715491" y="263237"/>
                </a:cubicBezTo>
                <a:cubicBezTo>
                  <a:pt x="2810164" y="307110"/>
                  <a:pt x="2736273" y="330201"/>
                  <a:pt x="2826327" y="290946"/>
                </a:cubicBezTo>
                <a:cubicBezTo>
                  <a:pt x="2916381" y="251691"/>
                  <a:pt x="3121891" y="32327"/>
                  <a:pt x="3255818" y="27709"/>
                </a:cubicBezTo>
                <a:cubicBezTo>
                  <a:pt x="3389745" y="23091"/>
                  <a:pt x="3493655" y="263237"/>
                  <a:pt x="3629891" y="263237"/>
                </a:cubicBezTo>
                <a:cubicBezTo>
                  <a:pt x="3766127" y="263237"/>
                  <a:pt x="3992418" y="69273"/>
                  <a:pt x="4073236" y="27709"/>
                </a:cubicBezTo>
                <a:cubicBezTo>
                  <a:pt x="4154054" y="-13855"/>
                  <a:pt x="4107873" y="13855"/>
                  <a:pt x="4114800" y="13855"/>
                </a:cubicBezTo>
                <a:cubicBezTo>
                  <a:pt x="4121727" y="13855"/>
                  <a:pt x="4118263" y="20782"/>
                  <a:pt x="4114800" y="27709"/>
                </a:cubicBez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9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35" grpId="0" animBg="1"/>
      <p:bldP spid="38" grpId="0" animBg="1"/>
      <p:bldP spid="40" grpId="0" animBg="1"/>
      <p:bldP spid="41" grpId="0" animBg="1"/>
      <p:bldP spid="44" grpId="0" animBg="1"/>
      <p:bldP spid="45" grpId="0" animBg="1"/>
      <p:bldP spid="46" grpId="0"/>
      <p:bldP spid="39" grpId="0"/>
      <p:bldP spid="47" grpId="0"/>
      <p:bldP spid="49" grpId="0"/>
      <p:bldP spid="51" grpId="0"/>
      <p:bldP spid="57" grpId="0"/>
      <p:bldP spid="62" grpId="0"/>
      <p:bldP spid="66" grpId="0"/>
      <p:bldP spid="69" grpId="0"/>
      <p:bldP spid="71" grpId="0" animBg="1"/>
      <p:bldP spid="72" grpId="0"/>
      <p:bldP spid="74" grpId="0"/>
      <p:bldP spid="76" grpId="0" animBg="1"/>
      <p:bldP spid="77" grpId="0"/>
      <p:bldP spid="1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15</a:t>
            </a:fld>
            <a:endParaRPr lang="en-US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construction of fact</a:t>
            </a:r>
            <a:endParaRPr lang="en-US" sz="4000" dirty="0"/>
          </a:p>
        </p:txBody>
      </p:sp>
      <p:pic>
        <p:nvPicPr>
          <p:cNvPr id="5" name="Segnaposto contenuto 4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81" y="1481138"/>
            <a:ext cx="7206437" cy="4525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397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2 5"/>
          <p:cNvCxnSpPr/>
          <p:nvPr/>
        </p:nvCxnSpPr>
        <p:spPr>
          <a:xfrm flipV="1">
            <a:off x="1979712" y="1080000"/>
            <a:ext cx="0" cy="4320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7200000" y="108000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467544" y="1268760"/>
            <a:ext cx="133164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Issues less discussed in the laboratory</a:t>
            </a:r>
            <a:endParaRPr lang="en-US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64835" y="4077072"/>
            <a:ext cx="133164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Issues more discussed in the laboratory  </a:t>
            </a:r>
            <a:endParaRPr lang="en-US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7380312" y="122811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 </a:t>
            </a:r>
            <a:endParaRPr lang="en-US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414801" y="46772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Artefact 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267744" y="1278064"/>
            <a:ext cx="45365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Statement type 5:</a:t>
            </a:r>
          </a:p>
          <a:p>
            <a:pPr algn="ctr"/>
            <a:r>
              <a:rPr lang="en-US" dirty="0" smtClean="0"/>
              <a:t>IPSAS </a:t>
            </a:r>
            <a:endParaRPr lang="en-US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267744" y="2104505"/>
            <a:ext cx="45365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Statement type 4:</a:t>
            </a:r>
          </a:p>
          <a:p>
            <a:pPr algn="ctr"/>
            <a:r>
              <a:rPr lang="en-US" dirty="0" smtClean="0"/>
              <a:t>Memorandum Accounts  </a:t>
            </a:r>
            <a:endParaRPr lang="en-US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267744" y="2903236"/>
            <a:ext cx="45365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Statement type 3:</a:t>
            </a:r>
          </a:p>
          <a:p>
            <a:pPr algn="ctr"/>
            <a:r>
              <a:rPr lang="en-US" dirty="0" smtClean="0"/>
              <a:t>Recording Cost as Commitment time 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2267744" y="3746328"/>
            <a:ext cx="45365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Statement type 2:</a:t>
            </a:r>
          </a:p>
          <a:p>
            <a:pPr algn="ctr"/>
            <a:r>
              <a:rPr lang="en-US" dirty="0" smtClean="0"/>
              <a:t>Depreciation-Double entry system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2267744" y="4614334"/>
            <a:ext cx="453650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Statement type 1:</a:t>
            </a:r>
          </a:p>
          <a:p>
            <a:pPr algn="ctr"/>
            <a:r>
              <a:rPr lang="en-US" dirty="0" smtClean="0"/>
              <a:t>Evaluation of assets- Allowance </a:t>
            </a:r>
            <a:r>
              <a:rPr lang="en-US" dirty="0"/>
              <a:t>for doubtful </a:t>
            </a:r>
            <a:r>
              <a:rPr lang="en-US" dirty="0" smtClean="0"/>
              <a:t>accounts- Equity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2264701" y="698742"/>
            <a:ext cx="478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Results: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facticity diagram. </a:t>
            </a:r>
          </a:p>
        </p:txBody>
      </p:sp>
    </p:spTree>
    <p:extLst>
      <p:ext uri="{BB962C8B-B14F-4D97-AF65-F5344CB8AC3E}">
        <p14:creationId xmlns:p14="http://schemas.microsoft.com/office/powerpoint/2010/main" val="184391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7" grpId="0"/>
      <p:bldP spid="18" grpId="0"/>
      <p:bldP spid="20" grpId="0" animBg="1"/>
      <p:bldP spid="21" grpId="0" animBg="1"/>
      <p:bldP spid="22" grpId="0" animBg="1"/>
      <p:bldP spid="23" grpId="0" animBg="1"/>
      <p:bldP spid="24" grpId="0" animBg="1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arrotondato 21"/>
          <p:cNvSpPr/>
          <p:nvPr/>
        </p:nvSpPr>
        <p:spPr>
          <a:xfrm>
            <a:off x="4424086" y="4670141"/>
            <a:ext cx="4366532" cy="1019341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ttangolo arrotondato 18"/>
          <p:cNvSpPr/>
          <p:nvPr/>
        </p:nvSpPr>
        <p:spPr>
          <a:xfrm>
            <a:off x="3187614" y="3417771"/>
            <a:ext cx="4366532" cy="101934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ttangolo arrotondato 17"/>
          <p:cNvSpPr/>
          <p:nvPr/>
        </p:nvSpPr>
        <p:spPr>
          <a:xfrm>
            <a:off x="1615588" y="1883767"/>
            <a:ext cx="4366532" cy="1444416"/>
          </a:xfrm>
          <a:prstGeom prst="round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309286" y="341952"/>
            <a:ext cx="8229600" cy="630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Conclusion</a:t>
            </a:r>
            <a:endParaRPr lang="en-US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668758" y="3678152"/>
            <a:ext cx="3185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Accrual </a:t>
            </a:r>
            <a:r>
              <a:rPr lang="en-US" sz="1400" b="1" dirty="0" smtClean="0">
                <a:solidFill>
                  <a:schemeClr val="bg1"/>
                </a:solidFill>
              </a:rPr>
              <a:t>Accounting </a:t>
            </a:r>
            <a:r>
              <a:rPr lang="en-US" sz="1400" b="1" dirty="0">
                <a:solidFill>
                  <a:schemeClr val="bg1"/>
                </a:solidFill>
              </a:rPr>
              <a:t>is a highly  subjective </a:t>
            </a:r>
            <a:r>
              <a:rPr lang="en-US" sz="1400" b="1" dirty="0" smtClean="0">
                <a:solidFill>
                  <a:schemeClr val="bg1"/>
                </a:solidFill>
              </a:rPr>
              <a:t> “technology”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788025" y="4869160"/>
            <a:ext cx="37721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The shaping of systems </a:t>
            </a:r>
            <a:r>
              <a:rPr lang="en-US" sz="1400" b="1" dirty="0" smtClean="0">
                <a:solidFill>
                  <a:schemeClr val="bg1"/>
                </a:solidFill>
              </a:rPr>
              <a:t>open </a:t>
            </a:r>
            <a:r>
              <a:rPr lang="en-US" sz="1400" b="1" dirty="0">
                <a:solidFill>
                  <a:schemeClr val="bg1"/>
                </a:solidFill>
              </a:rPr>
              <a:t>to interpretation and </a:t>
            </a:r>
            <a:r>
              <a:rPr lang="en-US" sz="1400" b="1" dirty="0" smtClean="0">
                <a:solidFill>
                  <a:schemeClr val="bg1"/>
                </a:solidFill>
              </a:rPr>
              <a:t> fabrication</a:t>
            </a:r>
            <a:endParaRPr lang="en-US" sz="1400" b="1" dirty="0">
              <a:solidFill>
                <a:schemeClr val="bg1"/>
              </a:solidFill>
            </a:endParaRPr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1724905" y="2021199"/>
            <a:ext cx="42365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Accrual Accounting is a “</a:t>
            </a:r>
            <a:r>
              <a:rPr lang="en-US" sz="1400" b="1" dirty="0">
                <a:solidFill>
                  <a:schemeClr val="bg1"/>
                </a:solidFill>
              </a:rPr>
              <a:t>rhetoric machine</a:t>
            </a:r>
            <a:r>
              <a:rPr lang="en-US" sz="1400" dirty="0">
                <a:solidFill>
                  <a:schemeClr val="bg1"/>
                </a:solidFill>
              </a:rPr>
              <a:t>”: the rule of methods, the standardization process and the “medium” plays a role in: fabrication and </a:t>
            </a:r>
            <a:r>
              <a:rPr lang="en-US" sz="1400" dirty="0" smtClean="0">
                <a:solidFill>
                  <a:schemeClr val="bg1"/>
                </a:solidFill>
              </a:rPr>
              <a:t>communication of accounting </a:t>
            </a:r>
            <a:r>
              <a:rPr lang="en-US" sz="1400" dirty="0">
                <a:solidFill>
                  <a:schemeClr val="bg1"/>
                </a:solidFill>
              </a:rPr>
              <a:t>knowledge. (</a:t>
            </a:r>
            <a:r>
              <a:rPr lang="en-US" sz="1400" dirty="0" err="1">
                <a:solidFill>
                  <a:schemeClr val="bg1"/>
                </a:solidFill>
              </a:rPr>
              <a:t>Quattrone</a:t>
            </a:r>
            <a:r>
              <a:rPr lang="en-US" sz="1400" dirty="0">
                <a:solidFill>
                  <a:schemeClr val="bg1"/>
                </a:solidFill>
              </a:rPr>
              <a:t> 2009)</a:t>
            </a:r>
          </a:p>
        </p:txBody>
      </p:sp>
      <p:sp>
        <p:nvSpPr>
          <p:cNvPr id="8" name="Freccia circolare a destra 7"/>
          <p:cNvSpPr/>
          <p:nvPr/>
        </p:nvSpPr>
        <p:spPr>
          <a:xfrm>
            <a:off x="1979712" y="3927441"/>
            <a:ext cx="1145054" cy="1670888"/>
          </a:xfrm>
          <a:prstGeom prst="curved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ccia circolare a destra 22"/>
          <p:cNvSpPr/>
          <p:nvPr/>
        </p:nvSpPr>
        <p:spPr>
          <a:xfrm>
            <a:off x="475516" y="2766224"/>
            <a:ext cx="1145054" cy="1670888"/>
          </a:xfrm>
          <a:prstGeom prst="curved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21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9" grpId="0" animBg="1"/>
      <p:bldP spid="18" grpId="0" animBg="1"/>
      <p:bldP spid="8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18</a:t>
            </a:fld>
            <a:endParaRPr lang="en-US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79512" y="34076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Contribution and further research</a:t>
            </a:r>
            <a:endParaRPr lang="en-US" sz="4400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756771576"/>
              </p:ext>
            </p:extLst>
          </p:nvPr>
        </p:nvGraphicFramePr>
        <p:xfrm>
          <a:off x="1043608" y="1556792"/>
          <a:ext cx="7488832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435828" y="2173320"/>
            <a:ext cx="5421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/>
              <a:t>1</a:t>
            </a:r>
            <a:endParaRPr lang="en-US" sz="4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21841" y="3628436"/>
            <a:ext cx="5421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/>
              <a:t>2</a:t>
            </a:r>
            <a:endParaRPr lang="en-US" sz="4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35828" y="5082451"/>
            <a:ext cx="5421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/>
              <a:t>3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2791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2</a:t>
            </a:fld>
            <a:endParaRPr lang="en-US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PROJECT SCHEDULE</a:t>
            </a:r>
            <a:endParaRPr lang="en-US" dirty="0"/>
          </a:p>
        </p:txBody>
      </p:sp>
      <p:pic>
        <p:nvPicPr>
          <p:cNvPr id="5" name="Immagin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1014"/>
            <a:ext cx="7992888" cy="39622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8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  </a:t>
            </a:r>
            <a:r>
              <a:rPr lang="en-US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Research </a:t>
            </a:r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objective</a:t>
            </a:r>
            <a:endParaRPr lang="en-US" sz="26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en-US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  Literature review</a:t>
            </a:r>
          </a:p>
          <a:p>
            <a:r>
              <a:rPr lang="en-US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3  Research q</a:t>
            </a:r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uestion</a:t>
            </a:r>
            <a:endParaRPr lang="en-US" sz="26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en-US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4 </a:t>
            </a:r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Research </a:t>
            </a:r>
            <a:r>
              <a:rPr lang="en-US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approach </a:t>
            </a:r>
            <a:endParaRPr lang="en-US" sz="26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  <a:p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5  Adopted theory</a:t>
            </a:r>
          </a:p>
          <a:p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6  </a:t>
            </a:r>
            <a:r>
              <a:rPr lang="en-US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Methodology </a:t>
            </a:r>
          </a:p>
          <a:p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7  </a:t>
            </a:r>
            <a:r>
              <a:rPr lang="en-US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</a:t>
            </a:r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esult</a:t>
            </a:r>
            <a:r>
              <a:rPr lang="it-IT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</a:t>
            </a:r>
          </a:p>
          <a:p>
            <a:r>
              <a:rPr lang="en-US" sz="2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8  </a:t>
            </a:r>
            <a:r>
              <a:rPr lang="en-US" sz="2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Contribution and limitation </a:t>
            </a:r>
            <a:endParaRPr lang="en-US" sz="26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indent="0">
              <a:buNone/>
            </a:pPr>
            <a:endParaRPr lang="it-IT" sz="36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it-IT" sz="36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indent="0">
              <a:buNone/>
            </a:pPr>
            <a:endParaRPr lang="it-IT" sz="3600" dirty="0" smtClean="0"/>
          </a:p>
          <a:p>
            <a:endParaRPr lang="en-US" sz="36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1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val="4034484015"/>
              </p:ext>
            </p:extLst>
          </p:nvPr>
        </p:nvGraphicFramePr>
        <p:xfrm>
          <a:off x="3923928" y="1677833"/>
          <a:ext cx="6840760" cy="4826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242410475"/>
              </p:ext>
            </p:extLst>
          </p:nvPr>
        </p:nvGraphicFramePr>
        <p:xfrm>
          <a:off x="-1836712" y="1700808"/>
          <a:ext cx="6912768" cy="48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Right Arrow 5"/>
          <p:cNvSpPr/>
          <p:nvPr/>
        </p:nvSpPr>
        <p:spPr>
          <a:xfrm>
            <a:off x="3604403" y="3188534"/>
            <a:ext cx="2088232" cy="2455202"/>
          </a:xfrm>
          <a:prstGeom prst="rightArrow">
            <a:avLst>
              <a:gd name="adj1" fmla="val 50000"/>
              <a:gd name="adj2" fmla="val 64075"/>
            </a:avLst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asellaDiTesto 7"/>
          <p:cNvSpPr txBox="1"/>
          <p:nvPr/>
        </p:nvSpPr>
        <p:spPr>
          <a:xfrm>
            <a:off x="3752422" y="4092969"/>
            <a:ext cx="14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Research’s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objectives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0" y="5531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Research</a:t>
            </a:r>
            <a:r>
              <a:rPr lang="it-IT" sz="4000" dirty="0" smtClean="0"/>
              <a:t> </a:t>
            </a:r>
            <a:r>
              <a:rPr lang="en-US" sz="4000" dirty="0"/>
              <a:t>o</a:t>
            </a:r>
            <a:r>
              <a:rPr lang="en-US" sz="4000" dirty="0" smtClean="0"/>
              <a:t>bjective</a:t>
            </a:r>
            <a:endParaRPr lang="en-US" sz="4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196752"/>
            <a:ext cx="8466672" cy="707886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 smtClean="0"/>
              <a:t>New Public Management </a:t>
            </a:r>
          </a:p>
          <a:p>
            <a:pPr lvl="0" algn="ctr"/>
            <a:r>
              <a:rPr lang="en-US" sz="2000" b="1" dirty="0" smtClean="0"/>
              <a:t>public sector accounting reform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875536" y="2708920"/>
            <a:ext cx="1002197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lvl="0" algn="ctr"/>
            <a:r>
              <a:rPr lang="en-US" b="1" dirty="0" smtClean="0"/>
              <a:t>Explain</a:t>
            </a: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4</a:t>
            </a:fld>
            <a:endParaRPr lang="en-US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517232"/>
            <a:ext cx="124438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330495" y="5908828"/>
            <a:ext cx="20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Research site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57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4" grpId="0">
        <p:bldAsOne/>
      </p:bldGraphic>
      <p:bldP spid="6" grpId="0" animBg="1"/>
      <p:bldP spid="5" grpId="0"/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ttangolo arrotondato 45"/>
          <p:cNvSpPr/>
          <p:nvPr/>
        </p:nvSpPr>
        <p:spPr>
          <a:xfrm>
            <a:off x="4446450" y="4838290"/>
            <a:ext cx="3742791" cy="1306938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asellaDiTesto 46"/>
          <p:cNvSpPr txBox="1"/>
          <p:nvPr/>
        </p:nvSpPr>
        <p:spPr>
          <a:xfrm>
            <a:off x="4665903" y="4951313"/>
            <a:ext cx="35104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dirty="0" smtClean="0">
                <a:solidFill>
                  <a:schemeClr val="bg1"/>
                </a:solidFill>
              </a:rPr>
              <a:t>Divergences from private sector and at these practice and the time these changes differed from previous practice. </a:t>
            </a:r>
            <a:r>
              <a:rPr lang="en-US" sz="1400" dirty="0">
                <a:solidFill>
                  <a:schemeClr val="bg1"/>
                </a:solidFill>
              </a:rPr>
              <a:t>T</a:t>
            </a:r>
            <a:r>
              <a:rPr lang="en-US" sz="1400" dirty="0" smtClean="0">
                <a:solidFill>
                  <a:schemeClr val="bg1"/>
                </a:solidFill>
              </a:rPr>
              <a:t>he policy outcome is a </a:t>
            </a:r>
            <a:r>
              <a:rPr lang="en-US" sz="1400" b="1" dirty="0" smtClean="0">
                <a:solidFill>
                  <a:schemeClr val="bg1"/>
                </a:solidFill>
              </a:rPr>
              <a:t>mutation</a:t>
            </a:r>
            <a:r>
              <a:rPr lang="en-US" sz="1400" dirty="0" smtClean="0">
                <a:solidFill>
                  <a:schemeClr val="bg1"/>
                </a:solidFill>
              </a:rPr>
              <a:t> (</a:t>
            </a:r>
            <a:r>
              <a:rPr lang="en-US" sz="1400" dirty="0" err="1" smtClean="0">
                <a:solidFill>
                  <a:schemeClr val="bg1"/>
                </a:solidFill>
              </a:rPr>
              <a:t>Lapsley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it-IT" sz="1400" dirty="0" smtClean="0">
                <a:solidFill>
                  <a:schemeClr val="bg1"/>
                </a:solidFill>
              </a:rPr>
              <a:t>2012)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9" name="Rettangolo arrotondato 38"/>
          <p:cNvSpPr/>
          <p:nvPr/>
        </p:nvSpPr>
        <p:spPr>
          <a:xfrm>
            <a:off x="4405816" y="2420507"/>
            <a:ext cx="3783426" cy="1041748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4446450" y="2508148"/>
            <a:ext cx="37427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It is a fluid technique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r>
              <a:rPr lang="en-US" sz="1400" dirty="0" smtClean="0">
                <a:solidFill>
                  <a:schemeClr val="bg1"/>
                </a:solidFill>
              </a:rPr>
              <a:t> A </a:t>
            </a:r>
            <a:r>
              <a:rPr lang="en-US" sz="1400" dirty="0">
                <a:solidFill>
                  <a:schemeClr val="bg1"/>
                </a:solidFill>
              </a:rPr>
              <a:t>tricky issue:  </a:t>
            </a:r>
            <a:r>
              <a:rPr lang="en-US" sz="1400" b="1" dirty="0" smtClean="0">
                <a:solidFill>
                  <a:schemeClr val="bg1"/>
                </a:solidFill>
              </a:rPr>
              <a:t>materiality. The discretion in the  implementation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(</a:t>
            </a:r>
            <a:r>
              <a:rPr lang="en-US" sz="1400" dirty="0" err="1" smtClean="0">
                <a:solidFill>
                  <a:schemeClr val="bg1"/>
                </a:solidFill>
              </a:rPr>
              <a:t>Nesbakk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&amp; </a:t>
            </a:r>
            <a:r>
              <a:rPr lang="en-US" sz="1400" dirty="0" err="1" smtClean="0">
                <a:solidFill>
                  <a:schemeClr val="bg1"/>
                </a:solidFill>
              </a:rPr>
              <a:t>Mellemvik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it-IT" sz="1400" dirty="0" smtClean="0">
                <a:solidFill>
                  <a:schemeClr val="bg1"/>
                </a:solidFill>
              </a:rPr>
              <a:t>2011)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570655" y="4038910"/>
            <a:ext cx="2880000" cy="1632851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5</a:t>
            </a:fld>
            <a:endParaRPr lang="en-US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42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Literature review</a:t>
            </a:r>
            <a:endParaRPr lang="en-US" sz="4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82069" y="839652"/>
            <a:ext cx="4847366" cy="523220"/>
          </a:xfrm>
          <a:prstGeom prst="rect">
            <a:avLst/>
          </a:prstGeom>
          <a:solidFill>
            <a:srgbClr val="00B050"/>
          </a:solidFill>
          <a:ln>
            <a:solidFill>
              <a:srgbClr val="396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It is possible to distinguish at the least two opposite streams of thought</a:t>
            </a:r>
          </a:p>
        </p:txBody>
      </p:sp>
      <p:sp>
        <p:nvSpPr>
          <p:cNvPr id="14" name="Rettangolo 13"/>
          <p:cNvSpPr/>
          <p:nvPr/>
        </p:nvSpPr>
        <p:spPr>
          <a:xfrm rot="240000">
            <a:off x="4440818" y="4788358"/>
            <a:ext cx="2332517" cy="5980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200" kern="1200" dirty="0" smtClean="0"/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700" kern="1200" dirty="0" smtClean="0"/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 dirty="0"/>
          </a:p>
        </p:txBody>
      </p:sp>
      <p:sp>
        <p:nvSpPr>
          <p:cNvPr id="19" name="Rettangolo 18"/>
          <p:cNvSpPr/>
          <p:nvPr/>
        </p:nvSpPr>
        <p:spPr>
          <a:xfrm rot="240000">
            <a:off x="6371366" y="4581178"/>
            <a:ext cx="1357886" cy="5980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200" kern="1200" dirty="0" smtClean="0"/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700" kern="1200" dirty="0" smtClean="0"/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733598" y="1696137"/>
            <a:ext cx="2557756" cy="584775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Why the adoption is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desirable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823982" y="1696136"/>
            <a:ext cx="2976775" cy="584775"/>
          </a:xfrm>
          <a:prstGeom prst="rect">
            <a:avLst/>
          </a:prstGeom>
          <a:solidFill>
            <a:srgbClr val="39639D"/>
          </a:solidFill>
          <a:ln>
            <a:solidFill>
              <a:srgbClr val="396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The complexity on the implementation 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15" name="Connettore 1 14"/>
          <p:cNvCxnSpPr>
            <a:stCxn id="7" idx="1"/>
          </p:cNvCxnSpPr>
          <p:nvPr/>
        </p:nvCxnSpPr>
        <p:spPr>
          <a:xfrm>
            <a:off x="1782069" y="1101262"/>
            <a:ext cx="0" cy="149896"/>
          </a:xfrm>
          <a:prstGeom prst="line">
            <a:avLst/>
          </a:prstGeom>
          <a:ln w="25400">
            <a:solidFill>
              <a:srgbClr val="3963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7" idx="3"/>
          </p:cNvCxnSpPr>
          <p:nvPr/>
        </p:nvCxnSpPr>
        <p:spPr>
          <a:xfrm>
            <a:off x="6629435" y="1101262"/>
            <a:ext cx="0" cy="149896"/>
          </a:xfrm>
          <a:prstGeom prst="line">
            <a:avLst/>
          </a:prstGeom>
          <a:ln w="25400">
            <a:solidFill>
              <a:srgbClr val="3963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tangolo arrotondato 30"/>
          <p:cNvSpPr/>
          <p:nvPr/>
        </p:nvSpPr>
        <p:spPr>
          <a:xfrm>
            <a:off x="553234" y="2633918"/>
            <a:ext cx="2880000" cy="1050592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63827" y="2723918"/>
            <a:ext cx="28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Managerial effectiveness </a:t>
            </a:r>
            <a:r>
              <a:rPr lang="en-US" sz="1400" dirty="0" smtClean="0">
                <a:solidFill>
                  <a:schemeClr val="bg1"/>
                </a:solidFill>
              </a:rPr>
              <a:t>from the move to accrual accounting (Hyndman &amp; Connolly 2011; Ryan 1998)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716299" y="4103893"/>
            <a:ext cx="264037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Politically neutral mechanism </a:t>
            </a:r>
            <a:r>
              <a:rPr lang="en-US" sz="1400" dirty="0" smtClean="0">
                <a:solidFill>
                  <a:schemeClr val="bg1"/>
                </a:solidFill>
              </a:rPr>
              <a:t>for enhancing strategic decision making and for improved efficiency in evaluating performance and service costs (Guthrie 1998)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4" name="Rettangolo arrotondato 43"/>
          <p:cNvSpPr/>
          <p:nvPr/>
        </p:nvSpPr>
        <p:spPr>
          <a:xfrm>
            <a:off x="4422799" y="3568242"/>
            <a:ext cx="3742791" cy="1237464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sellaDiTesto 44"/>
          <p:cNvSpPr txBox="1"/>
          <p:nvPr/>
        </p:nvSpPr>
        <p:spPr>
          <a:xfrm>
            <a:off x="4665903" y="3605377"/>
            <a:ext cx="33126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dirty="0">
                <a:solidFill>
                  <a:schemeClr val="bg1"/>
                </a:solidFill>
              </a:rPr>
              <a:t>A </a:t>
            </a:r>
            <a:r>
              <a:rPr lang="en-US" sz="1400" b="1" dirty="0">
                <a:solidFill>
                  <a:schemeClr val="bg1"/>
                </a:solidFill>
              </a:rPr>
              <a:t>phantom image </a:t>
            </a:r>
            <a:r>
              <a:rPr lang="en-US" sz="1400" dirty="0">
                <a:solidFill>
                  <a:schemeClr val="bg1"/>
                </a:solidFill>
              </a:rPr>
              <a:t>of accrual </a:t>
            </a:r>
            <a:r>
              <a:rPr lang="en-US" sz="1400" dirty="0" smtClean="0">
                <a:solidFill>
                  <a:schemeClr val="bg1"/>
                </a:solidFill>
              </a:rPr>
              <a:t>accounting: the management consultants interpret what accrual accounting is or should be (Christensen </a:t>
            </a:r>
            <a:r>
              <a:rPr lang="en-US" sz="1400" dirty="0">
                <a:solidFill>
                  <a:schemeClr val="bg1"/>
                </a:solidFill>
              </a:rPr>
              <a:t>&amp;</a:t>
            </a:r>
            <a:r>
              <a:rPr lang="en-US" sz="1400" dirty="0" smtClean="0">
                <a:solidFill>
                  <a:schemeClr val="bg1"/>
                </a:solidFill>
              </a:rPr>
              <a:t>Parker </a:t>
            </a:r>
            <a:r>
              <a:rPr lang="it-IT" sz="1400" dirty="0" smtClean="0">
                <a:solidFill>
                  <a:schemeClr val="bg1"/>
                </a:solidFill>
              </a:rPr>
              <a:t>2010) 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48" name="Rettangolo arrotondato 47"/>
          <p:cNvSpPr/>
          <p:nvPr/>
        </p:nvSpPr>
        <p:spPr>
          <a:xfrm>
            <a:off x="8411056" y="2464603"/>
            <a:ext cx="488531" cy="3697131"/>
          </a:xfrm>
          <a:prstGeom prst="roundRect">
            <a:avLst/>
          </a:prstGeom>
          <a:solidFill>
            <a:schemeClr val="accent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8522302" y="2661117"/>
            <a:ext cx="2442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Ex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post </a:t>
            </a:r>
            <a:r>
              <a:rPr lang="en-US" sz="1400" b="1" dirty="0">
                <a:solidFill>
                  <a:schemeClr val="bg1"/>
                </a:solidFill>
              </a:rPr>
              <a:t>studies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3863670" y="6223164"/>
            <a:ext cx="4617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Accounting in </a:t>
            </a:r>
            <a:r>
              <a:rPr lang="en-US" sz="1600" b="1" dirty="0" smtClean="0"/>
              <a:t>action</a:t>
            </a:r>
            <a:r>
              <a:rPr lang="en-US" sz="1600" dirty="0" smtClean="0"/>
              <a:t>  is a </a:t>
            </a:r>
            <a:r>
              <a:rPr lang="en-US" sz="1600" dirty="0"/>
              <a:t>process in action, whereby something is being </a:t>
            </a:r>
            <a:r>
              <a:rPr lang="en-US" sz="1600" dirty="0" smtClean="0"/>
              <a:t>built</a:t>
            </a:r>
            <a:endParaRPr lang="en-US" sz="1600" dirty="0"/>
          </a:p>
        </p:txBody>
      </p:sp>
      <p:cxnSp>
        <p:nvCxnSpPr>
          <p:cNvPr id="21" name="Elbow Connector 20"/>
          <p:cNvCxnSpPr>
            <a:stCxn id="7" idx="1"/>
          </p:cNvCxnSpPr>
          <p:nvPr/>
        </p:nvCxnSpPr>
        <p:spPr>
          <a:xfrm rot="10800000" flipV="1">
            <a:off x="1475657" y="1101262"/>
            <a:ext cx="306413" cy="59487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7" idx="3"/>
          </p:cNvCxnSpPr>
          <p:nvPr/>
        </p:nvCxnSpPr>
        <p:spPr>
          <a:xfrm>
            <a:off x="6629435" y="1101262"/>
            <a:ext cx="534853" cy="59487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81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39" grpId="0" animBg="1"/>
      <p:bldP spid="36" grpId="0" animBg="1"/>
      <p:bldP spid="7" grpId="0" animBg="1"/>
      <p:bldP spid="23" grpId="0" animBg="1"/>
      <p:bldP spid="24" grpId="0" animBg="1"/>
      <p:bldP spid="31" grpId="0" animBg="1"/>
      <p:bldP spid="44" grpId="0" animBg="1"/>
      <p:bldP spid="48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6</a:t>
            </a:fld>
            <a:endParaRPr lang="en-US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2334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Gap in the literature 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863431"/>
              </p:ext>
            </p:extLst>
          </p:nvPr>
        </p:nvGraphicFramePr>
        <p:xfrm>
          <a:off x="107504" y="2255994"/>
          <a:ext cx="8928992" cy="4306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626557" y="3624146"/>
            <a:ext cx="144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Non-neutrality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Connolly Hyndman 2006)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634877" y="4310871"/>
            <a:ext cx="1337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Ambiguity</a:t>
            </a:r>
          </a:p>
          <a:p>
            <a:pPr lvl="0" algn="ctr"/>
            <a:r>
              <a:rPr lang="it-IT" sz="1200" dirty="0" smtClean="0">
                <a:solidFill>
                  <a:schemeClr val="bg1"/>
                </a:solidFill>
              </a:rPr>
              <a:t>Arnaboldi-(Lapsley </a:t>
            </a:r>
            <a:r>
              <a:rPr lang="it-IT" sz="1200" dirty="0">
                <a:solidFill>
                  <a:schemeClr val="bg1"/>
                </a:solidFill>
              </a:rPr>
              <a:t>2009</a:t>
            </a:r>
            <a:r>
              <a:rPr lang="it-IT" sz="1200" dirty="0" smtClean="0">
                <a:solidFill>
                  <a:schemeClr val="bg1"/>
                </a:solidFill>
              </a:rPr>
              <a:t>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659750" y="5037926"/>
            <a:ext cx="1337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Subjectivity</a:t>
            </a:r>
          </a:p>
          <a:p>
            <a:pPr algn="ctr"/>
            <a:r>
              <a:rPr lang="en-US" sz="1200" dirty="0" err="1">
                <a:solidFill>
                  <a:schemeClr val="bg1"/>
                </a:solidFill>
              </a:rPr>
              <a:t>Christiaens</a:t>
            </a:r>
            <a:r>
              <a:rPr lang="en-US" sz="1200" dirty="0">
                <a:solidFill>
                  <a:schemeClr val="bg1"/>
                </a:solidFill>
              </a:rPr>
              <a:t> and Van </a:t>
            </a:r>
            <a:r>
              <a:rPr lang="en-US" sz="1200" dirty="0" err="1">
                <a:solidFill>
                  <a:schemeClr val="bg1"/>
                </a:solidFill>
              </a:rPr>
              <a:t>Peteghem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smtClean="0">
                <a:solidFill>
                  <a:schemeClr val="bg1"/>
                </a:solidFill>
              </a:rPr>
              <a:t>2007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64858" y="1193649"/>
            <a:ext cx="8455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This research differs from the existing literature by undertaking analysis which is both ex-ante and </a:t>
            </a:r>
            <a:r>
              <a:rPr lang="en-US" sz="2000" dirty="0" err="1" smtClean="0"/>
              <a:t>processual</a:t>
            </a:r>
            <a:endParaRPr lang="en-US" sz="2000" dirty="0" smtClean="0"/>
          </a:p>
        </p:txBody>
      </p:sp>
      <p:sp>
        <p:nvSpPr>
          <p:cNvPr id="13" name="CasellaDiTesto 12"/>
          <p:cNvSpPr txBox="1"/>
          <p:nvPr/>
        </p:nvSpPr>
        <p:spPr>
          <a:xfrm>
            <a:off x="611560" y="2132856"/>
            <a:ext cx="32403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This perspective has been deployed in studies of </a:t>
            </a:r>
            <a:r>
              <a:rPr lang="en-US" sz="1600" b="1" u="sng" dirty="0"/>
              <a:t>accounting in action </a:t>
            </a:r>
            <a:r>
              <a:rPr lang="en-US" sz="1600" b="1" dirty="0" smtClean="0"/>
              <a:t>: </a:t>
            </a:r>
          </a:p>
          <a:p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 smtClean="0"/>
              <a:t>Miller </a:t>
            </a:r>
            <a:r>
              <a:rPr lang="en-US" sz="1600" b="1" u="sng" dirty="0"/>
              <a:t>1991</a:t>
            </a:r>
            <a:r>
              <a:rPr lang="en-US" sz="1600" dirty="0" smtClean="0"/>
              <a:t>,  the failure  in the translation of the Discounted Cash flow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 smtClean="0"/>
              <a:t>Preston </a:t>
            </a:r>
            <a:r>
              <a:rPr lang="en-US" sz="1600" b="1" u="sng" dirty="0"/>
              <a:t>et l. </a:t>
            </a:r>
            <a:r>
              <a:rPr lang="en-US" sz="1600" b="1" u="sng" dirty="0" smtClean="0"/>
              <a:t>1992</a:t>
            </a:r>
            <a:r>
              <a:rPr lang="en-US" sz="1600" u="sng" dirty="0" smtClean="0"/>
              <a:t> </a:t>
            </a:r>
            <a:r>
              <a:rPr lang="en-US" sz="1600" dirty="0" smtClean="0"/>
              <a:t>investigates the translation of budgeting and accounting into hospital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 smtClean="0"/>
              <a:t>Briers </a:t>
            </a:r>
            <a:r>
              <a:rPr lang="en-US" sz="1600" b="1" u="sng" dirty="0"/>
              <a:t>&amp; Chua </a:t>
            </a:r>
            <a:r>
              <a:rPr lang="en-US" sz="1600" b="1" u="sng" dirty="0" smtClean="0"/>
              <a:t>2001</a:t>
            </a:r>
            <a:r>
              <a:rPr lang="en-US" sz="1600" u="sng" dirty="0"/>
              <a:t> </a:t>
            </a:r>
            <a:r>
              <a:rPr lang="en-US" sz="1600" dirty="0" smtClean="0"/>
              <a:t>the implementation of Activity based costing in the public sector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871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7</a:t>
            </a:fld>
            <a:endParaRPr lang="en-US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-12272" y="2841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Research question </a:t>
            </a:r>
            <a:endParaRPr lang="en-US" sz="4000" dirty="0"/>
          </a:p>
        </p:txBody>
      </p:sp>
      <p:sp>
        <p:nvSpPr>
          <p:cNvPr id="5" name="Freccia angolare in su 4"/>
          <p:cNvSpPr/>
          <p:nvPr/>
        </p:nvSpPr>
        <p:spPr>
          <a:xfrm rot="5400000">
            <a:off x="2406855" y="4564421"/>
            <a:ext cx="1395764" cy="792088"/>
          </a:xfrm>
          <a:prstGeom prst="bent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ccia angolare in su 5"/>
          <p:cNvSpPr/>
          <p:nvPr/>
        </p:nvSpPr>
        <p:spPr>
          <a:xfrm rot="5400000">
            <a:off x="1499699" y="2591276"/>
            <a:ext cx="1183849" cy="926826"/>
          </a:xfrm>
          <a:prstGeom prst="bent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e 6"/>
          <p:cNvSpPr/>
          <p:nvPr/>
        </p:nvSpPr>
        <p:spPr>
          <a:xfrm>
            <a:off x="925072" y="2710405"/>
            <a:ext cx="1456723" cy="482783"/>
          </a:xfrm>
          <a:prstGeom prst="ellipse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uppo 7"/>
          <p:cNvGrpSpPr/>
          <p:nvPr/>
        </p:nvGrpSpPr>
        <p:grpSpPr>
          <a:xfrm>
            <a:off x="2570430" y="2701070"/>
            <a:ext cx="5644011" cy="1561513"/>
            <a:chOff x="3716481" y="1961977"/>
            <a:chExt cx="2441825" cy="2020703"/>
          </a:xfrm>
        </p:grpSpPr>
        <p:sp>
          <p:nvSpPr>
            <p:cNvPr id="9" name="Rettangolo arrotondato 8"/>
            <p:cNvSpPr/>
            <p:nvPr/>
          </p:nvSpPr>
          <p:spPr>
            <a:xfrm>
              <a:off x="3716481" y="2297478"/>
              <a:ext cx="2379518" cy="1665585"/>
            </a:xfrm>
            <a:prstGeom prst="roundRect">
              <a:avLst>
                <a:gd name="adj" fmla="val 16670"/>
              </a:avLst>
            </a:prstGeom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244428"/>
                <a:satOff val="-22256"/>
                <a:lumOff val="30034"/>
                <a:alphaOff val="0"/>
              </a:schemeClr>
            </a:fillRef>
            <a:effectRef idx="0">
              <a:schemeClr val="accent1">
                <a:shade val="80000"/>
                <a:hueOff val="244428"/>
                <a:satOff val="-22256"/>
                <a:lumOff val="3003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tangolo 9"/>
            <p:cNvSpPr/>
            <p:nvPr/>
          </p:nvSpPr>
          <p:spPr>
            <a:xfrm>
              <a:off x="3797803" y="1961977"/>
              <a:ext cx="2360503" cy="202070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kern="1200" dirty="0"/>
            </a:p>
          </p:txBody>
        </p:sp>
      </p:grpSp>
      <p:sp>
        <p:nvSpPr>
          <p:cNvPr id="11" name="Segnaposto contenuto 2"/>
          <p:cNvSpPr txBox="1">
            <a:spLocks/>
          </p:cNvSpPr>
          <p:nvPr/>
        </p:nvSpPr>
        <p:spPr>
          <a:xfrm>
            <a:off x="2708693" y="3054688"/>
            <a:ext cx="5361731" cy="11927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1800" b="1" i="1" dirty="0" smtClean="0">
                <a:solidFill>
                  <a:schemeClr val="bg1"/>
                </a:solidFill>
              </a:rPr>
              <a:t>Ex-post studies reveal that accrual accounting remains a problematic reform because of its malleability, ambiguity and subjectivity…</a:t>
            </a:r>
            <a:r>
              <a:rPr lang="en-US" sz="1800" dirty="0" smtClean="0">
                <a:solidFill>
                  <a:schemeClr val="bg1"/>
                </a:solidFill>
              </a:rPr>
              <a:t>  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125695" y="2788927"/>
            <a:ext cx="1370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 Black" pitchFamily="34" charset="0"/>
              </a:rPr>
              <a:t>HOWEVER</a:t>
            </a:r>
            <a:endParaRPr lang="en-US" sz="1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uppo 12"/>
          <p:cNvGrpSpPr/>
          <p:nvPr/>
        </p:nvGrpSpPr>
        <p:grpSpPr>
          <a:xfrm>
            <a:off x="1547664" y="1373062"/>
            <a:ext cx="6245934" cy="1089702"/>
            <a:chOff x="108729" y="116886"/>
            <a:chExt cx="6376863" cy="1263771"/>
          </a:xfrm>
        </p:grpSpPr>
        <p:sp>
          <p:nvSpPr>
            <p:cNvPr id="14" name="Rettangolo arrotondato 13"/>
            <p:cNvSpPr/>
            <p:nvPr/>
          </p:nvSpPr>
          <p:spPr>
            <a:xfrm>
              <a:off x="108729" y="116886"/>
              <a:ext cx="6376863" cy="1263771"/>
            </a:xfrm>
            <a:prstGeom prst="roundRect">
              <a:avLst>
                <a:gd name="adj" fmla="val 16670"/>
              </a:avLst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ttangolo 14"/>
            <p:cNvSpPr/>
            <p:nvPr/>
          </p:nvSpPr>
          <p:spPr>
            <a:xfrm>
              <a:off x="146132" y="338709"/>
              <a:ext cx="6201868" cy="838846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dirty="0" smtClean="0"/>
                <a:t>The adoption of </a:t>
              </a:r>
              <a:r>
                <a:rPr lang="en-US" b="1" dirty="0"/>
                <a:t>A</a:t>
              </a:r>
              <a:r>
                <a:rPr lang="en-US" b="1" dirty="0" smtClean="0"/>
                <a:t>ccrual </a:t>
              </a:r>
              <a:r>
                <a:rPr lang="en-US" b="1" dirty="0"/>
                <a:t>A</a:t>
              </a:r>
              <a:r>
                <a:rPr lang="en-US" b="1" dirty="0" smtClean="0"/>
                <a:t>ccounting </a:t>
              </a:r>
              <a:r>
                <a:rPr lang="en-US" b="1" dirty="0"/>
                <a:t>in the public </a:t>
              </a:r>
              <a:r>
                <a:rPr lang="en-US" b="1" dirty="0" smtClean="0"/>
                <a:t>sector is seen as </a:t>
              </a:r>
              <a:r>
                <a:rPr lang="en-US" b="1" kern="1200" dirty="0" smtClean="0"/>
                <a:t>self-evident by New Public Management advocates. </a:t>
              </a:r>
              <a:r>
                <a:rPr lang="en-US" sz="1400" kern="1200" dirty="0" smtClean="0"/>
                <a:t> </a:t>
              </a:r>
              <a:endParaRPr lang="en-US" sz="1400" dirty="0"/>
            </a:p>
          </p:txBody>
        </p:sp>
      </p:grpSp>
      <p:sp>
        <p:nvSpPr>
          <p:cNvPr id="16" name="Ovale 15"/>
          <p:cNvSpPr/>
          <p:nvPr/>
        </p:nvSpPr>
        <p:spPr>
          <a:xfrm>
            <a:off x="2401879" y="4596247"/>
            <a:ext cx="900098" cy="392772"/>
          </a:xfrm>
          <a:prstGeom prst="ellipse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649774" y="4374806"/>
            <a:ext cx="553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itchFamily="34" charset="0"/>
              </a:rPr>
              <a:t>         so</a:t>
            </a:r>
            <a:endParaRPr lang="en-US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3500781" y="4935334"/>
            <a:ext cx="5001138" cy="1045916"/>
          </a:xfrm>
          <a:prstGeom prst="roundRect">
            <a:avLst>
              <a:gd name="adj" fmla="val 16670"/>
            </a:avLst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244428"/>
              <a:satOff val="-22256"/>
              <a:lumOff val="30034"/>
              <a:alphaOff val="0"/>
            </a:schemeClr>
          </a:fillRef>
          <a:effectRef idx="0">
            <a:schemeClr val="accent1">
              <a:shade val="80000"/>
              <a:hueOff val="244428"/>
              <a:satOff val="-22256"/>
              <a:lumOff val="30034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CasellaDiTesto 18"/>
          <p:cNvSpPr txBox="1"/>
          <p:nvPr/>
        </p:nvSpPr>
        <p:spPr>
          <a:xfrm>
            <a:off x="3751110" y="5104349"/>
            <a:ext cx="450047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What Accrual Accounting means in practice for government? 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78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662247"/>
              </p:ext>
            </p:extLst>
          </p:nvPr>
        </p:nvGraphicFramePr>
        <p:xfrm>
          <a:off x="670184" y="1282944"/>
          <a:ext cx="7704855" cy="453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210"/>
                <a:gridCol w="2539100"/>
                <a:gridCol w="2451545"/>
              </a:tblGrid>
              <a:tr h="5314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Positivism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Social constructionism</a:t>
                      </a:r>
                      <a:endParaRPr lang="en-US" noProof="0" dirty="0"/>
                    </a:p>
                  </a:txBody>
                  <a:tcPr/>
                </a:tc>
              </a:tr>
              <a:tr h="531457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The obsever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Must be independent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It is part of what is being observed</a:t>
                      </a:r>
                      <a:endParaRPr lang="en-US" sz="1600" noProof="0"/>
                    </a:p>
                  </a:txBody>
                  <a:tcPr/>
                </a:tc>
              </a:tr>
              <a:tr h="531457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Explanations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Must demonstrate causality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noProof="0" smtClean="0"/>
                        <a:t>Aim:to increase general understanding of the situation</a:t>
                      </a:r>
                      <a:endParaRPr lang="en-US" sz="1600" noProof="0"/>
                    </a:p>
                  </a:txBody>
                  <a:tcPr/>
                </a:tc>
              </a:tr>
              <a:tr h="917308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Research process through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Hypotheses and deductions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Gathering rich data from ideas that are induced</a:t>
                      </a:r>
                      <a:endParaRPr lang="en-US" sz="1600" noProof="0"/>
                    </a:p>
                  </a:txBody>
                  <a:tcPr/>
                </a:tc>
              </a:tr>
              <a:tr h="531457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Units of analysis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Should be reduced to simplest terms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May include the complexity of whole situations</a:t>
                      </a:r>
                      <a:endParaRPr lang="en-US" sz="1600" noProof="0"/>
                    </a:p>
                  </a:txBody>
                  <a:tcPr/>
                </a:tc>
              </a:tr>
              <a:tr h="754078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Generalizations</a:t>
                      </a:r>
                      <a:r>
                        <a:rPr lang="en-US" sz="1600" baseline="0" noProof="0" smtClean="0"/>
                        <a:t> throughout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Statistical probability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Theoretical abstraction</a:t>
                      </a:r>
                      <a:endParaRPr lang="en-US" sz="16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arrotondato 5"/>
          <p:cNvSpPr/>
          <p:nvPr/>
        </p:nvSpPr>
        <p:spPr>
          <a:xfrm>
            <a:off x="5854760" y="978177"/>
            <a:ext cx="2736304" cy="5112568"/>
          </a:xfrm>
          <a:prstGeom prst="roundRect">
            <a:avLst/>
          </a:prstGeom>
          <a:noFill/>
          <a:ln cmpd="sng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179512" y="116632"/>
            <a:ext cx="8229600" cy="80642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000" smtClean="0"/>
              <a:t>Research approach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330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319F-7627-4C8C-A95A-7729599CC07A}" type="slidenum">
              <a:rPr lang="en-US" smtClean="0"/>
              <a:t>9</a:t>
            </a:fld>
            <a:endParaRPr lang="en-US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80642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Research approach</a:t>
            </a:r>
            <a:endParaRPr lang="en-US" sz="40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350801"/>
              </p:ext>
            </p:extLst>
          </p:nvPr>
        </p:nvGraphicFramePr>
        <p:xfrm>
          <a:off x="467544" y="1196752"/>
          <a:ext cx="8280920" cy="5400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7142"/>
                <a:gridCol w="2728940"/>
                <a:gridCol w="2634838"/>
              </a:tblGrid>
              <a:tr h="5760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Social constructionism</a:t>
                      </a:r>
                    </a:p>
                    <a:p>
                      <a:pPr algn="ctr"/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noProof="0" dirty="0" smtClean="0"/>
                        <a:t>This research</a:t>
                      </a:r>
                      <a:r>
                        <a:rPr lang="it-IT" baseline="0" noProof="0" dirty="0" smtClean="0"/>
                        <a:t> </a:t>
                      </a:r>
                      <a:endParaRPr lang="en-US" noProof="0" dirty="0"/>
                    </a:p>
                  </a:txBody>
                  <a:tcPr/>
                </a:tc>
              </a:tr>
              <a:tr h="741784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The obsever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It is part of what is being observed</a:t>
                      </a:r>
                    </a:p>
                    <a:p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Non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baseline="0" noProof="0" dirty="0" smtClean="0"/>
                        <a:t>participant </a:t>
                      </a:r>
                      <a:r>
                        <a:rPr lang="en-US" sz="1400" baseline="0" noProof="0" dirty="0" smtClean="0"/>
                        <a:t>observation in the trial </a:t>
                      </a:r>
                      <a:endParaRPr lang="en-US" sz="1400" noProof="0" dirty="0"/>
                    </a:p>
                  </a:txBody>
                  <a:tcPr/>
                </a:tc>
              </a:tr>
              <a:tr h="1498456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Explanations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dirty="0" smtClean="0"/>
                        <a:t>Aim: to increase general understanding of the situation</a:t>
                      </a:r>
                      <a:endParaRPr lang="en-US" sz="1600" noProof="0" dirty="0" smtClean="0"/>
                    </a:p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 the general understanding about </a:t>
                      </a:r>
                      <a:r>
                        <a:rPr kumimoji="0" lang="it-IT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kumimoji="0"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process of accrual accounting system implementation during the first stage of development. 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noProof="0" dirty="0"/>
                    </a:p>
                  </a:txBody>
                  <a:tcPr/>
                </a:tc>
              </a:tr>
              <a:tr h="9173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Research process through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Gathering rich data from ideas that are induced</a:t>
                      </a:r>
                    </a:p>
                    <a:p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Collecting data about the implementation of accrual accounting. </a:t>
                      </a:r>
                      <a:endParaRPr lang="en-US" sz="1400" noProof="0" dirty="0"/>
                    </a:p>
                  </a:txBody>
                  <a:tcPr/>
                </a:tc>
              </a:tr>
              <a:tr h="531457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Units of analysis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May include the complexity of whole situations</a:t>
                      </a:r>
                    </a:p>
                    <a:p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Case study: Italy, Campania region and </a:t>
                      </a:r>
                      <a:r>
                        <a:rPr lang="it-IT" sz="1400" noProof="0" dirty="0" smtClean="0"/>
                        <a:t>video-</a:t>
                      </a:r>
                      <a:r>
                        <a:rPr lang="it-IT" sz="1400" baseline="0" noProof="0" dirty="0" smtClean="0"/>
                        <a:t>conference </a:t>
                      </a:r>
                      <a:r>
                        <a:rPr lang="it-IT" sz="1400" baseline="0" noProof="0" dirty="0" smtClean="0"/>
                        <a:t>call. </a:t>
                      </a:r>
                      <a:endParaRPr lang="en-US" sz="1400" noProof="0" dirty="0"/>
                    </a:p>
                  </a:txBody>
                  <a:tcPr/>
                </a:tc>
              </a:tr>
              <a:tr h="754078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Generalizations</a:t>
                      </a:r>
                      <a:r>
                        <a:rPr lang="en-US" sz="1400" baseline="0" noProof="0" smtClean="0"/>
                        <a:t> throughout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Theoretical abstraction</a:t>
                      </a:r>
                    </a:p>
                    <a:p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Accrual accounting is not neutral,</a:t>
                      </a:r>
                      <a:r>
                        <a:rPr lang="en-US" sz="1400" baseline="0" noProof="0" dirty="0" smtClean="0"/>
                        <a:t> is a subjective technology, is a fabrication. </a:t>
                      </a:r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arrotondato 5"/>
          <p:cNvSpPr/>
          <p:nvPr/>
        </p:nvSpPr>
        <p:spPr>
          <a:xfrm>
            <a:off x="6012160" y="1052736"/>
            <a:ext cx="2736304" cy="5688632"/>
          </a:xfrm>
          <a:prstGeom prst="roundRect">
            <a:avLst/>
          </a:prstGeom>
          <a:noFill/>
          <a:ln cmpd="sng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6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4259</TotalTime>
  <Words>1137</Words>
  <Application>Microsoft Office PowerPoint</Application>
  <PresentationFormat>Presentazione su schermo (4:3)</PresentationFormat>
  <Paragraphs>244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Viale</vt:lpstr>
      <vt:lpstr>Dipartimento di Studi e Ricerche Aziendali (Management &amp; Information Technology) Dottorato di ricerca in: “Economia e Direzione delle Aziende Pubbliche” XII Ciclo – (2010 - 2013)  Settore scientifico disciplinare SECS-P07</vt:lpstr>
      <vt:lpstr>PROJECT SCHEDULE</vt:lpstr>
      <vt:lpstr>AGENDA</vt:lpstr>
      <vt:lpstr>Research objective</vt:lpstr>
      <vt:lpstr>Literature review</vt:lpstr>
      <vt:lpstr>Gap in the literature </vt:lpstr>
      <vt:lpstr>Research question </vt:lpstr>
      <vt:lpstr>Presentazione standard di PowerPoint</vt:lpstr>
      <vt:lpstr>Research approach</vt:lpstr>
      <vt:lpstr>Adopted theory </vt:lpstr>
      <vt:lpstr>Adopted theory </vt:lpstr>
      <vt:lpstr>Methodology</vt:lpstr>
      <vt:lpstr>Presentazione standard di PowerPoint</vt:lpstr>
      <vt:lpstr>Presentazione standard di PowerPoint</vt:lpstr>
      <vt:lpstr>The construction of fact</vt:lpstr>
      <vt:lpstr>Presentazione standard di PowerPoint</vt:lpstr>
      <vt:lpstr>Presentazione standard di PowerPoint</vt:lpstr>
      <vt:lpstr>Contribution and further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Adry</dc:creator>
  <cp:lastModifiedBy>Adry</cp:lastModifiedBy>
  <cp:revision>270</cp:revision>
  <dcterms:created xsi:type="dcterms:W3CDTF">2013-08-03T12:26:23Z</dcterms:created>
  <dcterms:modified xsi:type="dcterms:W3CDTF">2014-06-19T12:51:26Z</dcterms:modified>
</cp:coreProperties>
</file>